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774" r:id="rId5"/>
    <p:sldId id="420" r:id="rId6"/>
    <p:sldId id="424" r:id="rId7"/>
    <p:sldId id="773" r:id="rId8"/>
    <p:sldId id="764" r:id="rId9"/>
    <p:sldId id="313" r:id="rId10"/>
    <p:sldId id="286" r:id="rId11"/>
    <p:sldId id="261" r:id="rId12"/>
    <p:sldId id="260" r:id="rId13"/>
    <p:sldId id="273" r:id="rId14"/>
    <p:sldId id="268" r:id="rId15"/>
    <p:sldId id="270" r:id="rId16"/>
    <p:sldId id="271" r:id="rId17"/>
    <p:sldId id="274" r:id="rId18"/>
    <p:sldId id="766" r:id="rId19"/>
    <p:sldId id="767" r:id="rId20"/>
    <p:sldId id="354" r:id="rId21"/>
    <p:sldId id="272" r:id="rId22"/>
    <p:sldId id="768" r:id="rId23"/>
    <p:sldId id="769" r:id="rId24"/>
    <p:sldId id="619" r:id="rId25"/>
    <p:sldId id="297" r:id="rId26"/>
    <p:sldId id="301" r:id="rId27"/>
    <p:sldId id="302" r:id="rId28"/>
    <p:sldId id="308" r:id="rId29"/>
    <p:sldId id="293" r:id="rId30"/>
    <p:sldId id="305" r:id="rId31"/>
    <p:sldId id="291" r:id="rId32"/>
    <p:sldId id="281" r:id="rId33"/>
    <p:sldId id="426" r:id="rId34"/>
    <p:sldId id="278" r:id="rId35"/>
    <p:sldId id="629" r:id="rId36"/>
    <p:sldId id="437" r:id="rId37"/>
    <p:sldId id="429" r:id="rId38"/>
    <p:sldId id="624" r:id="rId39"/>
    <p:sldId id="628" r:id="rId40"/>
    <p:sldId id="361" r:id="rId41"/>
    <p:sldId id="428" r:id="rId42"/>
    <p:sldId id="294" r:id="rId4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C98"/>
    <a:srgbClr val="FF9900"/>
    <a:srgbClr val="0F69A1"/>
    <a:srgbClr val="235889"/>
    <a:srgbClr val="00336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66FBEB-8A7E-4733-979D-49D841BA519F}" v="16" dt="2021-02-04T13:10:45.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15" autoAdjust="0"/>
    <p:restoredTop sz="94660"/>
  </p:normalViewPr>
  <p:slideViewPr>
    <p:cSldViewPr snapToGrid="0">
      <p:cViewPr varScale="1">
        <p:scale>
          <a:sx n="90" d="100"/>
          <a:sy n="90" d="100"/>
        </p:scale>
        <p:origin x="1208" y="184"/>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A910F-99C6-48DF-BCC5-DED6881F440C}" type="datetimeFigureOut">
              <a:rPr lang="pt-BR" smtClean="0"/>
              <a:t>05/02/2021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0C2F5-2AF0-435E-AA75-D743EA588B54}" type="slidenum">
              <a:rPr lang="pt-BR" smtClean="0"/>
              <a:t>‹nº›</a:t>
            </a:fld>
            <a:endParaRPr lang="pt-BR"/>
          </a:p>
        </p:txBody>
      </p:sp>
    </p:spTree>
    <p:extLst>
      <p:ext uri="{BB962C8B-B14F-4D97-AF65-F5344CB8AC3E}">
        <p14:creationId xmlns:p14="http://schemas.microsoft.com/office/powerpoint/2010/main" val="955719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661150" y="1414463"/>
            <a:ext cx="6781800" cy="3816350"/>
          </a:xfrm>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25628080-CA7B-4E30-BA94-06EAEF679B91}" type="slidenum">
              <a:rPr lang="pt-BR" smtClean="0"/>
              <a:pPr/>
              <a:t>6</a:t>
            </a:fld>
            <a:endParaRPr lang="pt-BR"/>
          </a:p>
        </p:txBody>
      </p:sp>
    </p:spTree>
    <p:extLst>
      <p:ext uri="{BB962C8B-B14F-4D97-AF65-F5344CB8AC3E}">
        <p14:creationId xmlns:p14="http://schemas.microsoft.com/office/powerpoint/2010/main" val="38727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F7515F65-8C18-274A-A16D-100818959A9C}" type="slidenum">
              <a:rPr lang="en-US" smtClean="0"/>
              <a:t>9</a:t>
            </a:fld>
            <a:endParaRPr lang="en-US" dirty="0"/>
          </a:p>
        </p:txBody>
      </p:sp>
    </p:spTree>
    <p:extLst>
      <p:ext uri="{BB962C8B-B14F-4D97-AF65-F5344CB8AC3E}">
        <p14:creationId xmlns:p14="http://schemas.microsoft.com/office/powerpoint/2010/main" val="1561063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F7515F65-8C18-274A-A16D-100818959A9C}" type="slidenum">
              <a:rPr lang="en-US" smtClean="0"/>
              <a:t>10</a:t>
            </a:fld>
            <a:endParaRPr lang="en-US" dirty="0"/>
          </a:p>
        </p:txBody>
      </p:sp>
    </p:spTree>
    <p:extLst>
      <p:ext uri="{BB962C8B-B14F-4D97-AF65-F5344CB8AC3E}">
        <p14:creationId xmlns:p14="http://schemas.microsoft.com/office/powerpoint/2010/main" val="1477793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F7515F65-8C18-274A-A16D-100818959A9C}" type="slidenum">
              <a:rPr lang="en-US" smtClean="0"/>
              <a:t>12</a:t>
            </a:fld>
            <a:endParaRPr lang="en-US" dirty="0"/>
          </a:p>
        </p:txBody>
      </p:sp>
    </p:spTree>
    <p:extLst>
      <p:ext uri="{BB962C8B-B14F-4D97-AF65-F5344CB8AC3E}">
        <p14:creationId xmlns:p14="http://schemas.microsoft.com/office/powerpoint/2010/main" val="1010299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F7515F65-8C18-274A-A16D-100818959A9C}" type="slidenum">
              <a:rPr lang="en-US" smtClean="0"/>
              <a:t>13</a:t>
            </a:fld>
            <a:endParaRPr lang="en-US" dirty="0"/>
          </a:p>
        </p:txBody>
      </p:sp>
    </p:spTree>
    <p:extLst>
      <p:ext uri="{BB962C8B-B14F-4D97-AF65-F5344CB8AC3E}">
        <p14:creationId xmlns:p14="http://schemas.microsoft.com/office/powerpoint/2010/main" val="4980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507288" y="1414463"/>
            <a:ext cx="5089525" cy="3816350"/>
          </a:xfrm>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25628080-CA7B-4E30-BA94-06EAEF679B91}" type="slidenum">
              <a:rPr lang="pt-BR" smtClean="0"/>
              <a:pPr/>
              <a:t>17</a:t>
            </a:fld>
            <a:endParaRPr lang="pt-BR"/>
          </a:p>
        </p:txBody>
      </p:sp>
    </p:spTree>
    <p:extLst>
      <p:ext uri="{BB962C8B-B14F-4D97-AF65-F5344CB8AC3E}">
        <p14:creationId xmlns:p14="http://schemas.microsoft.com/office/powerpoint/2010/main" val="3467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7507288" y="1414463"/>
            <a:ext cx="5089525" cy="3816350"/>
          </a:xfrm>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25628080-CA7B-4E30-BA94-06EAEF679B91}" type="slidenum">
              <a:rPr lang="pt-BR" smtClean="0"/>
              <a:pPr/>
              <a:t>37</a:t>
            </a:fld>
            <a:endParaRPr lang="pt-BR"/>
          </a:p>
        </p:txBody>
      </p:sp>
    </p:spTree>
    <p:extLst>
      <p:ext uri="{BB962C8B-B14F-4D97-AF65-F5344CB8AC3E}">
        <p14:creationId xmlns:p14="http://schemas.microsoft.com/office/powerpoint/2010/main" val="250480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EA326-714E-46C2-84AA-500D7A2E00E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D5074D5-70E7-496D-A249-16452B9CE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F24B0E1-47DB-4730-8E17-E6C2FDA08EA4}"/>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5" name="Espaço Reservado para Rodapé 4">
            <a:extLst>
              <a:ext uri="{FF2B5EF4-FFF2-40B4-BE49-F238E27FC236}">
                <a16:creationId xmlns:a16="http://schemas.microsoft.com/office/drawing/2014/main" id="{BC22EA11-FFCC-490F-9C2E-73ECE8B2BCA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656312E-45C9-479B-B682-7C6F5CA4CDD2}"/>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396512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043259-126B-4FD6-8D47-C90028A0DBC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0F738DD-2991-43F2-BC8E-84D892BC0BF0}"/>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62509A0-9056-4D74-9622-585733FC906B}"/>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5" name="Espaço Reservado para Rodapé 4">
            <a:extLst>
              <a:ext uri="{FF2B5EF4-FFF2-40B4-BE49-F238E27FC236}">
                <a16:creationId xmlns:a16="http://schemas.microsoft.com/office/drawing/2014/main" id="{D235FC1A-2FB5-4D55-9D8D-D8EF7DD319D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7F397E-2109-4564-92B8-C5F55A52B59E}"/>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232316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E5A0AE-6760-433E-8950-DF7583BA526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8E8D58B-B4E0-4668-BAFA-FFD557D48D9A}"/>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A0E6629-9FEC-4569-BFA9-D9D9737F811C}"/>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5" name="Espaço Reservado para Rodapé 4">
            <a:extLst>
              <a:ext uri="{FF2B5EF4-FFF2-40B4-BE49-F238E27FC236}">
                <a16:creationId xmlns:a16="http://schemas.microsoft.com/office/drawing/2014/main" id="{5E16413A-3B06-4E91-B3A9-BA3AC79777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1784AF-54D7-4D4C-805C-E73D18865199}"/>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1078585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37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2/5/21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183898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3D398-7F98-4249-98F8-7843B7A4866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E74190C-CFBF-4B9B-A06A-C8FAF71111E1}"/>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A736E4A-EC94-4246-80B0-A587C27EAFAC}"/>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5" name="Espaço Reservado para Rodapé 4">
            <a:extLst>
              <a:ext uri="{FF2B5EF4-FFF2-40B4-BE49-F238E27FC236}">
                <a16:creationId xmlns:a16="http://schemas.microsoft.com/office/drawing/2014/main" id="{01F1EC3D-2C1B-49BA-BC2D-B489A6504CB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59EADDE-A712-47B3-BFA3-D35E1A4B1F2F}"/>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382809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0B6C0B-BBD0-4D73-BE4E-A01A4838F69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62405A8-1BC1-4F3D-962B-6F26E9E67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4BA1E6D3-589F-48E7-BDC8-D6FF5B2BAE20}"/>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5" name="Espaço Reservado para Rodapé 4">
            <a:extLst>
              <a:ext uri="{FF2B5EF4-FFF2-40B4-BE49-F238E27FC236}">
                <a16:creationId xmlns:a16="http://schemas.microsoft.com/office/drawing/2014/main" id="{3BEB78EA-C9BE-4AB7-9658-26340ADBB59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19FE4B5-C0B7-49E8-B314-F1B4AE6C53A8}"/>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412946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DB8AA-DFFB-4D58-AE2B-7DA7D14B6A6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0E56507-C70F-459F-9FC6-BA72945852BE}"/>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158CA83-E2B8-4B61-B7ED-70A43A6A44CE}"/>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EA22A5-08B5-4BCE-B8D0-5C7884BE078A}"/>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6" name="Espaço Reservado para Rodapé 5">
            <a:extLst>
              <a:ext uri="{FF2B5EF4-FFF2-40B4-BE49-F238E27FC236}">
                <a16:creationId xmlns:a16="http://schemas.microsoft.com/office/drawing/2014/main" id="{7F77C49E-82DE-4A09-912D-C7C04713D38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6869796-7CBB-4E39-B4FA-257B12E53783}"/>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390020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2AAAC-5957-4F71-94F7-B8C1139B5BD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3428644-6E1F-4B41-99A6-1F28974AD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6F318065-DCC8-43D0-B8A9-D20A56DC2E7F}"/>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E87CEBF-FEAB-462C-B2BF-A58FFDC9A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7CF877DB-C2E0-4974-BFD0-105E0F1897A4}"/>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4DD947E-22D0-4CCD-A49D-90A24F7B4391}"/>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8" name="Espaço Reservado para Rodapé 7">
            <a:extLst>
              <a:ext uri="{FF2B5EF4-FFF2-40B4-BE49-F238E27FC236}">
                <a16:creationId xmlns:a16="http://schemas.microsoft.com/office/drawing/2014/main" id="{4C3D70BC-82FB-4241-80D9-4C003514D55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D94EB7D-FB7A-47FE-84D1-59014FD47FD3}"/>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3215578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A51371-C9E6-4D86-810A-008AFA6C6D3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C58FF2B-8959-445B-95D5-A8A0B9AA43A4}"/>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4" name="Espaço Reservado para Rodapé 3">
            <a:extLst>
              <a:ext uri="{FF2B5EF4-FFF2-40B4-BE49-F238E27FC236}">
                <a16:creationId xmlns:a16="http://schemas.microsoft.com/office/drawing/2014/main" id="{C472B385-7A8E-42C6-B787-44933457EE7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4C7F05A-BC9C-4305-A75C-9D4B70231C41}"/>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168294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1E4B3B9-6488-4B30-91AE-76512FD2EBFC}"/>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3" name="Espaço Reservado para Rodapé 2">
            <a:extLst>
              <a:ext uri="{FF2B5EF4-FFF2-40B4-BE49-F238E27FC236}">
                <a16:creationId xmlns:a16="http://schemas.microsoft.com/office/drawing/2014/main" id="{6BF3CE06-C74F-4CB5-A7B9-592B15AA529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05EB21F-C796-4372-92FC-B351F52EF618}"/>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341092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19860A-4718-4044-9B13-E9BB763040E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F5F3D79-F575-4DFA-AC80-BC4B2DA053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9AD8A00-53C4-4BA8-81C1-6D7534166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B0EB99EF-8A3D-4592-9D8F-CC484C16B870}"/>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6" name="Espaço Reservado para Rodapé 5">
            <a:extLst>
              <a:ext uri="{FF2B5EF4-FFF2-40B4-BE49-F238E27FC236}">
                <a16:creationId xmlns:a16="http://schemas.microsoft.com/office/drawing/2014/main" id="{F460F83F-F8D0-490B-B3DB-C2EB1208936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9CFA8DC-AD56-442B-B057-0F1E100111C5}"/>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70996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26212-B2F2-4434-AA14-33B90F5CF95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6A3D9F8-62C2-4645-9376-9EABA98636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405A7F5-174D-495D-85B3-E6AFFCF0B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72E36C8A-64DB-4B57-A112-3CF034D71D61}"/>
              </a:ext>
            </a:extLst>
          </p:cNvPr>
          <p:cNvSpPr>
            <a:spLocks noGrp="1"/>
          </p:cNvSpPr>
          <p:nvPr>
            <p:ph type="dt" sz="half" idx="10"/>
          </p:nvPr>
        </p:nvSpPr>
        <p:spPr/>
        <p:txBody>
          <a:bodyPr/>
          <a:lstStyle/>
          <a:p>
            <a:fld id="{D434E8FE-C4F8-465E-8EFF-5B0AF8FEA0D3}" type="datetimeFigureOut">
              <a:rPr lang="pt-BR" smtClean="0"/>
              <a:t>05/02/2021</a:t>
            </a:fld>
            <a:endParaRPr lang="pt-BR"/>
          </a:p>
        </p:txBody>
      </p:sp>
      <p:sp>
        <p:nvSpPr>
          <p:cNvPr id="6" name="Espaço Reservado para Rodapé 5">
            <a:extLst>
              <a:ext uri="{FF2B5EF4-FFF2-40B4-BE49-F238E27FC236}">
                <a16:creationId xmlns:a16="http://schemas.microsoft.com/office/drawing/2014/main" id="{46037568-92A1-4C0A-832E-6445EF3AC1C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BF8C0BA-0423-420D-AFA2-A74A338CFDEC}"/>
              </a:ext>
            </a:extLst>
          </p:cNvPr>
          <p:cNvSpPr>
            <a:spLocks noGrp="1"/>
          </p:cNvSpPr>
          <p:nvPr>
            <p:ph type="sldNum" sz="quarter" idx="12"/>
          </p:nvPr>
        </p:nvSpPr>
        <p:spPr/>
        <p:txBody>
          <a:bodyPr/>
          <a:lstStyle/>
          <a:p>
            <a:fld id="{51BC21F9-388F-4A0A-B45B-457027F9D743}" type="slidenum">
              <a:rPr lang="pt-BR" smtClean="0"/>
              <a:t>‹nº›</a:t>
            </a:fld>
            <a:endParaRPr lang="pt-BR"/>
          </a:p>
        </p:txBody>
      </p:sp>
    </p:spTree>
    <p:extLst>
      <p:ext uri="{BB962C8B-B14F-4D97-AF65-F5344CB8AC3E}">
        <p14:creationId xmlns:p14="http://schemas.microsoft.com/office/powerpoint/2010/main" val="1759502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E30ABE4-5E30-4EA3-A614-90A9455888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0670FF8-A5A9-4137-A125-173A44922D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F0E704-5AD1-4EFE-9F6F-CA6FEAED5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34E8FE-C4F8-465E-8EFF-5B0AF8FEA0D3}" type="datetimeFigureOut">
              <a:rPr lang="pt-BR" smtClean="0"/>
              <a:t>05/02/2021</a:t>
            </a:fld>
            <a:endParaRPr lang="pt-BR"/>
          </a:p>
        </p:txBody>
      </p:sp>
      <p:sp>
        <p:nvSpPr>
          <p:cNvPr id="5" name="Espaço Reservado para Rodapé 4">
            <a:extLst>
              <a:ext uri="{FF2B5EF4-FFF2-40B4-BE49-F238E27FC236}">
                <a16:creationId xmlns:a16="http://schemas.microsoft.com/office/drawing/2014/main" id="{B59E8710-0542-45EE-A0DE-BF307597BE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26E11C4-42CF-4E70-A825-6D24D2900A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C21F9-388F-4A0A-B45B-457027F9D743}" type="slidenum">
              <a:rPr lang="pt-BR" smtClean="0"/>
              <a:t>‹nº›</a:t>
            </a:fld>
            <a:endParaRPr lang="pt-BR"/>
          </a:p>
        </p:txBody>
      </p:sp>
    </p:spTree>
    <p:extLst>
      <p:ext uri="{BB962C8B-B14F-4D97-AF65-F5344CB8AC3E}">
        <p14:creationId xmlns:p14="http://schemas.microsoft.com/office/powerpoint/2010/main" val="1608940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tiff"/><Relationship Id="rId7"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tiff"/><Relationship Id="rId10" Type="http://schemas.openxmlformats.org/officeDocument/2006/relationships/image" Target="../media/image68.emf"/><Relationship Id="rId4" Type="http://schemas.openxmlformats.org/officeDocument/2006/relationships/image" Target="../media/image62.tiff"/><Relationship Id="rId9" Type="http://schemas.openxmlformats.org/officeDocument/2006/relationships/image" Target="../media/image67.emf"/></Relationships>
</file>

<file path=ppt/slides/_rels/slide11.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tiff"/><Relationship Id="rId7" Type="http://schemas.openxmlformats.org/officeDocument/2006/relationships/image" Target="../media/image63.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0.png"/><Relationship Id="rId4" Type="http://schemas.openxmlformats.org/officeDocument/2006/relationships/image" Target="../media/image62.tiff"/></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png"/><Relationship Id="rId7" Type="http://schemas.openxmlformats.org/officeDocument/2006/relationships/image" Target="../media/image81.tiff"/><Relationship Id="rId2" Type="http://schemas.openxmlformats.org/officeDocument/2006/relationships/image" Target="../media/image76.tiff"/><Relationship Id="rId1" Type="http://schemas.openxmlformats.org/officeDocument/2006/relationships/slideLayout" Target="../slideLayouts/slideLayout1.xml"/><Relationship Id="rId6" Type="http://schemas.openxmlformats.org/officeDocument/2006/relationships/image" Target="../media/image80.tiff"/><Relationship Id="rId11" Type="http://schemas.microsoft.com/office/2007/relationships/hdphoto" Target="../media/hdphoto5.wdp"/><Relationship Id="rId5" Type="http://schemas.openxmlformats.org/officeDocument/2006/relationships/image" Target="../media/image79.tiff"/><Relationship Id="rId10" Type="http://schemas.openxmlformats.org/officeDocument/2006/relationships/image" Target="../media/image84.png"/><Relationship Id="rId4" Type="http://schemas.openxmlformats.org/officeDocument/2006/relationships/image" Target="../media/image78.tiff"/><Relationship Id="rId9" Type="http://schemas.openxmlformats.org/officeDocument/2006/relationships/image" Target="../media/image83.tiff"/></Relationships>
</file>

<file path=ppt/slides/_rels/slide15.xml.rels><?xml version="1.0" encoding="UTF-8" standalone="yes"?>
<Relationships xmlns="http://schemas.openxmlformats.org/package/2006/relationships"><Relationship Id="rId3" Type="http://schemas.openxmlformats.org/officeDocument/2006/relationships/hyperlink" Target="http://www.unwater.org/statistics_use.html" TargetMode="External"/><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hyperlink" Target="http://phosphorusfutures.net/" TargetMode="External"/><Relationship Id="rId5" Type="http://schemas.openxmlformats.org/officeDocument/2006/relationships/hyperlink" Target="http://www.bp.com/subsection.do?categoryId=9037150&amp;contentId=7068622" TargetMode="External"/><Relationship Id="rId4" Type="http://schemas.openxmlformats.org/officeDocument/2006/relationships/hyperlink" Target="http://www.bp.com/assets/bp_internet/globalbp/globalbp_uk_english/reports_and_publications/statistical_energy_review_2011/STAGING/local_assets/pdf/statistical_review_of_world_energy_full_report_2011.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92.tiff"/><Relationship Id="rId4" Type="http://schemas.openxmlformats.org/officeDocument/2006/relationships/image" Target="../media/image91.tiff"/></Relationships>
</file>

<file path=ppt/slides/_rels/slide2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27.jpeg"/><Relationship Id="rId7"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4.png"/><Relationship Id="rId4" Type="http://schemas.openxmlformats.org/officeDocument/2006/relationships/image" Target="../media/image93.jpeg"/></Relationships>
</file>

<file path=ppt/slides/_rels/slide2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27.jpeg"/><Relationship Id="rId7" Type="http://schemas.openxmlformats.org/officeDocument/2006/relationships/image" Target="../media/image9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emf"/><Relationship Id="rId7" Type="http://schemas.openxmlformats.org/officeDocument/2006/relationships/image" Target="../media/image1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1.emf"/><Relationship Id="rId5" Type="http://schemas.openxmlformats.org/officeDocument/2006/relationships/image" Target="../media/image120.emf"/><Relationship Id="rId10" Type="http://schemas.openxmlformats.org/officeDocument/2006/relationships/image" Target="../media/image125.gif"/><Relationship Id="rId4" Type="http://schemas.openxmlformats.org/officeDocument/2006/relationships/image" Target="../media/image119.emf"/><Relationship Id="rId9" Type="http://schemas.openxmlformats.org/officeDocument/2006/relationships/image" Target="../media/image124.png"/></Relationships>
</file>

<file path=ppt/slides/_rels/slide28.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3" Type="http://schemas.openxmlformats.org/officeDocument/2006/relationships/image" Target="../media/image27.jpe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jpeg"/></Relationships>
</file>

<file path=ppt/slides/_rels/slide2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7.jpeg"/><Relationship Id="rId7" Type="http://schemas.openxmlformats.org/officeDocument/2006/relationships/image" Target="../media/image13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 Id="rId9" Type="http://schemas.openxmlformats.org/officeDocument/2006/relationships/image" Target="../media/image125.gif"/></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7.jpeg"/><Relationship Id="rId7" Type="http://schemas.openxmlformats.org/officeDocument/2006/relationships/image" Target="../media/image14.tiff"/><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1.jpeg"/><Relationship Id="rId2" Type="http://schemas.openxmlformats.org/officeDocument/2006/relationships/image" Target="../media/image9.png"/><Relationship Id="rId16" Type="http://schemas.openxmlformats.org/officeDocument/2006/relationships/image" Target="../media/image23.png"/><Relationship Id="rId20"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0.jpe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29.jpe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8.jpeg"/></Relationships>
</file>

<file path=ppt/slides/_rels/slide3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27.jpeg"/><Relationship Id="rId21" Type="http://schemas.openxmlformats.org/officeDocument/2006/relationships/image" Target="../media/image155.png"/><Relationship Id="rId7" Type="http://schemas.microsoft.com/office/2007/relationships/hdphoto" Target="../media/hdphoto10.wdp"/><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image" Target="../media/image9.png"/><Relationship Id="rId16" Type="http://schemas.openxmlformats.org/officeDocument/2006/relationships/image" Target="../media/image150.tiff"/><Relationship Id="rId20"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5.png"/><Relationship Id="rId5" Type="http://schemas.microsoft.com/office/2007/relationships/hdphoto" Target="../media/hdphoto9.wdp"/><Relationship Id="rId15" Type="http://schemas.openxmlformats.org/officeDocument/2006/relationships/image" Target="../media/image149.tiff"/><Relationship Id="rId10" Type="http://schemas.openxmlformats.org/officeDocument/2006/relationships/image" Target="../media/image144.jpeg"/><Relationship Id="rId19" Type="http://schemas.openxmlformats.org/officeDocument/2006/relationships/image" Target="../media/image153.png"/><Relationship Id="rId4" Type="http://schemas.openxmlformats.org/officeDocument/2006/relationships/image" Target="../media/image141.png"/><Relationship Id="rId9" Type="http://schemas.microsoft.com/office/2007/relationships/hdphoto" Target="../media/hdphoto11.wdp"/><Relationship Id="rId14" Type="http://schemas.openxmlformats.org/officeDocument/2006/relationships/image" Target="../media/image148.jpeg"/></Relationships>
</file>

<file path=ppt/slides/_rels/slide3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27.jpeg"/><Relationship Id="rId7" Type="http://schemas.openxmlformats.org/officeDocument/2006/relationships/image" Target="../media/image15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08.png"/><Relationship Id="rId9" Type="http://schemas.openxmlformats.org/officeDocument/2006/relationships/image" Target="../media/image160.emf"/></Relationships>
</file>

<file path=ppt/slides/_rels/slide32.xml.rels><?xml version="1.0" encoding="UTF-8" standalone="yes"?>
<Relationships xmlns="http://schemas.openxmlformats.org/package/2006/relationships"><Relationship Id="rId8" Type="http://schemas.openxmlformats.org/officeDocument/2006/relationships/image" Target="../media/image163.jpeg"/><Relationship Id="rId13" Type="http://schemas.microsoft.com/office/2007/relationships/hdphoto" Target="../media/hdphoto16.wdp"/><Relationship Id="rId3" Type="http://schemas.openxmlformats.org/officeDocument/2006/relationships/image" Target="../media/image161.png"/><Relationship Id="rId7" Type="http://schemas.microsoft.com/office/2007/relationships/hdphoto" Target="../media/hdphoto14.wdp"/><Relationship Id="rId12" Type="http://schemas.openxmlformats.org/officeDocument/2006/relationships/image" Target="../media/image166.png"/><Relationship Id="rId17" Type="http://schemas.openxmlformats.org/officeDocument/2006/relationships/image" Target="../media/image168.jpeg"/><Relationship Id="rId2" Type="http://schemas.openxmlformats.org/officeDocument/2006/relationships/image" Target="../media/image27.jpeg"/><Relationship Id="rId16" Type="http://schemas.openxmlformats.org/officeDocument/2006/relationships/image" Target="../media/image167.png"/><Relationship Id="rId1" Type="http://schemas.openxmlformats.org/officeDocument/2006/relationships/slideLayout" Target="../slideLayouts/slideLayout2.xml"/><Relationship Id="rId6" Type="http://schemas.microsoft.com/office/2007/relationships/hdphoto" Target="../media/hdphoto13.wdp"/><Relationship Id="rId11" Type="http://schemas.microsoft.com/office/2007/relationships/hdphoto" Target="../media/hdphoto15.wdp"/><Relationship Id="rId5" Type="http://schemas.microsoft.com/office/2007/relationships/hdphoto" Target="../media/hdphoto12.wdp"/><Relationship Id="rId15" Type="http://schemas.microsoft.com/office/2007/relationships/hdphoto" Target="../media/hdphoto18.wdp"/><Relationship Id="rId10" Type="http://schemas.openxmlformats.org/officeDocument/2006/relationships/image" Target="../media/image165.png"/><Relationship Id="rId4" Type="http://schemas.openxmlformats.org/officeDocument/2006/relationships/image" Target="../media/image162.png"/><Relationship Id="rId9" Type="http://schemas.openxmlformats.org/officeDocument/2006/relationships/image" Target="../media/image164.jpeg"/><Relationship Id="rId14" Type="http://schemas.microsoft.com/office/2007/relationships/hdphoto" Target="../media/hdphoto17.wdp"/></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69.png"/><Relationship Id="rId7" Type="http://schemas.microsoft.com/office/2007/relationships/hdphoto" Target="../media/hdphoto19.wdp"/><Relationship Id="rId12" Type="http://schemas.openxmlformats.org/officeDocument/2006/relationships/image" Target="../media/image175.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2.png"/><Relationship Id="rId11" Type="http://schemas.openxmlformats.org/officeDocument/2006/relationships/image" Target="../media/image174.png"/><Relationship Id="rId5" Type="http://schemas.openxmlformats.org/officeDocument/2006/relationships/image" Target="../media/image171.png"/><Relationship Id="rId10" Type="http://schemas.openxmlformats.org/officeDocument/2006/relationships/image" Target="../media/image173.jpeg"/><Relationship Id="rId4" Type="http://schemas.openxmlformats.org/officeDocument/2006/relationships/image" Target="../media/image170.png"/><Relationship Id="rId9" Type="http://schemas.openxmlformats.org/officeDocument/2006/relationships/image" Target="../media/image27.jpeg"/></Relationships>
</file>

<file path=ppt/slides/_rels/slide34.xml.rels><?xml version="1.0" encoding="UTF-8" standalone="yes"?>
<Relationships xmlns="http://schemas.openxmlformats.org/package/2006/relationships"><Relationship Id="rId8" Type="http://schemas.openxmlformats.org/officeDocument/2006/relationships/image" Target="../media/image180.tiff"/><Relationship Id="rId13" Type="http://schemas.openxmlformats.org/officeDocument/2006/relationships/image" Target="../media/image185.jpeg"/><Relationship Id="rId3" Type="http://schemas.openxmlformats.org/officeDocument/2006/relationships/image" Target="../media/image27.jpeg"/><Relationship Id="rId7" Type="http://schemas.openxmlformats.org/officeDocument/2006/relationships/image" Target="../media/image179.tiff"/><Relationship Id="rId12" Type="http://schemas.openxmlformats.org/officeDocument/2006/relationships/image" Target="../media/image18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8.tiff"/><Relationship Id="rId11" Type="http://schemas.openxmlformats.org/officeDocument/2006/relationships/image" Target="../media/image183.jpeg"/><Relationship Id="rId5" Type="http://schemas.openxmlformats.org/officeDocument/2006/relationships/image" Target="../media/image177.tiff"/><Relationship Id="rId10" Type="http://schemas.openxmlformats.org/officeDocument/2006/relationships/image" Target="../media/image182.tiff"/><Relationship Id="rId4" Type="http://schemas.openxmlformats.org/officeDocument/2006/relationships/image" Target="../media/image176.tiff"/><Relationship Id="rId9" Type="http://schemas.openxmlformats.org/officeDocument/2006/relationships/image" Target="../media/image181.tiff"/><Relationship Id="rId14" Type="http://schemas.openxmlformats.org/officeDocument/2006/relationships/image" Target="../media/image186.tiff"/></Relationships>
</file>

<file path=ppt/slides/_rels/slide3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189.gif"/><Relationship Id="rId4" Type="http://schemas.openxmlformats.org/officeDocument/2006/relationships/image" Target="../media/image188.jpeg"/></Relationships>
</file>

<file path=ppt/slides/_rels/slide36.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25.gif"/><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emf"/><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1.emf"/><Relationship Id="rId3" Type="http://schemas.openxmlformats.org/officeDocument/2006/relationships/image" Target="../media/image42.png"/><Relationship Id="rId7" Type="http://schemas.openxmlformats.org/officeDocument/2006/relationships/image" Target="../media/image196.jpe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5.png"/><Relationship Id="rId11" Type="http://schemas.openxmlformats.org/officeDocument/2006/relationships/image" Target="../media/image200.jpeg"/><Relationship Id="rId5" Type="http://schemas.openxmlformats.org/officeDocument/2006/relationships/image" Target="../media/image194.tiff"/><Relationship Id="rId10" Type="http://schemas.openxmlformats.org/officeDocument/2006/relationships/image" Target="../media/image199.png"/><Relationship Id="rId4" Type="http://schemas.openxmlformats.org/officeDocument/2006/relationships/image" Target="../media/image43.emf"/><Relationship Id="rId9" Type="http://schemas.openxmlformats.org/officeDocument/2006/relationships/image" Target="../media/image198.png"/></Relationships>
</file>

<file path=ppt/slides/_rels/slide38.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18" Type="http://schemas.openxmlformats.org/officeDocument/2006/relationships/image" Target="../media/image217.png"/><Relationship Id="rId3" Type="http://schemas.openxmlformats.org/officeDocument/2006/relationships/image" Target="../media/image202.jpeg"/><Relationship Id="rId7" Type="http://schemas.openxmlformats.org/officeDocument/2006/relationships/image" Target="../media/image206.png"/><Relationship Id="rId12" Type="http://schemas.openxmlformats.org/officeDocument/2006/relationships/image" Target="../media/image211.png"/><Relationship Id="rId17" Type="http://schemas.openxmlformats.org/officeDocument/2006/relationships/image" Target="../media/image216.png"/><Relationship Id="rId2" Type="http://schemas.openxmlformats.org/officeDocument/2006/relationships/image" Target="../media/image9.png"/><Relationship Id="rId16" Type="http://schemas.openxmlformats.org/officeDocument/2006/relationships/image" Target="../media/image215.jpeg"/><Relationship Id="rId20" Type="http://schemas.openxmlformats.org/officeDocument/2006/relationships/image" Target="../media/image219.jpeg"/><Relationship Id="rId1" Type="http://schemas.openxmlformats.org/officeDocument/2006/relationships/slideLayout" Target="../slideLayouts/slideLayout2.xml"/><Relationship Id="rId6" Type="http://schemas.openxmlformats.org/officeDocument/2006/relationships/image" Target="../media/image205.jpeg"/><Relationship Id="rId11" Type="http://schemas.openxmlformats.org/officeDocument/2006/relationships/image" Target="../media/image210.png"/><Relationship Id="rId5" Type="http://schemas.openxmlformats.org/officeDocument/2006/relationships/image" Target="../media/image204.jpeg"/><Relationship Id="rId15" Type="http://schemas.openxmlformats.org/officeDocument/2006/relationships/image" Target="../media/image214.tiff"/><Relationship Id="rId10" Type="http://schemas.openxmlformats.org/officeDocument/2006/relationships/image" Target="../media/image209.tiff"/><Relationship Id="rId19" Type="http://schemas.openxmlformats.org/officeDocument/2006/relationships/image" Target="../media/image218.png"/><Relationship Id="rId4" Type="http://schemas.openxmlformats.org/officeDocument/2006/relationships/image" Target="../media/image203.jpeg"/><Relationship Id="rId9" Type="http://schemas.openxmlformats.org/officeDocument/2006/relationships/image" Target="../media/image208.tiff"/><Relationship Id="rId14" Type="http://schemas.openxmlformats.org/officeDocument/2006/relationships/image" Target="../media/image213.tiff"/></Relationships>
</file>

<file path=ppt/slides/_rels/slide39.xml.rels><?xml version="1.0" encoding="UTF-8" standalone="yes"?>
<Relationships xmlns="http://schemas.openxmlformats.org/package/2006/relationships"><Relationship Id="rId3" Type="http://schemas.openxmlformats.org/officeDocument/2006/relationships/hyperlink" Target="mailto:aaneto@Firjan.com.br" TargetMode="External"/><Relationship Id="rId2" Type="http://schemas.openxmlformats.org/officeDocument/2006/relationships/image" Target="../media/image220.tiff"/><Relationship Id="rId1" Type="http://schemas.openxmlformats.org/officeDocument/2006/relationships/slideLayout" Target="../slideLayouts/slideLayout12.xml"/><Relationship Id="rId4" Type="http://schemas.openxmlformats.org/officeDocument/2006/relationships/image" Target="../media/image202.jpeg"/></Relationships>
</file>

<file path=ppt/slides/_rels/slide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emf"/><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image" Target="../media/image45.tiff"/><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tiff"/><Relationship Id="rId4" Type="http://schemas.openxmlformats.org/officeDocument/2006/relationships/image" Target="../media/image47.tiff"/><Relationship Id="rId9" Type="http://schemas.openxmlformats.org/officeDocument/2006/relationships/image" Target="../media/image52.tiff"/></Relationships>
</file>

<file path=ppt/slides/_rels/slide9.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4.tiff"/><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7.png"/><Relationship Id="rId11" Type="http://schemas.microsoft.com/office/2007/relationships/hdphoto" Target="../media/hdphoto3.wdp"/><Relationship Id="rId5" Type="http://schemas.openxmlformats.org/officeDocument/2006/relationships/image" Target="../media/image56.tiff"/><Relationship Id="rId10" Type="http://schemas.openxmlformats.org/officeDocument/2006/relationships/image" Target="../media/image60.png"/><Relationship Id="rId4" Type="http://schemas.openxmlformats.org/officeDocument/2006/relationships/image" Target="../media/image55.tiff"/><Relationship Id="rId9" Type="http://schemas.openxmlformats.org/officeDocument/2006/relationships/image" Target="../media/image5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4CA3A49-E6D8-430C-87EC-56CB581AE3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80"/>
          <a:stretch/>
        </p:blipFill>
        <p:spPr>
          <a:xfrm>
            <a:off x="321733" y="321733"/>
            <a:ext cx="11548534" cy="6214534"/>
          </a:xfrm>
          <a:prstGeom prst="rect">
            <a:avLst/>
          </a:prstGeom>
        </p:spPr>
      </p:pic>
    </p:spTree>
    <p:extLst>
      <p:ext uri="{BB962C8B-B14F-4D97-AF65-F5344CB8AC3E}">
        <p14:creationId xmlns:p14="http://schemas.microsoft.com/office/powerpoint/2010/main" val="218919561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to 7"/>
          <p:cNvCxnSpPr/>
          <p:nvPr/>
        </p:nvCxnSpPr>
        <p:spPr>
          <a:xfrm flipV="1">
            <a:off x="692727" y="4141283"/>
            <a:ext cx="7800109" cy="1508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640032" y="3920836"/>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4677640" y="3920836"/>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6792034" y="3920836"/>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ixaDeTexto 2"/>
          <p:cNvSpPr txBox="1"/>
          <p:nvPr/>
        </p:nvSpPr>
        <p:spPr>
          <a:xfrm>
            <a:off x="4221161" y="3204916"/>
            <a:ext cx="1914525" cy="646331"/>
          </a:xfrm>
          <a:prstGeom prst="rect">
            <a:avLst/>
          </a:prstGeom>
          <a:noFill/>
        </p:spPr>
        <p:txBody>
          <a:bodyPr wrap="square" rtlCol="0">
            <a:spAutoFit/>
          </a:bodyPr>
          <a:lstStyle/>
          <a:p>
            <a:r>
              <a:rPr lang="en-US" dirty="0"/>
              <a:t>The Pollution Prevention Act</a:t>
            </a:r>
          </a:p>
        </p:txBody>
      </p:sp>
      <p:sp>
        <p:nvSpPr>
          <p:cNvPr id="7" name="Retângulo 6"/>
          <p:cNvSpPr/>
          <p:nvPr/>
        </p:nvSpPr>
        <p:spPr>
          <a:xfrm>
            <a:off x="358485" y="4535316"/>
            <a:ext cx="2951019" cy="1200329"/>
          </a:xfrm>
          <a:prstGeom prst="rect">
            <a:avLst/>
          </a:prstGeom>
        </p:spPr>
        <p:txBody>
          <a:bodyPr wrap="square">
            <a:spAutoFit/>
          </a:bodyPr>
          <a:lstStyle/>
          <a:p>
            <a:pPr marL="285750" indent="-285750">
              <a:buFont typeface="Arial" charset="0"/>
              <a:buChar char="•"/>
            </a:pPr>
            <a:r>
              <a:rPr lang="en-US" dirty="0">
                <a:solidFill>
                  <a:srgbClr val="333333"/>
                </a:solidFill>
              </a:rPr>
              <a:t>OECD environmental concerns.</a:t>
            </a:r>
          </a:p>
          <a:p>
            <a:pPr marL="285750" indent="-285750">
              <a:buFont typeface="Arial" charset="0"/>
              <a:buChar char="•"/>
            </a:pPr>
            <a:r>
              <a:rPr lang="en-US" dirty="0">
                <a:solidFill>
                  <a:srgbClr val="333333"/>
                </a:solidFill>
              </a:rPr>
              <a:t>The Ofﬁce of Pollution Prevention and Toxics</a:t>
            </a:r>
            <a:endParaRPr lang="en-US" b="0" i="0" dirty="0">
              <a:solidFill>
                <a:srgbClr val="333333"/>
              </a:solidFill>
              <a:effectLst/>
            </a:endParaRPr>
          </a:p>
        </p:txBody>
      </p:sp>
      <p:sp>
        <p:nvSpPr>
          <p:cNvPr id="22" name="CaixaDeTexto 21"/>
          <p:cNvSpPr txBox="1"/>
          <p:nvPr/>
        </p:nvSpPr>
        <p:spPr>
          <a:xfrm>
            <a:off x="2027959" y="4114800"/>
            <a:ext cx="808603" cy="369332"/>
          </a:xfrm>
          <a:prstGeom prst="rect">
            <a:avLst/>
          </a:prstGeom>
          <a:noFill/>
        </p:spPr>
        <p:txBody>
          <a:bodyPr wrap="square" rtlCol="0">
            <a:spAutoFit/>
          </a:bodyPr>
          <a:lstStyle/>
          <a:p>
            <a:r>
              <a:rPr lang="en-US" dirty="0"/>
              <a:t>1980s</a:t>
            </a:r>
          </a:p>
        </p:txBody>
      </p:sp>
      <p:sp>
        <p:nvSpPr>
          <p:cNvPr id="25" name="CaixaDeTexto 24"/>
          <p:cNvSpPr txBox="1"/>
          <p:nvPr/>
        </p:nvSpPr>
        <p:spPr>
          <a:xfrm>
            <a:off x="5065567" y="4114800"/>
            <a:ext cx="808603" cy="369332"/>
          </a:xfrm>
          <a:prstGeom prst="rect">
            <a:avLst/>
          </a:prstGeom>
          <a:noFill/>
        </p:spPr>
        <p:txBody>
          <a:bodyPr wrap="square" rtlCol="0">
            <a:spAutoFit/>
          </a:bodyPr>
          <a:lstStyle/>
          <a:p>
            <a:r>
              <a:rPr lang="en-US" dirty="0"/>
              <a:t>1990s</a:t>
            </a:r>
          </a:p>
        </p:txBody>
      </p:sp>
      <p:pic>
        <p:nvPicPr>
          <p:cNvPr id="9" name="Imagem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014" y="2712586"/>
            <a:ext cx="1519960" cy="1055850"/>
          </a:xfrm>
          <a:prstGeom prst="rect">
            <a:avLst/>
          </a:prstGeom>
        </p:spPr>
      </p:pic>
      <p:pic>
        <p:nvPicPr>
          <p:cNvPr id="26" name="Imagem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028" y="5851177"/>
            <a:ext cx="817934" cy="817934"/>
          </a:xfrm>
          <a:prstGeom prst="rect">
            <a:avLst/>
          </a:prstGeom>
        </p:spPr>
      </p:pic>
      <p:sp>
        <p:nvSpPr>
          <p:cNvPr id="18" name="CaixaDeTexto 17"/>
          <p:cNvSpPr txBox="1"/>
          <p:nvPr/>
        </p:nvSpPr>
        <p:spPr>
          <a:xfrm>
            <a:off x="4108304" y="4536982"/>
            <a:ext cx="1914525" cy="1815882"/>
          </a:xfrm>
          <a:prstGeom prst="rect">
            <a:avLst/>
          </a:prstGeom>
          <a:noFill/>
        </p:spPr>
        <p:txBody>
          <a:bodyPr wrap="square" rtlCol="0">
            <a:spAutoFit/>
          </a:bodyPr>
          <a:lstStyle/>
          <a:p>
            <a:r>
              <a:rPr lang="en-US" dirty="0"/>
              <a:t>Staff of the EPA Office of Pollution Prevention and Toxics, coined the phrase </a:t>
            </a:r>
            <a:r>
              <a:rPr lang="en-US" sz="2000" b="1" dirty="0">
                <a:solidFill>
                  <a:schemeClr val="accent6">
                    <a:lumMod val="50000"/>
                  </a:schemeClr>
                </a:solidFill>
              </a:rPr>
              <a:t>"Green Chemistry"</a:t>
            </a:r>
          </a:p>
        </p:txBody>
      </p:sp>
      <p:pic>
        <p:nvPicPr>
          <p:cNvPr id="4" name="Imagem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41060" y="2002968"/>
            <a:ext cx="1247707" cy="1808017"/>
          </a:xfrm>
          <a:prstGeom prst="rect">
            <a:avLst/>
          </a:prstGeom>
        </p:spPr>
      </p:pic>
      <p:sp>
        <p:nvSpPr>
          <p:cNvPr id="20" name="CaixaDeTexto 19"/>
          <p:cNvSpPr txBox="1"/>
          <p:nvPr/>
        </p:nvSpPr>
        <p:spPr>
          <a:xfrm>
            <a:off x="7157320" y="4114800"/>
            <a:ext cx="808603" cy="369332"/>
          </a:xfrm>
          <a:prstGeom prst="rect">
            <a:avLst/>
          </a:prstGeom>
          <a:noFill/>
        </p:spPr>
        <p:txBody>
          <a:bodyPr wrap="square" rtlCol="0">
            <a:spAutoFit/>
          </a:bodyPr>
          <a:lstStyle/>
          <a:p>
            <a:r>
              <a:rPr lang="en-US" dirty="0"/>
              <a:t>1998</a:t>
            </a:r>
          </a:p>
        </p:txBody>
      </p:sp>
      <p:cxnSp>
        <p:nvCxnSpPr>
          <p:cNvPr id="23" name="Conector Reto 22"/>
          <p:cNvCxnSpPr/>
          <p:nvPr/>
        </p:nvCxnSpPr>
        <p:spPr>
          <a:xfrm flipV="1">
            <a:off x="7969826" y="4127429"/>
            <a:ext cx="3172691" cy="13855"/>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
          <a:stretch/>
        </p:blipFill>
        <p:spPr bwMode="auto">
          <a:xfrm>
            <a:off x="7702480" y="325025"/>
            <a:ext cx="4290820" cy="2879891"/>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6" name="CaixaDeTexto 5"/>
          <p:cNvSpPr txBox="1"/>
          <p:nvPr/>
        </p:nvSpPr>
        <p:spPr>
          <a:xfrm>
            <a:off x="8675281" y="3305273"/>
            <a:ext cx="2596993" cy="646331"/>
          </a:xfrm>
          <a:prstGeom prst="rect">
            <a:avLst/>
          </a:prstGeom>
          <a:noFill/>
        </p:spPr>
        <p:txBody>
          <a:bodyPr wrap="none" rtlCol="0">
            <a:spAutoFit/>
          </a:bodyPr>
          <a:lstStyle/>
          <a:p>
            <a:pPr algn="ctr"/>
            <a:r>
              <a:rPr lang="en-US" dirty="0"/>
              <a:t>Green chemistry interests</a:t>
            </a:r>
          </a:p>
          <a:p>
            <a:pPr algn="ctr"/>
            <a:r>
              <a:rPr lang="en-US" dirty="0"/>
              <a:t>Scientific production</a:t>
            </a:r>
          </a:p>
        </p:txBody>
      </p:sp>
      <p:pic>
        <p:nvPicPr>
          <p:cNvPr id="2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69330" y="5429765"/>
            <a:ext cx="958135" cy="123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834283" y="4397408"/>
            <a:ext cx="829579" cy="1080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816294" y="4404375"/>
            <a:ext cx="911960" cy="121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896483" y="5300207"/>
            <a:ext cx="865609" cy="106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76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4400" y="540327"/>
            <a:ext cx="9943038" cy="6317673"/>
          </a:xfrm>
          <a:prstGeom prst="rect">
            <a:avLst/>
          </a:prstGeom>
        </p:spPr>
      </p:pic>
      <p:sp>
        <p:nvSpPr>
          <p:cNvPr id="4" name="CaixaDeTexto 3"/>
          <p:cNvSpPr txBox="1"/>
          <p:nvPr/>
        </p:nvSpPr>
        <p:spPr>
          <a:xfrm>
            <a:off x="7610642" y="4803108"/>
            <a:ext cx="3403721" cy="1754326"/>
          </a:xfrm>
          <a:prstGeom prst="rect">
            <a:avLst/>
          </a:prstGeom>
          <a:noFill/>
        </p:spPr>
        <p:txBody>
          <a:bodyPr wrap="square" rtlCol="0">
            <a:spAutoFit/>
          </a:bodyPr>
          <a:lstStyle/>
          <a:p>
            <a:pPr algn="ctr"/>
            <a:r>
              <a:rPr lang="en-US" sz="3600" dirty="0"/>
              <a:t>Green chemistry compliance Benefits</a:t>
            </a:r>
          </a:p>
        </p:txBody>
      </p:sp>
      <p:sp>
        <p:nvSpPr>
          <p:cNvPr id="5" name="CaixaDeTexto 4"/>
          <p:cNvSpPr txBox="1"/>
          <p:nvPr/>
        </p:nvSpPr>
        <p:spPr>
          <a:xfrm>
            <a:off x="2318046" y="4599709"/>
            <a:ext cx="1296317" cy="707886"/>
          </a:xfrm>
          <a:prstGeom prst="rect">
            <a:avLst/>
          </a:prstGeom>
          <a:noFill/>
        </p:spPr>
        <p:txBody>
          <a:bodyPr wrap="none" rtlCol="0">
            <a:spAutoFit/>
          </a:bodyPr>
          <a:lstStyle/>
          <a:p>
            <a:r>
              <a:rPr lang="en-US" sz="4000" dirty="0"/>
              <a:t>Costs</a:t>
            </a:r>
          </a:p>
        </p:txBody>
      </p:sp>
    </p:spTree>
    <p:extLst>
      <p:ext uri="{BB962C8B-B14F-4D97-AF65-F5344CB8AC3E}">
        <p14:creationId xmlns:p14="http://schemas.microsoft.com/office/powerpoint/2010/main" val="91197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to 7"/>
          <p:cNvCxnSpPr/>
          <p:nvPr/>
        </p:nvCxnSpPr>
        <p:spPr>
          <a:xfrm flipV="1">
            <a:off x="692727" y="4141283"/>
            <a:ext cx="7800109" cy="1508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640032" y="3920836"/>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4677640" y="3920836"/>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6792034" y="3920836"/>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ixaDeTexto 2"/>
          <p:cNvSpPr txBox="1"/>
          <p:nvPr/>
        </p:nvSpPr>
        <p:spPr>
          <a:xfrm>
            <a:off x="4221161" y="3204916"/>
            <a:ext cx="1914525" cy="646331"/>
          </a:xfrm>
          <a:prstGeom prst="rect">
            <a:avLst/>
          </a:prstGeom>
          <a:noFill/>
        </p:spPr>
        <p:txBody>
          <a:bodyPr wrap="square" rtlCol="0">
            <a:spAutoFit/>
          </a:bodyPr>
          <a:lstStyle/>
          <a:p>
            <a:r>
              <a:rPr lang="en-US" dirty="0"/>
              <a:t>The Pollution Prevention Act</a:t>
            </a:r>
          </a:p>
        </p:txBody>
      </p:sp>
      <p:sp>
        <p:nvSpPr>
          <p:cNvPr id="7" name="Retângulo 6"/>
          <p:cNvSpPr/>
          <p:nvPr/>
        </p:nvSpPr>
        <p:spPr>
          <a:xfrm>
            <a:off x="358485" y="4535316"/>
            <a:ext cx="2951019" cy="1200329"/>
          </a:xfrm>
          <a:prstGeom prst="rect">
            <a:avLst/>
          </a:prstGeom>
        </p:spPr>
        <p:txBody>
          <a:bodyPr wrap="square">
            <a:spAutoFit/>
          </a:bodyPr>
          <a:lstStyle/>
          <a:p>
            <a:pPr marL="285750" indent="-285750">
              <a:buFont typeface="Arial" charset="0"/>
              <a:buChar char="•"/>
            </a:pPr>
            <a:r>
              <a:rPr lang="en-US" dirty="0">
                <a:solidFill>
                  <a:srgbClr val="333333"/>
                </a:solidFill>
              </a:rPr>
              <a:t>OECD environmental concerns.</a:t>
            </a:r>
          </a:p>
          <a:p>
            <a:pPr marL="285750" indent="-285750">
              <a:buFont typeface="Arial" charset="0"/>
              <a:buChar char="•"/>
            </a:pPr>
            <a:r>
              <a:rPr lang="en-US" dirty="0">
                <a:solidFill>
                  <a:srgbClr val="333333"/>
                </a:solidFill>
              </a:rPr>
              <a:t>The Ofﬁce of Pollution Prevention and Toxics</a:t>
            </a:r>
            <a:endParaRPr lang="en-US" b="0" i="0" dirty="0">
              <a:solidFill>
                <a:srgbClr val="333333"/>
              </a:solidFill>
              <a:effectLst/>
            </a:endParaRPr>
          </a:p>
        </p:txBody>
      </p:sp>
      <p:sp>
        <p:nvSpPr>
          <p:cNvPr id="22" name="CaixaDeTexto 21"/>
          <p:cNvSpPr txBox="1"/>
          <p:nvPr/>
        </p:nvSpPr>
        <p:spPr>
          <a:xfrm>
            <a:off x="2027959" y="4114800"/>
            <a:ext cx="808603" cy="369332"/>
          </a:xfrm>
          <a:prstGeom prst="rect">
            <a:avLst/>
          </a:prstGeom>
          <a:noFill/>
        </p:spPr>
        <p:txBody>
          <a:bodyPr wrap="square" rtlCol="0">
            <a:spAutoFit/>
          </a:bodyPr>
          <a:lstStyle/>
          <a:p>
            <a:r>
              <a:rPr lang="en-US" dirty="0"/>
              <a:t>1980s</a:t>
            </a:r>
          </a:p>
        </p:txBody>
      </p:sp>
      <p:sp>
        <p:nvSpPr>
          <p:cNvPr id="25" name="CaixaDeTexto 24"/>
          <p:cNvSpPr txBox="1"/>
          <p:nvPr/>
        </p:nvSpPr>
        <p:spPr>
          <a:xfrm>
            <a:off x="5065567" y="4114800"/>
            <a:ext cx="808603" cy="369332"/>
          </a:xfrm>
          <a:prstGeom prst="rect">
            <a:avLst/>
          </a:prstGeom>
          <a:noFill/>
        </p:spPr>
        <p:txBody>
          <a:bodyPr wrap="square" rtlCol="0">
            <a:spAutoFit/>
          </a:bodyPr>
          <a:lstStyle/>
          <a:p>
            <a:r>
              <a:rPr lang="en-US" dirty="0"/>
              <a:t>1990s</a:t>
            </a:r>
          </a:p>
        </p:txBody>
      </p:sp>
      <p:pic>
        <p:nvPicPr>
          <p:cNvPr id="9" name="Imagem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014" y="2712586"/>
            <a:ext cx="1519960" cy="1055850"/>
          </a:xfrm>
          <a:prstGeom prst="rect">
            <a:avLst/>
          </a:prstGeom>
        </p:spPr>
      </p:pic>
      <p:pic>
        <p:nvPicPr>
          <p:cNvPr id="26" name="Imagem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028" y="5851177"/>
            <a:ext cx="817934" cy="817934"/>
          </a:xfrm>
          <a:prstGeom prst="rect">
            <a:avLst/>
          </a:prstGeom>
        </p:spPr>
      </p:pic>
      <p:grpSp>
        <p:nvGrpSpPr>
          <p:cNvPr id="10" name="Grupo 9"/>
          <p:cNvGrpSpPr/>
          <p:nvPr/>
        </p:nvGrpSpPr>
        <p:grpSpPr>
          <a:xfrm>
            <a:off x="2415701" y="1078090"/>
            <a:ext cx="2838845" cy="2550349"/>
            <a:chOff x="2415701" y="1078090"/>
            <a:chExt cx="2838845" cy="2550349"/>
          </a:xfrm>
        </p:grpSpPr>
        <p:cxnSp>
          <p:nvCxnSpPr>
            <p:cNvPr id="11" name="Conector de Seta Reta 10"/>
            <p:cNvCxnSpPr/>
            <p:nvPr/>
          </p:nvCxnSpPr>
          <p:spPr>
            <a:xfrm flipH="1">
              <a:off x="3879272" y="2849680"/>
              <a:ext cx="13854" cy="77875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aixaDeTexto 11"/>
            <p:cNvSpPr txBox="1"/>
            <p:nvPr/>
          </p:nvSpPr>
          <p:spPr>
            <a:xfrm rot="20289516">
              <a:off x="2415701" y="1162425"/>
              <a:ext cx="1787605" cy="707886"/>
            </a:xfrm>
            <a:prstGeom prst="rect">
              <a:avLst/>
            </a:prstGeom>
            <a:noFill/>
          </p:spPr>
          <p:txBody>
            <a:bodyPr wrap="none" rtlCol="0">
              <a:spAutoFit/>
            </a:bodyPr>
            <a:lstStyle/>
            <a:p>
              <a:r>
                <a:rPr lang="en-US" sz="4000" dirty="0"/>
                <a:t>Scarcity</a:t>
              </a:r>
            </a:p>
          </p:txBody>
        </p:sp>
        <p:pic>
          <p:nvPicPr>
            <p:cNvPr id="13" name="Imagem 12"/>
            <p:cNvPicPr>
              <a:picLocks noChangeAspect="1"/>
            </p:cNvPicPr>
            <p:nvPr/>
          </p:nvPicPr>
          <p:blipFill>
            <a:blip r:embed="rId5">
              <a:extLst>
                <a:ext uri="{BEBA8EAE-BF5A-486C-A8C5-ECC9F3942E4B}">
                  <a14:imgProps xmlns:a14="http://schemas.microsoft.com/office/drawing/2010/main">
                    <a14:imgLayer r:embed="rId6">
                      <a14:imgEffect>
                        <a14:backgroundRemoval t="6557" b="89617" l="9818" r="89818">
                          <a14:foregroundMark x1="20000" y1="67760" x2="20000" y2="78142"/>
                          <a14:foregroundMark x1="30909" y1="62295" x2="30909" y2="74863"/>
                          <a14:foregroundMark x1="43636" y1="53005" x2="44000" y2="72131"/>
                          <a14:foregroundMark x1="55273" y1="46448" x2="55636" y2="69945"/>
                          <a14:foregroundMark x1="65455" y1="44262" x2="65455" y2="69399"/>
                          <a14:foregroundMark x1="14545" y1="49180" x2="24364" y2="48634"/>
                          <a14:foregroundMark x1="16727" y1="77049" x2="16727" y2="83607"/>
                          <a14:foregroundMark x1="42182" y1="79781" x2="42182" y2="81967"/>
                        </a14:backgroundRemoval>
                      </a14:imgEffect>
                    </a14:imgLayer>
                  </a14:imgProps>
                </a:ext>
              </a:extLst>
            </a:blip>
            <a:stretch>
              <a:fillRect/>
            </a:stretch>
          </p:blipFill>
          <p:spPr>
            <a:xfrm>
              <a:off x="2432260" y="1078090"/>
              <a:ext cx="2822286" cy="1878103"/>
            </a:xfrm>
            <a:prstGeom prst="rect">
              <a:avLst/>
            </a:prstGeom>
          </p:spPr>
        </p:pic>
      </p:grpSp>
      <p:sp>
        <p:nvSpPr>
          <p:cNvPr id="18" name="CaixaDeTexto 17"/>
          <p:cNvSpPr txBox="1"/>
          <p:nvPr/>
        </p:nvSpPr>
        <p:spPr>
          <a:xfrm>
            <a:off x="4108304" y="4536982"/>
            <a:ext cx="1914525" cy="1815882"/>
          </a:xfrm>
          <a:prstGeom prst="rect">
            <a:avLst/>
          </a:prstGeom>
          <a:noFill/>
        </p:spPr>
        <p:txBody>
          <a:bodyPr wrap="square" rtlCol="0">
            <a:spAutoFit/>
          </a:bodyPr>
          <a:lstStyle/>
          <a:p>
            <a:r>
              <a:rPr lang="en-US" dirty="0"/>
              <a:t>Staff of the EPA Office of Pollution Prevention and Toxics, coined the phrase </a:t>
            </a:r>
            <a:r>
              <a:rPr lang="en-US" sz="2000" b="1" dirty="0">
                <a:solidFill>
                  <a:schemeClr val="accent6">
                    <a:lumMod val="50000"/>
                  </a:schemeClr>
                </a:solidFill>
              </a:rPr>
              <a:t>"Green Chemistry"</a:t>
            </a:r>
          </a:p>
        </p:txBody>
      </p:sp>
      <p:pic>
        <p:nvPicPr>
          <p:cNvPr id="4" name="Imagem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41060" y="2002968"/>
            <a:ext cx="1247707" cy="1808017"/>
          </a:xfrm>
          <a:prstGeom prst="rect">
            <a:avLst/>
          </a:prstGeom>
        </p:spPr>
      </p:pic>
      <p:sp>
        <p:nvSpPr>
          <p:cNvPr id="20" name="CaixaDeTexto 19"/>
          <p:cNvSpPr txBox="1"/>
          <p:nvPr/>
        </p:nvSpPr>
        <p:spPr>
          <a:xfrm>
            <a:off x="7157320" y="4114800"/>
            <a:ext cx="808603" cy="369332"/>
          </a:xfrm>
          <a:prstGeom prst="rect">
            <a:avLst/>
          </a:prstGeom>
          <a:noFill/>
        </p:spPr>
        <p:txBody>
          <a:bodyPr wrap="square" rtlCol="0">
            <a:spAutoFit/>
          </a:bodyPr>
          <a:lstStyle/>
          <a:p>
            <a:r>
              <a:rPr lang="en-US" dirty="0"/>
              <a:t>1998</a:t>
            </a:r>
          </a:p>
        </p:txBody>
      </p:sp>
      <p:cxnSp>
        <p:nvCxnSpPr>
          <p:cNvPr id="23" name="Conector Reto 22"/>
          <p:cNvCxnSpPr/>
          <p:nvPr/>
        </p:nvCxnSpPr>
        <p:spPr>
          <a:xfrm flipV="1">
            <a:off x="7969826" y="4127429"/>
            <a:ext cx="3172691" cy="13855"/>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1"/>
          <a:stretch/>
        </p:blipFill>
        <p:spPr bwMode="auto">
          <a:xfrm>
            <a:off x="7702480" y="325025"/>
            <a:ext cx="4290820" cy="2879891"/>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6" name="CaixaDeTexto 5"/>
          <p:cNvSpPr txBox="1"/>
          <p:nvPr/>
        </p:nvSpPr>
        <p:spPr>
          <a:xfrm>
            <a:off x="8675281" y="3305273"/>
            <a:ext cx="2596993" cy="646331"/>
          </a:xfrm>
          <a:prstGeom prst="rect">
            <a:avLst/>
          </a:prstGeom>
          <a:noFill/>
        </p:spPr>
        <p:txBody>
          <a:bodyPr wrap="none" rtlCol="0">
            <a:spAutoFit/>
          </a:bodyPr>
          <a:lstStyle/>
          <a:p>
            <a:pPr algn="ctr"/>
            <a:r>
              <a:rPr lang="en-US" dirty="0"/>
              <a:t>Green chemistry interests</a:t>
            </a:r>
          </a:p>
          <a:p>
            <a:pPr algn="ctr"/>
            <a:r>
              <a:rPr lang="en-US" dirty="0"/>
              <a:t>Scientific production</a:t>
            </a:r>
          </a:p>
        </p:txBody>
      </p:sp>
    </p:spTree>
    <p:extLst>
      <p:ext uri="{BB962C8B-B14F-4D97-AF65-F5344CB8AC3E}">
        <p14:creationId xmlns:p14="http://schemas.microsoft.com/office/powerpoint/2010/main" val="9656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0693" y="2155869"/>
            <a:ext cx="2057640" cy="263236"/>
          </a:xfrm>
          <a:prstGeom prst="rect">
            <a:avLst/>
          </a:prstGeom>
          <a:ln>
            <a:noFill/>
          </a:ln>
          <a:effectLst>
            <a:outerShdw blurRad="190500" algn="tl" rotWithShape="0">
              <a:srgbClr val="000000">
                <a:alpha val="70000"/>
              </a:srgbClr>
            </a:outerShdw>
          </a:effectLst>
        </p:spPr>
      </p:pic>
      <p:pic>
        <p:nvPicPr>
          <p:cNvPr id="19" name="Imagem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71" y="1644732"/>
            <a:ext cx="5922277" cy="363682"/>
          </a:xfrm>
          <a:prstGeom prst="rect">
            <a:avLst/>
          </a:prstGeom>
          <a:ln>
            <a:noFill/>
          </a:ln>
          <a:effectLst>
            <a:outerShdw blurRad="190500" algn="tl" rotWithShape="0">
              <a:srgbClr val="000000">
                <a:alpha val="70000"/>
              </a:srgbClr>
            </a:outerShdw>
          </a:effectLst>
        </p:spPr>
      </p:pic>
      <p:pic>
        <p:nvPicPr>
          <p:cNvPr id="20" name="Imagem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0693" y="953985"/>
            <a:ext cx="2173322" cy="415635"/>
          </a:xfrm>
          <a:prstGeom prst="rect">
            <a:avLst/>
          </a:prstGeom>
          <a:ln>
            <a:noFill/>
          </a:ln>
          <a:effectLst>
            <a:outerShdw blurRad="190500" algn="tl" rotWithShape="0">
              <a:srgbClr val="000000">
                <a:alpha val="70000"/>
              </a:srgbClr>
            </a:outerShdw>
          </a:effectLst>
        </p:spPr>
      </p:pic>
      <p:sp>
        <p:nvSpPr>
          <p:cNvPr id="2" name="Retângulo 1"/>
          <p:cNvSpPr/>
          <p:nvPr/>
        </p:nvSpPr>
        <p:spPr>
          <a:xfrm>
            <a:off x="4299857" y="2287487"/>
            <a:ext cx="1110343" cy="2048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tângulo 6"/>
          <p:cNvSpPr/>
          <p:nvPr/>
        </p:nvSpPr>
        <p:spPr>
          <a:xfrm>
            <a:off x="1" y="1369620"/>
            <a:ext cx="6096000" cy="712521"/>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Imagem 3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4753" y="678873"/>
            <a:ext cx="4925448" cy="4919178"/>
          </a:xfrm>
          <a:prstGeom prst="rect">
            <a:avLst/>
          </a:prstGeom>
          <a:ln>
            <a:noFill/>
          </a:ln>
          <a:effectLst>
            <a:outerShdw blurRad="190500" algn="tl" rotWithShape="0">
              <a:srgbClr val="000000">
                <a:alpha val="70000"/>
              </a:srgbClr>
            </a:outerShdw>
          </a:effectLst>
        </p:spPr>
      </p:pic>
      <p:pic>
        <p:nvPicPr>
          <p:cNvPr id="9" name="Imagem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08072" y="3138462"/>
            <a:ext cx="6137563" cy="3247737"/>
          </a:xfrm>
          <a:prstGeom prst="rect">
            <a:avLst/>
          </a:prstGeom>
          <a:ln>
            <a:noFill/>
          </a:ln>
          <a:effectLst>
            <a:outerShdw blurRad="190500" algn="tl" rotWithShape="0">
              <a:srgbClr val="000000">
                <a:alpha val="70000"/>
              </a:srgbClr>
            </a:outerShdw>
          </a:effectLst>
        </p:spPr>
      </p:pic>
      <p:sp>
        <p:nvSpPr>
          <p:cNvPr id="3" name="CaixaDeTexto 2"/>
          <p:cNvSpPr txBox="1"/>
          <p:nvPr/>
        </p:nvSpPr>
        <p:spPr>
          <a:xfrm>
            <a:off x="432441" y="6027188"/>
            <a:ext cx="890437" cy="523220"/>
          </a:xfrm>
          <a:prstGeom prst="rect">
            <a:avLst/>
          </a:prstGeom>
          <a:noFill/>
        </p:spPr>
        <p:txBody>
          <a:bodyPr wrap="none" rtlCol="0">
            <a:spAutoFit/>
          </a:bodyPr>
          <a:lstStyle/>
          <a:p>
            <a:r>
              <a:rPr lang="en-US" sz="2800"/>
              <a:t>PAST</a:t>
            </a:r>
          </a:p>
        </p:txBody>
      </p:sp>
    </p:spTree>
    <p:extLst>
      <p:ext uri="{BB962C8B-B14F-4D97-AF65-F5344CB8AC3E}">
        <p14:creationId xmlns:p14="http://schemas.microsoft.com/office/powerpoint/2010/main" val="172034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469 0.00232 L 0.60378 -0.05439 " pathEditMode="relative" ptsTypes="AA">
                                      <p:cBhvr>
                                        <p:cTn id="6" dur="2000" fill="hold"/>
                                        <p:tgtEl>
                                          <p:spTgt spid="2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2.5E-6 4.44444E-6 L 0.50248 -0.06551 " pathEditMode="relative" rAng="0" ptsTypes="AA">
                                      <p:cBhvr>
                                        <p:cTn id="9" dur="2000" fill="hold"/>
                                        <p:tgtEl>
                                          <p:spTgt spid="19"/>
                                        </p:tgtEl>
                                        <p:attrNameLst>
                                          <p:attrName>ppt_x</p:attrName>
                                          <p:attrName>ppt_y</p:attrName>
                                        </p:attrNameLst>
                                      </p:cBhvr>
                                      <p:rCtr x="25117" y="-3287"/>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0.00704 -0.00138 L 0.61315 -0.0206 " pathEditMode="relative" rAng="0" ptsTypes="AA">
                                      <p:cBhvr>
                                        <p:cTn id="12" dur="2000" fill="hold"/>
                                        <p:tgtEl>
                                          <p:spTgt spid="17"/>
                                        </p:tgtEl>
                                        <p:attrNameLst>
                                          <p:attrName>ppt_x</p:attrName>
                                          <p:attrName>ppt_y</p:attrName>
                                        </p:attrNameLst>
                                      </p:cBhvr>
                                      <p:rCtr x="30299"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2719" y="5437778"/>
            <a:ext cx="2441863" cy="1373106"/>
          </a:xfrm>
          <a:prstGeom prst="rect">
            <a:avLst/>
          </a:prstGeom>
        </p:spPr>
      </p:pic>
      <p:pic>
        <p:nvPicPr>
          <p:cNvPr id="2" name="Imagem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2894698"/>
          </a:xfrm>
          <a:prstGeom prst="rect">
            <a:avLst/>
          </a:prstGeom>
        </p:spPr>
      </p:pic>
      <p:sp>
        <p:nvSpPr>
          <p:cNvPr id="4" name="CaixaDeTexto 3"/>
          <p:cNvSpPr txBox="1"/>
          <p:nvPr/>
        </p:nvSpPr>
        <p:spPr>
          <a:xfrm>
            <a:off x="312942" y="2967965"/>
            <a:ext cx="2604655" cy="1754326"/>
          </a:xfrm>
          <a:prstGeom prst="rect">
            <a:avLst/>
          </a:prstGeom>
          <a:noFill/>
        </p:spPr>
        <p:txBody>
          <a:bodyPr wrap="square" rtlCol="0">
            <a:spAutoFit/>
          </a:bodyPr>
          <a:lstStyle/>
          <a:p>
            <a:r>
              <a:rPr lang="pt-BR" b="1" dirty="0" err="1"/>
              <a:t>Water</a:t>
            </a:r>
            <a:endParaRPr lang="pt-BR"/>
          </a:p>
          <a:p>
            <a:r>
              <a:rPr lang="pt-BR" b="1" err="1"/>
              <a:t>Oil</a:t>
            </a:r>
            <a:endParaRPr lang="pt-BR" b="1"/>
          </a:p>
          <a:p>
            <a:r>
              <a:rPr lang="pt-BR" b="1"/>
              <a:t>Natural </a:t>
            </a:r>
            <a:r>
              <a:rPr lang="pt-BR" b="1" err="1"/>
              <a:t>gas</a:t>
            </a:r>
            <a:endParaRPr lang="pt-BR" b="1"/>
          </a:p>
          <a:p>
            <a:r>
              <a:rPr lang="pt-BR" b="1" err="1"/>
              <a:t>Phosphorus</a:t>
            </a:r>
            <a:endParaRPr lang="pt-BR" b="1"/>
          </a:p>
          <a:p>
            <a:r>
              <a:rPr lang="pt-BR" b="1" err="1"/>
              <a:t>Coal</a:t>
            </a:r>
            <a:endParaRPr lang="pt-BR" b="1"/>
          </a:p>
          <a:p>
            <a:r>
              <a:rPr lang="pt-BR" b="1" err="1"/>
              <a:t>Rare</a:t>
            </a:r>
            <a:r>
              <a:rPr lang="pt-BR" b="1"/>
              <a:t> </a:t>
            </a:r>
            <a:r>
              <a:rPr lang="pt-BR" b="1" err="1"/>
              <a:t>earth</a:t>
            </a:r>
            <a:r>
              <a:rPr lang="pt-BR" b="1"/>
              <a:t> </a:t>
            </a:r>
            <a:r>
              <a:rPr lang="pt-BR" b="1" err="1"/>
              <a:t>elements</a:t>
            </a:r>
            <a:endParaRPr lang="pt-BR" b="1"/>
          </a:p>
        </p:txBody>
      </p:sp>
      <p:pic>
        <p:nvPicPr>
          <p:cNvPr id="5" name="Imagem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257" y="5029200"/>
            <a:ext cx="3076687" cy="1828800"/>
          </a:xfrm>
          <a:prstGeom prst="rect">
            <a:avLst/>
          </a:prstGeom>
        </p:spPr>
      </p:pic>
      <p:pic>
        <p:nvPicPr>
          <p:cNvPr id="6" name="Imagem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1565" y="4518328"/>
            <a:ext cx="3075710" cy="2306783"/>
          </a:xfrm>
          <a:prstGeom prst="rect">
            <a:avLst/>
          </a:prstGeom>
        </p:spPr>
      </p:pic>
      <p:pic>
        <p:nvPicPr>
          <p:cNvPr id="8" name="Imagem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07942" y="3491837"/>
            <a:ext cx="1146662" cy="1146664"/>
          </a:xfrm>
          <a:prstGeom prst="rect">
            <a:avLst/>
          </a:prstGeom>
        </p:spPr>
      </p:pic>
      <p:pic>
        <p:nvPicPr>
          <p:cNvPr id="9" name="Imagem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20063" y="2978769"/>
            <a:ext cx="1159064" cy="1181790"/>
          </a:xfrm>
          <a:prstGeom prst="rect">
            <a:avLst/>
          </a:prstGeom>
        </p:spPr>
      </p:pic>
      <p:pic>
        <p:nvPicPr>
          <p:cNvPr id="11" name="Imagem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32135" y="3252467"/>
            <a:ext cx="2584245" cy="1534885"/>
          </a:xfrm>
          <a:prstGeom prst="rect">
            <a:avLst/>
          </a:prstGeom>
          <a:ln>
            <a:noFill/>
          </a:ln>
          <a:effectLst>
            <a:outerShdw blurRad="190500" algn="tl" rotWithShape="0">
              <a:srgbClr val="000000">
                <a:alpha val="70000"/>
              </a:srgbClr>
            </a:outerShdw>
          </a:effectLst>
        </p:spPr>
      </p:pic>
      <p:pic>
        <p:nvPicPr>
          <p:cNvPr id="10" name="Imagem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858043" y="2631267"/>
            <a:ext cx="1125644" cy="1072878"/>
          </a:xfrm>
          <a:prstGeom prst="rect">
            <a:avLst/>
          </a:prstGeom>
        </p:spPr>
      </p:pic>
      <p:pic>
        <p:nvPicPr>
          <p:cNvPr id="15" name="Imagem 14"/>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366603" y="4835956"/>
            <a:ext cx="1890754" cy="2363442"/>
          </a:xfrm>
          <a:prstGeom prst="rect">
            <a:avLst/>
          </a:prstGeom>
        </p:spPr>
      </p:pic>
      <p:sp>
        <p:nvSpPr>
          <p:cNvPr id="16" name="CaixaDeTexto 15"/>
          <p:cNvSpPr txBox="1"/>
          <p:nvPr/>
        </p:nvSpPr>
        <p:spPr>
          <a:xfrm>
            <a:off x="432441" y="6027188"/>
            <a:ext cx="1484702" cy="523220"/>
          </a:xfrm>
          <a:prstGeom prst="rect">
            <a:avLst/>
          </a:prstGeom>
          <a:noFill/>
        </p:spPr>
        <p:txBody>
          <a:bodyPr wrap="none" rtlCol="0">
            <a:spAutoFit/>
          </a:bodyPr>
          <a:lstStyle/>
          <a:p>
            <a:r>
              <a:rPr lang="en-US" sz="2800" dirty="0"/>
              <a:t>PRESENT</a:t>
            </a:r>
          </a:p>
        </p:txBody>
      </p:sp>
    </p:spTree>
    <p:extLst>
      <p:ext uri="{BB962C8B-B14F-4D97-AF65-F5344CB8AC3E}">
        <p14:creationId xmlns:p14="http://schemas.microsoft.com/office/powerpoint/2010/main" val="204362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599161" y="2599161"/>
            <a:ext cx="6816810" cy="1618488"/>
          </a:xfrm>
          <a:prstGeom prst="rect">
            <a:avLst/>
          </a:prstGeom>
        </p:spPr>
      </p:pic>
      <p:sp>
        <p:nvSpPr>
          <p:cNvPr id="3" name="Retângulo 2">
            <a:extLst>
              <a:ext uri="{FF2B5EF4-FFF2-40B4-BE49-F238E27FC236}">
                <a16:creationId xmlns:a16="http://schemas.microsoft.com/office/drawing/2014/main" id="{74F094AD-CB76-4148-B14E-75A867E02EE9}"/>
              </a:ext>
            </a:extLst>
          </p:cNvPr>
          <p:cNvSpPr/>
          <p:nvPr/>
        </p:nvSpPr>
        <p:spPr>
          <a:xfrm>
            <a:off x="1803374" y="565551"/>
            <a:ext cx="9853007" cy="5880712"/>
          </a:xfrm>
          <a:prstGeom prst="rect">
            <a:avLst/>
          </a:prstGeom>
        </p:spPr>
        <p:txBody>
          <a:bodyPr wrap="square">
            <a:spAutoFit/>
          </a:bodyPr>
          <a:lstStyle/>
          <a:p>
            <a:pPr>
              <a:lnSpc>
                <a:spcPct val="150000"/>
              </a:lnSpc>
            </a:pPr>
            <a:r>
              <a:rPr lang="en-US" sz="1200" b="1" dirty="0">
                <a:solidFill>
                  <a:srgbClr val="121212"/>
                </a:solidFill>
                <a:latin typeface="Guardian Egyptian Web"/>
              </a:rPr>
              <a:t>1. Water</a:t>
            </a:r>
          </a:p>
          <a:p>
            <a:pPr>
              <a:lnSpc>
                <a:spcPct val="150000"/>
              </a:lnSpc>
            </a:pPr>
            <a:r>
              <a:rPr lang="en-US" sz="1200" dirty="0">
                <a:solidFill>
                  <a:srgbClr val="121212"/>
                </a:solidFill>
                <a:latin typeface="Guardian Text Egyptian Web"/>
              </a:rPr>
              <a:t>Freshwater only makes 2.5% of the total volume of the world's water, which is about 35 million km3. But considering 70% of that freshwater is in the form of ice and permanent snow cover and that we only have access to 200,000km3 of freshwater overall, it isn't surprising that demand for water could soon exceed supply. The </a:t>
            </a:r>
            <a:r>
              <a:rPr lang="en-US" sz="1200" dirty="0">
                <a:solidFill>
                  <a:srgbClr val="AB0613"/>
                </a:solidFill>
                <a:latin typeface="Guardian Text Egyptian Web"/>
                <a:hlinkClick r:id="rId3"/>
              </a:rPr>
              <a:t>Food and Agriculture </a:t>
            </a:r>
            <a:r>
              <a:rPr lang="en-US" sz="1200" dirty="0" err="1">
                <a:solidFill>
                  <a:srgbClr val="AB0613"/>
                </a:solidFill>
                <a:latin typeface="Guardian Text Egyptian Web"/>
                <a:hlinkClick r:id="rId3"/>
              </a:rPr>
              <a:t>Organisation</a:t>
            </a:r>
            <a:r>
              <a:rPr lang="en-US" sz="1200" dirty="0">
                <a:solidFill>
                  <a:srgbClr val="AB0613"/>
                </a:solidFill>
                <a:latin typeface="Guardian Text Egyptian Web"/>
                <a:hlinkClick r:id="rId3"/>
              </a:rPr>
              <a:t> of the United Nations is predicting</a:t>
            </a:r>
            <a:r>
              <a:rPr lang="en-US" sz="1200" dirty="0">
                <a:solidFill>
                  <a:srgbClr val="121212"/>
                </a:solidFill>
                <a:latin typeface="Guardian Text Egyptian Web"/>
              </a:rPr>
              <a:t> that by 2025, 1.8 billion people will be living in countries or regions with absolute water scarcity.</a:t>
            </a:r>
          </a:p>
          <a:p>
            <a:pPr>
              <a:lnSpc>
                <a:spcPct val="150000"/>
              </a:lnSpc>
            </a:pPr>
            <a:r>
              <a:rPr lang="en-US" sz="1200" b="1" dirty="0">
                <a:solidFill>
                  <a:srgbClr val="121212"/>
                </a:solidFill>
                <a:latin typeface="Guardian Egyptian Web"/>
              </a:rPr>
              <a:t>2. Oil</a:t>
            </a:r>
          </a:p>
          <a:p>
            <a:pPr>
              <a:lnSpc>
                <a:spcPct val="150000"/>
              </a:lnSpc>
            </a:pPr>
            <a:r>
              <a:rPr lang="en-US" sz="1200" dirty="0">
                <a:solidFill>
                  <a:srgbClr val="121212"/>
                </a:solidFill>
                <a:latin typeface="Guardian Text Egyptian Web"/>
              </a:rPr>
              <a:t>The fear of reaching peak oil continues to haunt the oil industry. The </a:t>
            </a:r>
            <a:r>
              <a:rPr lang="en-US" sz="1200" dirty="0">
                <a:solidFill>
                  <a:srgbClr val="AB0613"/>
                </a:solidFill>
                <a:latin typeface="Guardian Text Egyptian Web"/>
                <a:hlinkClick r:id="rId4"/>
              </a:rPr>
              <a:t>BP Statistical Review of World Energy in June</a:t>
            </a:r>
            <a:r>
              <a:rPr lang="en-US" sz="1200" dirty="0">
                <a:solidFill>
                  <a:srgbClr val="121212"/>
                </a:solidFill>
                <a:latin typeface="Guardian Text Egyptian Web"/>
              </a:rPr>
              <a:t> measured total global oil at 188.8 million </a:t>
            </a:r>
            <a:r>
              <a:rPr lang="en-US" sz="1200" dirty="0" err="1">
                <a:solidFill>
                  <a:srgbClr val="121212"/>
                </a:solidFill>
                <a:latin typeface="Guardian Text Egyptian Web"/>
              </a:rPr>
              <a:t>tonnes</a:t>
            </a:r>
            <a:r>
              <a:rPr lang="en-US" sz="1200" dirty="0">
                <a:solidFill>
                  <a:srgbClr val="121212"/>
                </a:solidFill>
                <a:latin typeface="Guardian Text Egyptian Web"/>
              </a:rPr>
              <a:t>, from proved oil resources at the end of 2010. This is only enough to oil for the next 46.2 years, should global production remain at the current rate.</a:t>
            </a:r>
          </a:p>
          <a:p>
            <a:pPr>
              <a:lnSpc>
                <a:spcPct val="150000"/>
              </a:lnSpc>
            </a:pPr>
            <a:r>
              <a:rPr lang="en-US" sz="1200" b="1" dirty="0">
                <a:solidFill>
                  <a:srgbClr val="121212"/>
                </a:solidFill>
                <a:latin typeface="Guardian Egyptian Web"/>
              </a:rPr>
              <a:t>3. Natural gas</a:t>
            </a:r>
          </a:p>
          <a:p>
            <a:pPr>
              <a:lnSpc>
                <a:spcPct val="150000"/>
              </a:lnSpc>
            </a:pPr>
            <a:r>
              <a:rPr lang="en-US" sz="1200" dirty="0">
                <a:solidFill>
                  <a:srgbClr val="121212"/>
                </a:solidFill>
                <a:latin typeface="Guardian Text Egyptian Web"/>
              </a:rPr>
              <a:t>A similar picture to oil exists for natural gas, with </a:t>
            </a:r>
            <a:r>
              <a:rPr lang="en-US" sz="1200" dirty="0">
                <a:solidFill>
                  <a:srgbClr val="AB0613"/>
                </a:solidFill>
                <a:latin typeface="Guardian Text Egyptian Web"/>
                <a:hlinkClick r:id="rId5"/>
              </a:rPr>
              <a:t>enough gas in proven reserves</a:t>
            </a:r>
            <a:r>
              <a:rPr lang="en-US" sz="1200" dirty="0">
                <a:solidFill>
                  <a:srgbClr val="121212"/>
                </a:solidFill>
                <a:latin typeface="Guardian Text Egyptian Web"/>
              </a:rPr>
              <a:t> to meet 58.6 years of global production at the end of 2010.</a:t>
            </a:r>
          </a:p>
          <a:p>
            <a:pPr>
              <a:lnSpc>
                <a:spcPct val="150000"/>
              </a:lnSpc>
            </a:pPr>
            <a:r>
              <a:rPr lang="en-US" sz="1200" b="1" dirty="0">
                <a:solidFill>
                  <a:srgbClr val="121212"/>
                </a:solidFill>
                <a:latin typeface="Guardian Egyptian Web"/>
              </a:rPr>
              <a:t>4. Phosphorus</a:t>
            </a:r>
          </a:p>
          <a:p>
            <a:pPr>
              <a:lnSpc>
                <a:spcPct val="150000"/>
              </a:lnSpc>
            </a:pPr>
            <a:r>
              <a:rPr lang="en-US" sz="1200" dirty="0">
                <a:solidFill>
                  <a:srgbClr val="121212"/>
                </a:solidFill>
                <a:latin typeface="Guardian Text Egyptian Web"/>
              </a:rPr>
              <a:t>Without this element, plants cannot grow. Essential for </a:t>
            </a:r>
            <a:r>
              <a:rPr lang="en-US" sz="1200" dirty="0" err="1">
                <a:solidFill>
                  <a:srgbClr val="121212"/>
                </a:solidFill>
                <a:latin typeface="Guardian Text Egyptian Web"/>
              </a:rPr>
              <a:t>fertiliser</a:t>
            </a:r>
            <a:r>
              <a:rPr lang="en-US" sz="1200" dirty="0">
                <a:solidFill>
                  <a:srgbClr val="121212"/>
                </a:solidFill>
                <a:latin typeface="Guardian Text Egyptian Web"/>
              </a:rPr>
              <a:t>, phosphate rock is only found in a handful of countries, including the US, China and Morocco. With the need to feed 7 billion people, scientists from the </a:t>
            </a:r>
            <a:r>
              <a:rPr lang="en-US" sz="1200" dirty="0">
                <a:solidFill>
                  <a:srgbClr val="AB0613"/>
                </a:solidFill>
                <a:latin typeface="Guardian Text Egyptian Web"/>
                <a:hlinkClick r:id="rId6"/>
              </a:rPr>
              <a:t>Global Phosphorus Research Initiative</a:t>
            </a:r>
            <a:r>
              <a:rPr lang="en-US" sz="1200" dirty="0">
                <a:solidFill>
                  <a:srgbClr val="121212"/>
                </a:solidFill>
                <a:latin typeface="Guardian Text Egyptian Web"/>
              </a:rPr>
              <a:t> predict we could run out of phosphorus in 50 to 100 years unless new reserves of the element are found.</a:t>
            </a:r>
          </a:p>
          <a:p>
            <a:pPr>
              <a:lnSpc>
                <a:spcPct val="150000"/>
              </a:lnSpc>
            </a:pPr>
            <a:r>
              <a:rPr lang="en-US" sz="1200" b="1" dirty="0">
                <a:solidFill>
                  <a:srgbClr val="121212"/>
                </a:solidFill>
                <a:latin typeface="Guardian Egyptian Web"/>
              </a:rPr>
              <a:t>5. Coal</a:t>
            </a:r>
          </a:p>
          <a:p>
            <a:pPr>
              <a:lnSpc>
                <a:spcPct val="150000"/>
              </a:lnSpc>
            </a:pPr>
            <a:r>
              <a:rPr lang="en-US" sz="1200" dirty="0">
                <a:solidFill>
                  <a:srgbClr val="121212"/>
                </a:solidFill>
                <a:latin typeface="Guardian Text Egyptian Web"/>
              </a:rPr>
              <a:t>This has the largest reserves left of all the fossil fuels, but as China and other developing countries continue to increase their appetite for coal, demand could finally outstrip supply. As it is, we have enough coal to meet 188 years of global production.</a:t>
            </a:r>
          </a:p>
          <a:p>
            <a:pPr>
              <a:lnSpc>
                <a:spcPct val="150000"/>
              </a:lnSpc>
            </a:pPr>
            <a:r>
              <a:rPr lang="en-US" sz="1200" b="1" dirty="0">
                <a:solidFill>
                  <a:srgbClr val="121212"/>
                </a:solidFill>
                <a:latin typeface="Guardian Egyptian Web"/>
              </a:rPr>
              <a:t>6. Rare earth elements</a:t>
            </a:r>
          </a:p>
          <a:p>
            <a:pPr>
              <a:lnSpc>
                <a:spcPct val="150000"/>
              </a:lnSpc>
            </a:pPr>
            <a:r>
              <a:rPr lang="en-US" sz="1200" dirty="0">
                <a:solidFill>
                  <a:srgbClr val="121212"/>
                </a:solidFill>
                <a:latin typeface="Guardian Text Egyptian Web"/>
              </a:rPr>
              <a:t>Scandium and terbium are just two of the 17 rare earth minerals that are used in everything from the powerful magnets in wind turbines to the electronic circuits in smartphones. The elements are not as rare as their name suggests but currently 97% of the world's supply comes from China and they can restrict supplies at will. Exact reserves are not known.</a:t>
            </a:r>
            <a:endParaRPr lang="en-US" sz="1200" b="0" i="0" dirty="0">
              <a:solidFill>
                <a:srgbClr val="121212"/>
              </a:solidFill>
              <a:effectLst/>
              <a:latin typeface="Guardian Text Egyptian Web"/>
            </a:endParaRPr>
          </a:p>
        </p:txBody>
      </p:sp>
    </p:spTree>
    <p:extLst>
      <p:ext uri="{BB962C8B-B14F-4D97-AF65-F5344CB8AC3E}">
        <p14:creationId xmlns:p14="http://schemas.microsoft.com/office/powerpoint/2010/main" val="46404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3847" y="1025236"/>
            <a:ext cx="9004981" cy="5832764"/>
          </a:xfrm>
          <a:prstGeom prst="rect">
            <a:avLst/>
          </a:prstGeom>
        </p:spPr>
      </p:pic>
      <p:sp>
        <p:nvSpPr>
          <p:cNvPr id="8" name="CaixaDeTexto 7"/>
          <p:cNvSpPr txBox="1"/>
          <p:nvPr/>
        </p:nvSpPr>
        <p:spPr>
          <a:xfrm>
            <a:off x="5269216" y="3694745"/>
            <a:ext cx="3403721" cy="1754326"/>
          </a:xfrm>
          <a:prstGeom prst="rect">
            <a:avLst/>
          </a:prstGeom>
          <a:noFill/>
        </p:spPr>
        <p:txBody>
          <a:bodyPr wrap="square" rtlCol="0">
            <a:spAutoFit/>
          </a:bodyPr>
          <a:lstStyle/>
          <a:p>
            <a:pPr algn="ctr"/>
            <a:r>
              <a:rPr lang="en-US" sz="3600"/>
              <a:t>Green chemistry compliance Benefits</a:t>
            </a:r>
          </a:p>
        </p:txBody>
      </p:sp>
      <p:sp>
        <p:nvSpPr>
          <p:cNvPr id="9" name="CaixaDeTexto 8"/>
          <p:cNvSpPr txBox="1"/>
          <p:nvPr/>
        </p:nvSpPr>
        <p:spPr>
          <a:xfrm>
            <a:off x="821748" y="3587675"/>
            <a:ext cx="1296317" cy="707886"/>
          </a:xfrm>
          <a:prstGeom prst="rect">
            <a:avLst/>
          </a:prstGeom>
          <a:noFill/>
        </p:spPr>
        <p:txBody>
          <a:bodyPr wrap="none" rtlCol="0">
            <a:spAutoFit/>
          </a:bodyPr>
          <a:lstStyle/>
          <a:p>
            <a:r>
              <a:rPr lang="en-US" sz="4000"/>
              <a:t>Costs</a:t>
            </a:r>
          </a:p>
        </p:txBody>
      </p:sp>
      <p:grpSp>
        <p:nvGrpSpPr>
          <p:cNvPr id="17" name="Grupo 16"/>
          <p:cNvGrpSpPr/>
          <p:nvPr/>
        </p:nvGrpSpPr>
        <p:grpSpPr>
          <a:xfrm>
            <a:off x="9038286" y="242888"/>
            <a:ext cx="3131255" cy="6286500"/>
            <a:chOff x="9038286" y="242888"/>
            <a:chExt cx="3131255" cy="6286500"/>
          </a:xfrm>
        </p:grpSpPr>
        <p:sp>
          <p:nvSpPr>
            <p:cNvPr id="16" name="Retângulo 15"/>
            <p:cNvSpPr/>
            <p:nvPr/>
          </p:nvSpPr>
          <p:spPr>
            <a:xfrm>
              <a:off x="9189984" y="242888"/>
              <a:ext cx="2854379" cy="62865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ixaDeTexto 9"/>
            <p:cNvSpPr txBox="1"/>
            <p:nvPr/>
          </p:nvSpPr>
          <p:spPr>
            <a:xfrm>
              <a:off x="9439374" y="593580"/>
              <a:ext cx="2329078" cy="584775"/>
            </a:xfrm>
            <a:prstGeom prst="rect">
              <a:avLst/>
            </a:prstGeom>
            <a:noFill/>
          </p:spPr>
          <p:txBody>
            <a:bodyPr wrap="square" rtlCol="0">
              <a:spAutoFit/>
            </a:bodyPr>
            <a:lstStyle/>
            <a:p>
              <a:pPr algn="ctr"/>
              <a:r>
                <a:rPr lang="en-US" sz="3100" b="1">
                  <a:solidFill>
                    <a:schemeClr val="accent6">
                      <a:lumMod val="50000"/>
                    </a:schemeClr>
                  </a:solidFill>
                  <a:latin typeface="Al Nile" charset="-78"/>
                  <a:ea typeface="Al Nile" charset="-78"/>
                  <a:cs typeface="Al Nile" charset="-78"/>
                </a:rPr>
                <a:t>Scarcity</a:t>
              </a:r>
            </a:p>
          </p:txBody>
        </p:sp>
        <p:sp>
          <p:nvSpPr>
            <p:cNvPr id="11" name="CaixaDeTexto 10"/>
            <p:cNvSpPr txBox="1"/>
            <p:nvPr/>
          </p:nvSpPr>
          <p:spPr>
            <a:xfrm>
              <a:off x="9038286" y="2546559"/>
              <a:ext cx="3131255" cy="584775"/>
            </a:xfrm>
            <a:prstGeom prst="rect">
              <a:avLst/>
            </a:prstGeom>
            <a:noFill/>
          </p:spPr>
          <p:txBody>
            <a:bodyPr wrap="square" rtlCol="0">
              <a:spAutoFit/>
            </a:bodyPr>
            <a:lstStyle/>
            <a:p>
              <a:pPr algn="ctr"/>
              <a:r>
                <a:rPr lang="en-US" sz="3100" b="1">
                  <a:solidFill>
                    <a:schemeClr val="accent6">
                      <a:lumMod val="50000"/>
                    </a:schemeClr>
                  </a:solidFill>
                  <a:latin typeface="Al Nile" charset="-78"/>
                  <a:ea typeface="Al Nile" charset="-78"/>
                  <a:cs typeface="Al Nile" charset="-78"/>
                </a:rPr>
                <a:t>Innovation</a:t>
              </a:r>
            </a:p>
          </p:txBody>
        </p:sp>
        <p:sp>
          <p:nvSpPr>
            <p:cNvPr id="12" name="CaixaDeTexto 11"/>
            <p:cNvSpPr txBox="1"/>
            <p:nvPr/>
          </p:nvSpPr>
          <p:spPr>
            <a:xfrm>
              <a:off x="9144007" y="4583876"/>
              <a:ext cx="3025534" cy="1384995"/>
            </a:xfrm>
            <a:prstGeom prst="rect">
              <a:avLst/>
            </a:prstGeom>
            <a:noFill/>
          </p:spPr>
          <p:txBody>
            <a:bodyPr wrap="square" rtlCol="0">
              <a:spAutoFit/>
            </a:bodyPr>
            <a:lstStyle/>
            <a:p>
              <a:pPr algn="ctr"/>
              <a:r>
                <a:rPr lang="en-US" sz="2800" b="1" dirty="0">
                  <a:solidFill>
                    <a:schemeClr val="accent6">
                      <a:lumMod val="50000"/>
                    </a:schemeClr>
                  </a:solidFill>
                  <a:latin typeface="Al Nile" charset="-78"/>
                  <a:ea typeface="Al Nile" charset="-78"/>
                  <a:cs typeface="Al Nile" charset="-78"/>
                </a:rPr>
                <a:t>Industrial competitiveness increase</a:t>
              </a:r>
            </a:p>
          </p:txBody>
        </p:sp>
        <p:cxnSp>
          <p:nvCxnSpPr>
            <p:cNvPr id="14" name="Conector de Seta Reta 13"/>
            <p:cNvCxnSpPr/>
            <p:nvPr/>
          </p:nvCxnSpPr>
          <p:spPr>
            <a:xfrm>
              <a:off x="10534638" y="1357313"/>
              <a:ext cx="0" cy="1042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p:nvPr/>
          </p:nvCxnSpPr>
          <p:spPr>
            <a:xfrm>
              <a:off x="10534638" y="3252574"/>
              <a:ext cx="0" cy="1042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 name="CaixaDeTexto 17"/>
          <p:cNvSpPr txBox="1"/>
          <p:nvPr/>
        </p:nvSpPr>
        <p:spPr>
          <a:xfrm>
            <a:off x="323919" y="242888"/>
            <a:ext cx="2068259" cy="523220"/>
          </a:xfrm>
          <a:prstGeom prst="rect">
            <a:avLst/>
          </a:prstGeom>
          <a:noFill/>
        </p:spPr>
        <p:txBody>
          <a:bodyPr wrap="none" rtlCol="0">
            <a:spAutoFit/>
          </a:bodyPr>
          <a:lstStyle/>
          <a:p>
            <a:r>
              <a:rPr lang="en-US" sz="2800" dirty="0"/>
              <a:t>We believe</a:t>
            </a:r>
            <a:r>
              <a:rPr lang="is-IS" sz="2800" dirty="0"/>
              <a:t>…</a:t>
            </a:r>
            <a:endParaRPr lang="en-US" sz="2800" dirty="0"/>
          </a:p>
        </p:txBody>
      </p:sp>
    </p:spTree>
    <p:extLst>
      <p:ext uri="{BB962C8B-B14F-4D97-AF65-F5344CB8AC3E}">
        <p14:creationId xmlns:p14="http://schemas.microsoft.com/office/powerpoint/2010/main" val="152295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ângulo 47">
            <a:extLst>
              <a:ext uri="{FF2B5EF4-FFF2-40B4-BE49-F238E27FC236}">
                <a16:creationId xmlns:a16="http://schemas.microsoft.com/office/drawing/2014/main" id="{6C66172A-FF6E-4477-88CF-69A1D971E8E1}"/>
              </a:ext>
            </a:extLst>
          </p:cNvPr>
          <p:cNvSpPr/>
          <p:nvPr/>
        </p:nvSpPr>
        <p:spPr>
          <a:xfrm>
            <a:off x="1524000" y="575455"/>
            <a:ext cx="9144000" cy="30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0" name="Grupo 31">
            <a:extLst>
              <a:ext uri="{FF2B5EF4-FFF2-40B4-BE49-F238E27FC236}">
                <a16:creationId xmlns:a16="http://schemas.microsoft.com/office/drawing/2014/main" id="{D77C83C8-1EBF-4608-BB1A-7E2F435BACB6}"/>
              </a:ext>
            </a:extLst>
          </p:cNvPr>
          <p:cNvGrpSpPr/>
          <p:nvPr/>
        </p:nvGrpSpPr>
        <p:grpSpPr>
          <a:xfrm>
            <a:off x="1623592" y="168250"/>
            <a:ext cx="516047" cy="372229"/>
            <a:chOff x="6726724" y="1990725"/>
            <a:chExt cx="516047" cy="372229"/>
          </a:xfrm>
        </p:grpSpPr>
        <p:pic>
          <p:nvPicPr>
            <p:cNvPr id="51" name="Picture 13">
              <a:extLst>
                <a:ext uri="{FF2B5EF4-FFF2-40B4-BE49-F238E27FC236}">
                  <a16:creationId xmlns:a16="http://schemas.microsoft.com/office/drawing/2014/main" id="{5D634BD3-E73E-49D1-A31D-5E5F73DE4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943"/>
            <a:stretch/>
          </p:blipFill>
          <p:spPr>
            <a:xfrm>
              <a:off x="6726724" y="2009775"/>
              <a:ext cx="516047" cy="353179"/>
            </a:xfrm>
            <a:prstGeom prst="rect">
              <a:avLst/>
            </a:prstGeom>
          </p:spPr>
        </p:pic>
        <p:sp>
          <p:nvSpPr>
            <p:cNvPr id="52" name="Retângulo 51">
              <a:extLst>
                <a:ext uri="{FF2B5EF4-FFF2-40B4-BE49-F238E27FC236}">
                  <a16:creationId xmlns:a16="http://schemas.microsoft.com/office/drawing/2014/main" id="{CAC63C98-2C1C-40F5-94CD-2687B3622049}"/>
                </a:ext>
              </a:extLst>
            </p:cNvPr>
            <p:cNvSpPr/>
            <p:nvPr/>
          </p:nvSpPr>
          <p:spPr>
            <a:xfrm>
              <a:off x="6793706" y="1990725"/>
              <a:ext cx="642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53" name="Imagem 52">
            <a:extLst>
              <a:ext uri="{FF2B5EF4-FFF2-40B4-BE49-F238E27FC236}">
                <a16:creationId xmlns:a16="http://schemas.microsoft.com/office/drawing/2014/main" id="{7FFDCC81-A6E3-4390-AAAF-F1889700ADAD}"/>
              </a:ext>
            </a:extLst>
          </p:cNvPr>
          <p:cNvPicPr>
            <a:picLocks noChangeAspect="1"/>
          </p:cNvPicPr>
          <p:nvPr/>
        </p:nvPicPr>
        <p:blipFill>
          <a:blip r:embed="rId4"/>
          <a:stretch>
            <a:fillRect/>
          </a:stretch>
        </p:blipFill>
        <p:spPr>
          <a:xfrm>
            <a:off x="8399921" y="584291"/>
            <a:ext cx="946216" cy="215323"/>
          </a:xfrm>
          <a:prstGeom prst="rect">
            <a:avLst/>
          </a:prstGeom>
        </p:spPr>
      </p:pic>
      <p:cxnSp>
        <p:nvCxnSpPr>
          <p:cNvPr id="54" name="Straight Connector 41">
            <a:extLst>
              <a:ext uri="{FF2B5EF4-FFF2-40B4-BE49-F238E27FC236}">
                <a16:creationId xmlns:a16="http://schemas.microsoft.com/office/drawing/2014/main" id="{C61F410C-E16D-431F-B50A-5D14F4F3A318}"/>
              </a:ext>
            </a:extLst>
          </p:cNvPr>
          <p:cNvCxnSpPr>
            <a:cxnSpLocks/>
          </p:cNvCxnSpPr>
          <p:nvPr/>
        </p:nvCxnSpPr>
        <p:spPr>
          <a:xfrm>
            <a:off x="1699575" y="679141"/>
            <a:ext cx="5904000" cy="0"/>
          </a:xfrm>
          <a:prstGeom prst="line">
            <a:avLst/>
          </a:prstGeom>
          <a:ln>
            <a:solidFill>
              <a:srgbClr val="3B7C9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42">
            <a:extLst>
              <a:ext uri="{FF2B5EF4-FFF2-40B4-BE49-F238E27FC236}">
                <a16:creationId xmlns:a16="http://schemas.microsoft.com/office/drawing/2014/main" id="{F76FC2A8-C10A-49A0-8A47-6E9F31F0A140}"/>
              </a:ext>
            </a:extLst>
          </p:cNvPr>
          <p:cNvCxnSpPr>
            <a:cxnSpLocks/>
          </p:cNvCxnSpPr>
          <p:nvPr/>
        </p:nvCxnSpPr>
        <p:spPr>
          <a:xfrm>
            <a:off x="1686091" y="881253"/>
            <a:ext cx="8532000" cy="0"/>
          </a:xfrm>
          <a:prstGeom prst="line">
            <a:avLst/>
          </a:prstGeom>
          <a:ln>
            <a:solidFill>
              <a:srgbClr val="49AAE0"/>
            </a:solidFill>
          </a:ln>
          <a:effectLst/>
        </p:spPr>
        <p:style>
          <a:lnRef idx="2">
            <a:schemeClr val="accent1"/>
          </a:lnRef>
          <a:fillRef idx="0">
            <a:schemeClr val="accent1"/>
          </a:fillRef>
          <a:effectRef idx="1">
            <a:schemeClr val="accent1"/>
          </a:effectRef>
          <a:fontRef idx="minor">
            <a:schemeClr val="tx1"/>
          </a:fontRef>
        </p:style>
      </p:cxnSp>
      <p:sp>
        <p:nvSpPr>
          <p:cNvPr id="60" name="Oval 47">
            <a:extLst>
              <a:ext uri="{FF2B5EF4-FFF2-40B4-BE49-F238E27FC236}">
                <a16:creationId xmlns:a16="http://schemas.microsoft.com/office/drawing/2014/main" id="{8FB5F759-DA63-4172-8F12-A1CE4B2C2781}"/>
              </a:ext>
            </a:extLst>
          </p:cNvPr>
          <p:cNvSpPr/>
          <p:nvPr/>
        </p:nvSpPr>
        <p:spPr>
          <a:xfrm>
            <a:off x="10075481" y="725679"/>
            <a:ext cx="304800" cy="304800"/>
          </a:xfrm>
          <a:prstGeom prst="ellipse">
            <a:avLst/>
          </a:prstGeom>
          <a:solidFill>
            <a:srgbClr val="49AAE0"/>
          </a:solidFill>
          <a:ln>
            <a:noFill/>
          </a:ln>
          <a:effectLst/>
        </p:spPr>
        <p:style>
          <a:lnRef idx="1">
            <a:schemeClr val="accent1"/>
          </a:lnRef>
          <a:fillRef idx="3">
            <a:schemeClr val="accent1"/>
          </a:fillRef>
          <a:effectRef idx="2">
            <a:schemeClr val="accent1"/>
          </a:effectRef>
          <a:fontRef idx="minor">
            <a:schemeClr val="lt1"/>
          </a:fontRef>
        </p:style>
        <p:txBody>
          <a:bodyPr lIns="36576" tIns="18288" rIns="36576" bIns="18288" anchor="ctr"/>
          <a:lstStyle/>
          <a:p>
            <a:pPr algn="ctr" defTabSz="435600">
              <a:defRPr/>
            </a:pPr>
            <a:endParaRPr lang="en-US"/>
          </a:p>
        </p:txBody>
      </p:sp>
      <p:sp>
        <p:nvSpPr>
          <p:cNvPr id="63" name="Oval 46">
            <a:extLst>
              <a:ext uri="{FF2B5EF4-FFF2-40B4-BE49-F238E27FC236}">
                <a16:creationId xmlns:a16="http://schemas.microsoft.com/office/drawing/2014/main" id="{50CE03A5-0E02-46ED-999A-D26DC02DD8EF}"/>
              </a:ext>
            </a:extLst>
          </p:cNvPr>
          <p:cNvSpPr/>
          <p:nvPr/>
        </p:nvSpPr>
        <p:spPr>
          <a:xfrm>
            <a:off x="7511733" y="534679"/>
            <a:ext cx="304800" cy="304800"/>
          </a:xfrm>
          <a:prstGeom prst="ellipse">
            <a:avLst/>
          </a:prstGeom>
          <a:solidFill>
            <a:srgbClr val="3B7C9F"/>
          </a:solidFill>
          <a:ln>
            <a:noFill/>
          </a:ln>
          <a:effectLst/>
        </p:spPr>
        <p:style>
          <a:lnRef idx="1">
            <a:schemeClr val="accent1"/>
          </a:lnRef>
          <a:fillRef idx="3">
            <a:schemeClr val="accent1"/>
          </a:fillRef>
          <a:effectRef idx="2">
            <a:schemeClr val="accent1"/>
          </a:effectRef>
          <a:fontRef idx="minor">
            <a:schemeClr val="lt1"/>
          </a:fontRef>
        </p:style>
        <p:txBody>
          <a:bodyPr lIns="36576" tIns="18288" rIns="36576" bIns="18288" anchor="ctr"/>
          <a:lstStyle/>
          <a:p>
            <a:pPr algn="ctr" defTabSz="435600">
              <a:defRPr/>
            </a:pPr>
            <a:endParaRPr lang="en-US"/>
          </a:p>
        </p:txBody>
      </p:sp>
      <p:sp>
        <p:nvSpPr>
          <p:cNvPr id="65" name="Text Placeholder 5">
            <a:extLst>
              <a:ext uri="{FF2B5EF4-FFF2-40B4-BE49-F238E27FC236}">
                <a16:creationId xmlns:a16="http://schemas.microsoft.com/office/drawing/2014/main" id="{05ADA7E6-B6D2-4B44-B2C4-8047DFADB206}"/>
              </a:ext>
            </a:extLst>
          </p:cNvPr>
          <p:cNvSpPr txBox="1">
            <a:spLocks/>
          </p:cNvSpPr>
          <p:nvPr/>
        </p:nvSpPr>
        <p:spPr>
          <a:xfrm>
            <a:off x="2872492" y="197689"/>
            <a:ext cx="3558167" cy="332399"/>
          </a:xfrm>
          <a:prstGeom prst="rect">
            <a:avLst/>
          </a:prstGeom>
        </p:spPr>
        <p:txBody>
          <a:bodyPr wrap="square" lIns="0" tIns="0" rIns="0" bIns="0">
            <a:spAutoFit/>
          </a:bodyPr>
          <a:lstStyle>
            <a:lvl1pPr marL="0" indent="0" algn="l" rtl="0" fontAlgn="base">
              <a:lnSpc>
                <a:spcPct val="90000"/>
              </a:lnSpc>
              <a:spcBef>
                <a:spcPts val="1000"/>
              </a:spcBef>
              <a:spcAft>
                <a:spcPct val="0"/>
              </a:spcAft>
              <a:buFont typeface="Arial" panose="020B0604020202020204" pitchFamily="34" charset="0"/>
              <a:buNone/>
              <a:defRPr kumimoji="0" lang="en-US" sz="3800" b="0" i="0" u="none" strike="noStrike" kern="1200" cap="none" spc="0" normalizeH="0" baseline="0" noProof="0" smtClean="0">
                <a:ln>
                  <a:noFill/>
                </a:ln>
                <a:solidFill>
                  <a:prstClr val="white"/>
                </a:solidFill>
                <a:effectLst/>
                <a:uLnTx/>
                <a:uFillTx/>
                <a:latin typeface="Trebuchet MS" panose="020B070302020209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219170">
              <a:spcAft>
                <a:spcPts val="600"/>
              </a:spcAft>
              <a:defRPr/>
            </a:pPr>
            <a:r>
              <a:rPr lang="pt-BR" sz="2400" dirty="0">
                <a:solidFill>
                  <a:schemeClr val="tx1"/>
                </a:solidFill>
              </a:rPr>
              <a:t>Indústria Sustentável</a:t>
            </a:r>
            <a:endParaRPr lang="en-US" sz="2400" dirty="0">
              <a:solidFill>
                <a:schemeClr val="tx1"/>
              </a:solidFill>
            </a:endParaRPr>
          </a:p>
        </p:txBody>
      </p:sp>
      <p:sp>
        <p:nvSpPr>
          <p:cNvPr id="98" name="CaixaDeTexto 97">
            <a:extLst>
              <a:ext uri="{FF2B5EF4-FFF2-40B4-BE49-F238E27FC236}">
                <a16:creationId xmlns:a16="http://schemas.microsoft.com/office/drawing/2014/main" id="{EAB6311B-4B78-4C7F-ACCC-8B228542A622}"/>
              </a:ext>
            </a:extLst>
          </p:cNvPr>
          <p:cNvSpPr txBox="1"/>
          <p:nvPr/>
        </p:nvSpPr>
        <p:spPr>
          <a:xfrm>
            <a:off x="4230949" y="1411607"/>
            <a:ext cx="4606545" cy="1246495"/>
          </a:xfrm>
          <a:prstGeom prst="rect">
            <a:avLst/>
          </a:prstGeom>
          <a:noFill/>
        </p:spPr>
        <p:txBody>
          <a:bodyPr wrap="square" rtlCol="0">
            <a:spAutoFit/>
          </a:bodyPr>
          <a:lstStyle/>
          <a:p>
            <a:pPr marL="93663" indent="-93663">
              <a:buFont typeface="Arial" panose="020B0604020202020204" pitchFamily="34" charset="0"/>
              <a:buChar char="•"/>
            </a:pPr>
            <a:r>
              <a:rPr lang="pt-BR" sz="1500" dirty="0">
                <a:latin typeface="Trebuchet MS" panose="020B0603020202020204" pitchFamily="34" charset="0"/>
              </a:rPr>
              <a:t>Menor número de etapas</a:t>
            </a:r>
          </a:p>
          <a:p>
            <a:pPr marL="93663" indent="-93663">
              <a:buFont typeface="Arial" panose="020B0604020202020204" pitchFamily="34" charset="0"/>
              <a:buChar char="•"/>
            </a:pPr>
            <a:r>
              <a:rPr lang="pt-BR" sz="1500" dirty="0">
                <a:latin typeface="Trebuchet MS" panose="020B0603020202020204" pitchFamily="34" charset="0"/>
              </a:rPr>
              <a:t>Menor gasto com insumos</a:t>
            </a:r>
          </a:p>
          <a:p>
            <a:pPr marL="93663" indent="-93663">
              <a:buFont typeface="Arial" panose="020B0604020202020204" pitchFamily="34" charset="0"/>
              <a:buChar char="•"/>
            </a:pPr>
            <a:r>
              <a:rPr lang="pt-BR" sz="1500" dirty="0">
                <a:latin typeface="Trebuchet MS" panose="020B0603020202020204" pitchFamily="34" charset="0"/>
              </a:rPr>
              <a:t>Menor geração de resíduos</a:t>
            </a:r>
          </a:p>
          <a:p>
            <a:pPr marL="93663" indent="-93663">
              <a:buFont typeface="Arial" panose="020B0604020202020204" pitchFamily="34" charset="0"/>
              <a:buChar char="•"/>
            </a:pPr>
            <a:r>
              <a:rPr lang="pt-BR" sz="1500" dirty="0">
                <a:latin typeface="Trebuchet MS" panose="020B0603020202020204" pitchFamily="34" charset="0"/>
              </a:rPr>
              <a:t>Maior rendimento</a:t>
            </a:r>
          </a:p>
          <a:p>
            <a:pPr marL="93663" indent="-93663">
              <a:buFont typeface="Arial" panose="020B0604020202020204" pitchFamily="34" charset="0"/>
              <a:buChar char="•"/>
            </a:pPr>
            <a:r>
              <a:rPr lang="pt-BR" sz="1500" dirty="0">
                <a:latin typeface="Trebuchet MS" panose="020B0603020202020204" pitchFamily="34" charset="0"/>
              </a:rPr>
              <a:t>Elevação da eficiência</a:t>
            </a:r>
          </a:p>
        </p:txBody>
      </p:sp>
      <p:sp>
        <p:nvSpPr>
          <p:cNvPr id="99" name="Chave Direita 98">
            <a:extLst>
              <a:ext uri="{FF2B5EF4-FFF2-40B4-BE49-F238E27FC236}">
                <a16:creationId xmlns:a16="http://schemas.microsoft.com/office/drawing/2014/main" id="{E839BF86-F78C-4224-BFC1-4088956B7F86}"/>
              </a:ext>
            </a:extLst>
          </p:cNvPr>
          <p:cNvSpPr/>
          <p:nvPr/>
        </p:nvSpPr>
        <p:spPr>
          <a:xfrm>
            <a:off x="6780347" y="1481714"/>
            <a:ext cx="102637" cy="1186200"/>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chemeClr val="accent6">
                  <a:lumMod val="75000"/>
                </a:schemeClr>
              </a:solidFill>
            </a:endParaRPr>
          </a:p>
        </p:txBody>
      </p:sp>
      <p:sp>
        <p:nvSpPr>
          <p:cNvPr id="101" name="CaixaDeTexto 100">
            <a:extLst>
              <a:ext uri="{FF2B5EF4-FFF2-40B4-BE49-F238E27FC236}">
                <a16:creationId xmlns:a16="http://schemas.microsoft.com/office/drawing/2014/main" id="{96B4A7D8-0BF7-4E67-B2B0-99602BA8722B}"/>
              </a:ext>
            </a:extLst>
          </p:cNvPr>
          <p:cNvSpPr txBox="1"/>
          <p:nvPr/>
        </p:nvSpPr>
        <p:spPr>
          <a:xfrm>
            <a:off x="7167775" y="1896259"/>
            <a:ext cx="1585086" cy="338554"/>
          </a:xfrm>
          <a:prstGeom prst="rect">
            <a:avLst/>
          </a:prstGeom>
          <a:noFill/>
        </p:spPr>
        <p:txBody>
          <a:bodyPr wrap="square" rtlCol="0">
            <a:spAutoFit/>
          </a:bodyPr>
          <a:lstStyle/>
          <a:p>
            <a:r>
              <a:rPr lang="pt-BR" sz="1600" b="1" dirty="0">
                <a:solidFill>
                  <a:schemeClr val="accent6">
                    <a:lumMod val="75000"/>
                  </a:schemeClr>
                </a:solidFill>
                <a:latin typeface="Trebuchet MS" panose="020B0603020202020204" pitchFamily="34" charset="0"/>
              </a:rPr>
              <a:t>Química Verde</a:t>
            </a:r>
          </a:p>
        </p:txBody>
      </p:sp>
      <p:grpSp>
        <p:nvGrpSpPr>
          <p:cNvPr id="2" name="Agrupar 1">
            <a:extLst>
              <a:ext uri="{FF2B5EF4-FFF2-40B4-BE49-F238E27FC236}">
                <a16:creationId xmlns:a16="http://schemas.microsoft.com/office/drawing/2014/main" id="{B51B8558-B44D-4849-9CCD-CC02B5264B8A}"/>
              </a:ext>
            </a:extLst>
          </p:cNvPr>
          <p:cNvGrpSpPr/>
          <p:nvPr/>
        </p:nvGrpSpPr>
        <p:grpSpPr>
          <a:xfrm>
            <a:off x="4527196" y="3030123"/>
            <a:ext cx="6284585" cy="3697207"/>
            <a:chOff x="2859415" y="2806846"/>
            <a:chExt cx="6354520" cy="3627273"/>
          </a:xfrm>
        </p:grpSpPr>
        <p:sp>
          <p:nvSpPr>
            <p:cNvPr id="90" name="CaixaDeTexto 89">
              <a:extLst>
                <a:ext uri="{FF2B5EF4-FFF2-40B4-BE49-F238E27FC236}">
                  <a16:creationId xmlns:a16="http://schemas.microsoft.com/office/drawing/2014/main" id="{655E9B13-87EE-41A0-AF55-EECE51810EED}"/>
                </a:ext>
              </a:extLst>
            </p:cNvPr>
            <p:cNvSpPr txBox="1"/>
            <p:nvPr/>
          </p:nvSpPr>
          <p:spPr>
            <a:xfrm>
              <a:off x="7285281" y="2814222"/>
              <a:ext cx="1928654" cy="2083488"/>
            </a:xfrm>
            <a:prstGeom prst="rect">
              <a:avLst/>
            </a:prstGeom>
            <a:noFill/>
          </p:spPr>
          <p:txBody>
            <a:bodyPr wrap="square" rtlCol="0">
              <a:spAutoFit/>
            </a:bodyPr>
            <a:lstStyle/>
            <a:p>
              <a:r>
                <a:rPr lang="pt-BR" sz="1200" dirty="0">
                  <a:latin typeface="Trebuchet MS" panose="020B0603020202020204" pitchFamily="34" charset="0"/>
                </a:rPr>
                <a:t>Diclorometano</a:t>
              </a:r>
            </a:p>
            <a:p>
              <a:r>
                <a:rPr lang="pt-BR" sz="1200" dirty="0">
                  <a:latin typeface="Trebuchet MS" panose="020B0603020202020204" pitchFamily="34" charset="0"/>
                </a:rPr>
                <a:t>Acetona</a:t>
              </a:r>
            </a:p>
            <a:p>
              <a:r>
                <a:rPr lang="pt-BR" sz="1200" dirty="0">
                  <a:latin typeface="Trebuchet MS" panose="020B0603020202020204" pitchFamily="34" charset="0"/>
                </a:rPr>
                <a:t>Etanol</a:t>
              </a:r>
            </a:p>
            <a:p>
              <a:r>
                <a:rPr lang="pt-BR" sz="1200" dirty="0">
                  <a:latin typeface="Trebuchet MS" panose="020B0603020202020204" pitchFamily="34" charset="0"/>
                </a:rPr>
                <a:t>Metanol</a:t>
              </a:r>
            </a:p>
            <a:p>
              <a:r>
                <a:rPr lang="pt-BR" sz="1200" dirty="0">
                  <a:latin typeface="Trebuchet MS" panose="020B0603020202020204" pitchFamily="34" charset="0"/>
                </a:rPr>
                <a:t>Éter</a:t>
              </a:r>
            </a:p>
            <a:p>
              <a:r>
                <a:rPr lang="pt-BR" sz="1200" dirty="0">
                  <a:latin typeface="Trebuchet MS" panose="020B0603020202020204" pitchFamily="34" charset="0"/>
                </a:rPr>
                <a:t>Acetato de </a:t>
              </a:r>
              <a:r>
                <a:rPr lang="pt-BR" sz="1200" dirty="0" err="1">
                  <a:latin typeface="Trebuchet MS" panose="020B0603020202020204" pitchFamily="34" charset="0"/>
                </a:rPr>
                <a:t>Etila</a:t>
              </a:r>
              <a:endParaRPr lang="pt-BR" sz="1200" dirty="0">
                <a:latin typeface="Trebuchet MS" panose="020B0603020202020204" pitchFamily="34" charset="0"/>
              </a:endParaRPr>
            </a:p>
            <a:p>
              <a:r>
                <a:rPr lang="pt-BR" sz="1200" dirty="0">
                  <a:latin typeface="Trebuchet MS" panose="020B0603020202020204" pitchFamily="34" charset="0"/>
                </a:rPr>
                <a:t>2-Butanona</a:t>
              </a:r>
            </a:p>
            <a:p>
              <a:r>
                <a:rPr lang="pt-BR" sz="1200" dirty="0">
                  <a:latin typeface="Trebuchet MS" panose="020B0603020202020204" pitchFamily="34" charset="0"/>
                </a:rPr>
                <a:t>Tolueno</a:t>
              </a:r>
            </a:p>
            <a:p>
              <a:r>
                <a:rPr lang="pt-BR" sz="1200" dirty="0">
                  <a:latin typeface="Trebuchet MS" panose="020B0603020202020204" pitchFamily="34" charset="0"/>
                </a:rPr>
                <a:t>Piridina</a:t>
              </a:r>
            </a:p>
            <a:p>
              <a:r>
                <a:rPr lang="pt-BR" sz="1200" dirty="0">
                  <a:latin typeface="Trebuchet MS" panose="020B0603020202020204" pitchFamily="34" charset="0"/>
                </a:rPr>
                <a:t>T-Butanol</a:t>
              </a:r>
            </a:p>
            <a:p>
              <a:r>
                <a:rPr lang="pt-BR" sz="1200" dirty="0">
                  <a:latin typeface="Trebuchet MS" panose="020B0603020202020204" pitchFamily="34" charset="0"/>
                </a:rPr>
                <a:t>Outros</a:t>
              </a:r>
            </a:p>
          </p:txBody>
        </p:sp>
        <p:pic>
          <p:nvPicPr>
            <p:cNvPr id="91" name="Imagem 90">
              <a:extLst>
                <a:ext uri="{FF2B5EF4-FFF2-40B4-BE49-F238E27FC236}">
                  <a16:creationId xmlns:a16="http://schemas.microsoft.com/office/drawing/2014/main" id="{34DE3307-6409-46D7-A14A-34A2A264A6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77528" y="2806846"/>
              <a:ext cx="271815" cy="2102359"/>
            </a:xfrm>
            <a:prstGeom prst="rect">
              <a:avLst/>
            </a:prstGeom>
          </p:spPr>
        </p:pic>
        <p:pic>
          <p:nvPicPr>
            <p:cNvPr id="92" name="Imagem 91">
              <a:extLst>
                <a:ext uri="{FF2B5EF4-FFF2-40B4-BE49-F238E27FC236}">
                  <a16:creationId xmlns:a16="http://schemas.microsoft.com/office/drawing/2014/main" id="{2C3470B1-3745-4B97-8B39-746E48139E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859415" y="3159395"/>
              <a:ext cx="5965736" cy="3070413"/>
            </a:xfrm>
            <a:prstGeom prst="rect">
              <a:avLst/>
            </a:prstGeom>
          </p:spPr>
        </p:pic>
        <p:sp>
          <p:nvSpPr>
            <p:cNvPr id="93" name="CaixaDeTexto 92">
              <a:extLst>
                <a:ext uri="{FF2B5EF4-FFF2-40B4-BE49-F238E27FC236}">
                  <a16:creationId xmlns:a16="http://schemas.microsoft.com/office/drawing/2014/main" id="{20266634-5BE0-468C-90A8-AB8599A8DAEC}"/>
                </a:ext>
              </a:extLst>
            </p:cNvPr>
            <p:cNvSpPr txBox="1"/>
            <p:nvPr/>
          </p:nvSpPr>
          <p:spPr>
            <a:xfrm>
              <a:off x="3243203" y="6108011"/>
              <a:ext cx="1087253" cy="301955"/>
            </a:xfrm>
            <a:prstGeom prst="rect">
              <a:avLst/>
            </a:prstGeom>
            <a:noFill/>
          </p:spPr>
          <p:txBody>
            <a:bodyPr wrap="square" rtlCol="0">
              <a:spAutoFit/>
            </a:bodyPr>
            <a:lstStyle/>
            <a:p>
              <a:pPr algn="ctr"/>
              <a:r>
                <a:rPr lang="pt-BR" sz="1400" dirty="0">
                  <a:solidFill>
                    <a:srgbClr val="C00000"/>
                  </a:solidFill>
                  <a:latin typeface="Trebuchet MS" panose="020B0603020202020204" pitchFamily="34" charset="0"/>
                </a:rPr>
                <a:t>1990</a:t>
              </a:r>
            </a:p>
          </p:txBody>
        </p:sp>
        <p:sp>
          <p:nvSpPr>
            <p:cNvPr id="94" name="CaixaDeTexto 93">
              <a:extLst>
                <a:ext uri="{FF2B5EF4-FFF2-40B4-BE49-F238E27FC236}">
                  <a16:creationId xmlns:a16="http://schemas.microsoft.com/office/drawing/2014/main" id="{947C4828-3B7E-42AA-92E5-3EE6554D8DE1}"/>
                </a:ext>
              </a:extLst>
            </p:cNvPr>
            <p:cNvSpPr txBox="1"/>
            <p:nvPr/>
          </p:nvSpPr>
          <p:spPr>
            <a:xfrm>
              <a:off x="4900731" y="6108011"/>
              <a:ext cx="1087253" cy="301955"/>
            </a:xfrm>
            <a:prstGeom prst="rect">
              <a:avLst/>
            </a:prstGeom>
            <a:noFill/>
          </p:spPr>
          <p:txBody>
            <a:bodyPr wrap="square" rtlCol="0">
              <a:spAutoFit/>
            </a:bodyPr>
            <a:lstStyle/>
            <a:p>
              <a:pPr algn="ctr"/>
              <a:r>
                <a:rPr lang="pt-BR" sz="1400" dirty="0">
                  <a:solidFill>
                    <a:srgbClr val="C00000"/>
                  </a:solidFill>
                  <a:latin typeface="Trebuchet MS" panose="020B0603020202020204" pitchFamily="34" charset="0"/>
                </a:rPr>
                <a:t>1997</a:t>
              </a:r>
            </a:p>
          </p:txBody>
        </p:sp>
        <p:sp>
          <p:nvSpPr>
            <p:cNvPr id="95" name="CaixaDeTexto 94">
              <a:extLst>
                <a:ext uri="{FF2B5EF4-FFF2-40B4-BE49-F238E27FC236}">
                  <a16:creationId xmlns:a16="http://schemas.microsoft.com/office/drawing/2014/main" id="{94AEB150-1698-4476-8443-635E114464EF}"/>
                </a:ext>
              </a:extLst>
            </p:cNvPr>
            <p:cNvSpPr txBox="1"/>
            <p:nvPr/>
          </p:nvSpPr>
          <p:spPr>
            <a:xfrm>
              <a:off x="5918698" y="6123594"/>
              <a:ext cx="1087253" cy="301955"/>
            </a:xfrm>
            <a:prstGeom prst="rect">
              <a:avLst/>
            </a:prstGeom>
            <a:noFill/>
          </p:spPr>
          <p:txBody>
            <a:bodyPr wrap="square" rtlCol="0">
              <a:spAutoFit/>
            </a:bodyPr>
            <a:lstStyle/>
            <a:p>
              <a:pPr algn="ctr"/>
              <a:r>
                <a:rPr lang="pt-BR" sz="1400" dirty="0">
                  <a:solidFill>
                    <a:srgbClr val="C00000"/>
                  </a:solidFill>
                  <a:latin typeface="Trebuchet MS" panose="020B0603020202020204" pitchFamily="34" charset="0"/>
                </a:rPr>
                <a:t>1997</a:t>
              </a:r>
            </a:p>
          </p:txBody>
        </p:sp>
        <p:sp>
          <p:nvSpPr>
            <p:cNvPr id="96" name="CaixaDeTexto 95">
              <a:extLst>
                <a:ext uri="{FF2B5EF4-FFF2-40B4-BE49-F238E27FC236}">
                  <a16:creationId xmlns:a16="http://schemas.microsoft.com/office/drawing/2014/main" id="{39BAAC52-FA9F-41DA-9751-D618FE883E01}"/>
                </a:ext>
              </a:extLst>
            </p:cNvPr>
            <p:cNvSpPr txBox="1"/>
            <p:nvPr/>
          </p:nvSpPr>
          <p:spPr>
            <a:xfrm>
              <a:off x="6934001" y="6112634"/>
              <a:ext cx="1073929" cy="301955"/>
            </a:xfrm>
            <a:prstGeom prst="rect">
              <a:avLst/>
            </a:prstGeom>
            <a:noFill/>
          </p:spPr>
          <p:txBody>
            <a:bodyPr wrap="square" rtlCol="0">
              <a:spAutoFit/>
            </a:bodyPr>
            <a:lstStyle/>
            <a:p>
              <a:pPr algn="ctr"/>
              <a:r>
                <a:rPr lang="pt-BR" sz="1400" dirty="0">
                  <a:solidFill>
                    <a:srgbClr val="C00000"/>
                  </a:solidFill>
                  <a:latin typeface="Trebuchet MS" panose="020B0603020202020204" pitchFamily="34" charset="0"/>
                </a:rPr>
                <a:t>Atual</a:t>
              </a:r>
            </a:p>
          </p:txBody>
        </p:sp>
        <p:sp>
          <p:nvSpPr>
            <p:cNvPr id="97" name="CaixaDeTexto 96">
              <a:extLst>
                <a:ext uri="{FF2B5EF4-FFF2-40B4-BE49-F238E27FC236}">
                  <a16:creationId xmlns:a16="http://schemas.microsoft.com/office/drawing/2014/main" id="{986876A6-EB6D-4793-BCCC-4D564F09783C}"/>
                </a:ext>
              </a:extLst>
            </p:cNvPr>
            <p:cNvSpPr txBox="1"/>
            <p:nvPr/>
          </p:nvSpPr>
          <p:spPr>
            <a:xfrm>
              <a:off x="7808066" y="6132164"/>
              <a:ext cx="1073929" cy="301955"/>
            </a:xfrm>
            <a:prstGeom prst="rect">
              <a:avLst/>
            </a:prstGeom>
            <a:noFill/>
          </p:spPr>
          <p:txBody>
            <a:bodyPr wrap="square" rtlCol="0">
              <a:spAutoFit/>
            </a:bodyPr>
            <a:lstStyle/>
            <a:p>
              <a:pPr algn="ctr"/>
              <a:r>
                <a:rPr lang="pt-BR" sz="1400" dirty="0">
                  <a:solidFill>
                    <a:srgbClr val="C00000"/>
                  </a:solidFill>
                  <a:latin typeface="Trebuchet MS" panose="020B0603020202020204" pitchFamily="34" charset="0"/>
                </a:rPr>
                <a:t>Objetivo</a:t>
              </a:r>
            </a:p>
          </p:txBody>
        </p:sp>
        <p:sp>
          <p:nvSpPr>
            <p:cNvPr id="55" name="CaixaDeTexto 54">
              <a:extLst>
                <a:ext uri="{FF2B5EF4-FFF2-40B4-BE49-F238E27FC236}">
                  <a16:creationId xmlns:a16="http://schemas.microsoft.com/office/drawing/2014/main" id="{9497586C-ED2C-4A73-8704-625DE742193A}"/>
                </a:ext>
              </a:extLst>
            </p:cNvPr>
            <p:cNvSpPr txBox="1"/>
            <p:nvPr/>
          </p:nvSpPr>
          <p:spPr>
            <a:xfrm rot="16200000">
              <a:off x="3284984" y="5340169"/>
              <a:ext cx="996454" cy="280081"/>
            </a:xfrm>
            <a:prstGeom prst="rect">
              <a:avLst/>
            </a:prstGeom>
            <a:noFill/>
          </p:spPr>
          <p:txBody>
            <a:bodyPr wrap="square" rtlCol="0">
              <a:spAutoFit/>
            </a:bodyPr>
            <a:lstStyle/>
            <a:p>
              <a:pPr algn="ctr"/>
              <a:r>
                <a:rPr lang="pt-BR" sz="1200" dirty="0">
                  <a:solidFill>
                    <a:schemeClr val="bg1"/>
                  </a:solidFill>
                  <a:latin typeface="Trebuchet MS" panose="020B0603020202020204" pitchFamily="34" charset="0"/>
                </a:rPr>
                <a:t>7 etapas</a:t>
              </a:r>
            </a:p>
          </p:txBody>
        </p:sp>
        <p:sp>
          <p:nvSpPr>
            <p:cNvPr id="56" name="CaixaDeTexto 55">
              <a:extLst>
                <a:ext uri="{FF2B5EF4-FFF2-40B4-BE49-F238E27FC236}">
                  <a16:creationId xmlns:a16="http://schemas.microsoft.com/office/drawing/2014/main" id="{4E354AF2-B017-4144-A999-ABD6BD11C6A9}"/>
                </a:ext>
              </a:extLst>
            </p:cNvPr>
            <p:cNvSpPr txBox="1"/>
            <p:nvPr/>
          </p:nvSpPr>
          <p:spPr>
            <a:xfrm rot="16200000">
              <a:off x="5004832" y="5340169"/>
              <a:ext cx="996454" cy="280081"/>
            </a:xfrm>
            <a:prstGeom prst="rect">
              <a:avLst/>
            </a:prstGeom>
            <a:noFill/>
          </p:spPr>
          <p:txBody>
            <a:bodyPr wrap="square" rtlCol="0">
              <a:spAutoFit/>
            </a:bodyPr>
            <a:lstStyle/>
            <a:p>
              <a:pPr algn="ctr"/>
              <a:r>
                <a:rPr lang="pt-BR" sz="1200" dirty="0">
                  <a:solidFill>
                    <a:schemeClr val="bg1"/>
                  </a:solidFill>
                  <a:latin typeface="Trebuchet MS" panose="020B0603020202020204" pitchFamily="34" charset="0"/>
                </a:rPr>
                <a:t>5 etapas</a:t>
              </a:r>
            </a:p>
          </p:txBody>
        </p:sp>
        <p:sp>
          <p:nvSpPr>
            <p:cNvPr id="58" name="CaixaDeTexto 57">
              <a:extLst>
                <a:ext uri="{FF2B5EF4-FFF2-40B4-BE49-F238E27FC236}">
                  <a16:creationId xmlns:a16="http://schemas.microsoft.com/office/drawing/2014/main" id="{AD4C9661-27F8-47A7-8440-3D417F181CEE}"/>
                </a:ext>
              </a:extLst>
            </p:cNvPr>
            <p:cNvSpPr txBox="1"/>
            <p:nvPr/>
          </p:nvSpPr>
          <p:spPr>
            <a:xfrm rot="16200000">
              <a:off x="6040911" y="5340169"/>
              <a:ext cx="996454" cy="280081"/>
            </a:xfrm>
            <a:prstGeom prst="rect">
              <a:avLst/>
            </a:prstGeom>
            <a:noFill/>
          </p:spPr>
          <p:txBody>
            <a:bodyPr wrap="square" rtlCol="0">
              <a:spAutoFit/>
            </a:bodyPr>
            <a:lstStyle/>
            <a:p>
              <a:pPr algn="ctr"/>
              <a:r>
                <a:rPr lang="pt-BR" sz="1200" dirty="0">
                  <a:solidFill>
                    <a:schemeClr val="bg1"/>
                  </a:solidFill>
                  <a:latin typeface="Trebuchet MS" panose="020B0603020202020204" pitchFamily="34" charset="0"/>
                </a:rPr>
                <a:t>3 etapas</a:t>
              </a:r>
            </a:p>
          </p:txBody>
        </p:sp>
      </p:grpSp>
      <p:pic>
        <p:nvPicPr>
          <p:cNvPr id="1026" name="Picture 2" descr="Resultado de imagem para viagra">
            <a:extLst>
              <a:ext uri="{FF2B5EF4-FFF2-40B4-BE49-F238E27FC236}">
                <a16:creationId xmlns:a16="http://schemas.microsoft.com/office/drawing/2014/main" id="{F72FABBC-5AB9-4354-A0C5-C69AA9CD65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25895" y="890186"/>
            <a:ext cx="2625783" cy="2326121"/>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28">
            <a:extLst>
              <a:ext uri="{FF2B5EF4-FFF2-40B4-BE49-F238E27FC236}">
                <a16:creationId xmlns:a16="http://schemas.microsoft.com/office/drawing/2014/main" id="{D80C5CF7-4E33-46AA-BCAB-5343230C83A7}"/>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47931" y="6188637"/>
            <a:ext cx="2274993" cy="580785"/>
          </a:xfrm>
          <a:prstGeom prst="rect">
            <a:avLst/>
          </a:prstGeom>
        </p:spPr>
      </p:pic>
    </p:spTree>
    <p:extLst>
      <p:ext uri="{BB962C8B-B14F-4D97-AF65-F5344CB8AC3E}">
        <p14:creationId xmlns:p14="http://schemas.microsoft.com/office/powerpoint/2010/main" val="275194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o 1"/>
          <p:cNvSpPr/>
          <p:nvPr/>
        </p:nvSpPr>
        <p:spPr>
          <a:xfrm rot="19100884">
            <a:off x="-248369" y="1917848"/>
            <a:ext cx="4486928" cy="4586345"/>
          </a:xfrm>
          <a:prstGeom prst="arc">
            <a:avLst>
              <a:gd name="adj1" fmla="val 16200000"/>
              <a:gd name="adj2" fmla="val 8505969"/>
            </a:avLst>
          </a:prstGeom>
          <a:ln w="168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tângulo 4"/>
          <p:cNvSpPr/>
          <p:nvPr/>
        </p:nvSpPr>
        <p:spPr>
          <a:xfrm>
            <a:off x="2453168" y="1092989"/>
            <a:ext cx="8101177" cy="707886"/>
          </a:xfrm>
          <a:prstGeom prst="rect">
            <a:avLst/>
          </a:prstGeom>
        </p:spPr>
        <p:txBody>
          <a:bodyPr wrap="square">
            <a:spAutoFit/>
          </a:bodyPr>
          <a:lstStyle/>
          <a:p>
            <a:pPr marL="342900" indent="-342900" algn="just">
              <a:buFont typeface="Courier New" charset="0"/>
              <a:buChar char="o"/>
            </a:pPr>
            <a:r>
              <a:rPr lang="en-US" sz="2000" b="1" i="1" dirty="0" err="1">
                <a:solidFill>
                  <a:srgbClr val="212121"/>
                </a:solidFill>
                <a:effectLst/>
                <a:latin typeface="Arial" charset="0"/>
                <a:ea typeface="Arial" charset="0"/>
                <a:cs typeface="Arial" charset="0"/>
              </a:rPr>
              <a:t>Letermovir</a:t>
            </a:r>
            <a:r>
              <a:rPr lang="en-US" sz="2000" b="1" i="1" dirty="0">
                <a:solidFill>
                  <a:srgbClr val="212121"/>
                </a:solidFill>
                <a:latin typeface="Arial" charset="0"/>
                <a:ea typeface="Arial" charset="0"/>
                <a:cs typeface="Arial" charset="0"/>
              </a:rPr>
              <a:t> - </a:t>
            </a:r>
            <a:r>
              <a:rPr lang="en-US" sz="2000" i="1" dirty="0">
                <a:solidFill>
                  <a:srgbClr val="212121"/>
                </a:solidFill>
                <a:latin typeface="Arial" charset="0"/>
                <a:ea typeface="Arial" charset="0"/>
                <a:cs typeface="Arial" charset="0"/>
              </a:rPr>
              <a:t>more efficient catalysts, 60% more yield, reduction of 93% of raw material costs, decrease 90% of water use</a:t>
            </a:r>
            <a:endParaRPr lang="en-US" sz="2000" i="0" dirty="0">
              <a:solidFill>
                <a:srgbClr val="212121"/>
              </a:solidFill>
              <a:effectLst/>
              <a:latin typeface="Arial" charset="0"/>
              <a:ea typeface="Arial" charset="0"/>
              <a:cs typeface="Arial" charset="0"/>
            </a:endParaRPr>
          </a:p>
        </p:txBody>
      </p:sp>
      <p:sp>
        <p:nvSpPr>
          <p:cNvPr id="7" name="Retângulo 6"/>
          <p:cNvSpPr/>
          <p:nvPr/>
        </p:nvSpPr>
        <p:spPr>
          <a:xfrm>
            <a:off x="4142511" y="2462391"/>
            <a:ext cx="7892402" cy="1323439"/>
          </a:xfrm>
          <a:prstGeom prst="rect">
            <a:avLst/>
          </a:prstGeom>
        </p:spPr>
        <p:txBody>
          <a:bodyPr wrap="square">
            <a:spAutoFit/>
          </a:bodyPr>
          <a:lstStyle/>
          <a:p>
            <a:pPr marL="342900" indent="-342900">
              <a:buFont typeface="Courier New" charset="0"/>
              <a:buChar char="o"/>
            </a:pPr>
            <a:r>
              <a:rPr lang="en-US" sz="2000" b="1" i="1" dirty="0">
                <a:solidFill>
                  <a:srgbClr val="212121"/>
                </a:solidFill>
                <a:latin typeface="Arial" charset="0"/>
                <a:ea typeface="Arial" charset="0"/>
                <a:cs typeface="Arial" charset="0"/>
              </a:rPr>
              <a:t>Recycling of Rare Earth Elements from Consumer Materials - </a:t>
            </a:r>
            <a:r>
              <a:rPr lang="en-US" sz="2000" dirty="0">
                <a:latin typeface="Arial" charset="0"/>
                <a:ea typeface="Arial" charset="0"/>
                <a:cs typeface="Arial" charset="0"/>
              </a:rPr>
              <a:t>Phosphors (32% of total market) and magnets (38%), comprising mixtures of </a:t>
            </a:r>
            <a:r>
              <a:rPr lang="en-US" sz="2000" dirty="0" err="1">
                <a:latin typeface="Arial" charset="0"/>
                <a:ea typeface="Arial" charset="0"/>
                <a:cs typeface="Arial" charset="0"/>
              </a:rPr>
              <a:t>Nd</a:t>
            </a:r>
            <a:r>
              <a:rPr lang="en-US" sz="2000" dirty="0">
                <a:latin typeface="Arial" charset="0"/>
                <a:ea typeface="Arial" charset="0"/>
                <a:cs typeface="Arial" charset="0"/>
              </a:rPr>
              <a:t>/</a:t>
            </a:r>
            <a:r>
              <a:rPr lang="en-US" sz="2000" dirty="0" err="1">
                <a:latin typeface="Arial" charset="0"/>
                <a:ea typeface="Arial" charset="0"/>
                <a:cs typeface="Arial" charset="0"/>
              </a:rPr>
              <a:t>Dy</a:t>
            </a:r>
            <a:r>
              <a:rPr lang="en-US" sz="2000" dirty="0">
                <a:latin typeface="Arial" charset="0"/>
                <a:ea typeface="Arial" charset="0"/>
                <a:cs typeface="Arial" charset="0"/>
              </a:rPr>
              <a:t> and </a:t>
            </a:r>
            <a:r>
              <a:rPr lang="en-US" sz="2000" dirty="0" err="1">
                <a:latin typeface="Arial" charset="0"/>
                <a:ea typeface="Arial" charset="0"/>
                <a:cs typeface="Arial" charset="0"/>
              </a:rPr>
              <a:t>Eu</a:t>
            </a:r>
            <a:r>
              <a:rPr lang="en-US" sz="2000" dirty="0">
                <a:latin typeface="Arial" charset="0"/>
                <a:ea typeface="Arial" charset="0"/>
                <a:cs typeface="Arial" charset="0"/>
              </a:rPr>
              <a:t>/Y respectively, are the optimal targets for recycling.</a:t>
            </a:r>
            <a:endParaRPr lang="en-US" sz="2000" dirty="0">
              <a:solidFill>
                <a:srgbClr val="212121"/>
              </a:solidFill>
              <a:latin typeface="Arial" charset="0"/>
              <a:ea typeface="Arial" charset="0"/>
              <a:cs typeface="Arial" charset="0"/>
            </a:endParaRPr>
          </a:p>
        </p:txBody>
      </p:sp>
      <p:sp>
        <p:nvSpPr>
          <p:cNvPr id="9" name="Retângulo 8"/>
          <p:cNvSpPr/>
          <p:nvPr/>
        </p:nvSpPr>
        <p:spPr>
          <a:xfrm>
            <a:off x="4223296" y="4898781"/>
            <a:ext cx="7342297" cy="1631216"/>
          </a:xfrm>
          <a:prstGeom prst="rect">
            <a:avLst/>
          </a:prstGeom>
        </p:spPr>
        <p:txBody>
          <a:bodyPr wrap="square">
            <a:spAutoFit/>
          </a:bodyPr>
          <a:lstStyle/>
          <a:p>
            <a:pPr marL="342900" indent="-342900" algn="just">
              <a:buFont typeface="Courier New" charset="0"/>
              <a:buChar char="o"/>
            </a:pPr>
            <a:r>
              <a:rPr lang="en-US" sz="2000" b="1" i="1" dirty="0">
                <a:solidFill>
                  <a:srgbClr val="212121"/>
                </a:solidFill>
                <a:latin typeface="Arial" charset="0"/>
                <a:ea typeface="Arial" charset="0"/>
                <a:cs typeface="Arial" charset="0"/>
              </a:rPr>
              <a:t>Instinct® Technology - Making Nitrogen Fertilizers Work More Effectively for Farmers and the Planet - </a:t>
            </a:r>
            <a:r>
              <a:rPr lang="en-US" sz="2000" dirty="0">
                <a:latin typeface="Arial" charset="0"/>
                <a:ea typeface="Arial" charset="0"/>
                <a:cs typeface="Arial" charset="0"/>
              </a:rPr>
              <a:t>Dow’s nitrogen stabilizers improve Nitrogen Use Efficiency and reduce nitrogen loss through leaching and nitrous oxide emissions. </a:t>
            </a:r>
          </a:p>
        </p:txBody>
      </p:sp>
      <p:sp>
        <p:nvSpPr>
          <p:cNvPr id="10" name="CaixaDeTexto 9"/>
          <p:cNvSpPr txBox="1"/>
          <p:nvPr/>
        </p:nvSpPr>
        <p:spPr>
          <a:xfrm>
            <a:off x="587956" y="3303079"/>
            <a:ext cx="2814277" cy="1815882"/>
          </a:xfrm>
          <a:prstGeom prst="rect">
            <a:avLst/>
          </a:prstGeom>
          <a:noFill/>
        </p:spPr>
        <p:txBody>
          <a:bodyPr wrap="square" rtlCol="0">
            <a:spAutoFit/>
          </a:bodyPr>
          <a:lstStyle/>
          <a:p>
            <a:pPr algn="ctr"/>
            <a:r>
              <a:rPr lang="en-US" sz="2800" dirty="0"/>
              <a:t>Presidential Green Chemistry Challenge Winners</a:t>
            </a:r>
          </a:p>
        </p:txBody>
      </p:sp>
      <p:sp>
        <p:nvSpPr>
          <p:cNvPr id="12" name="CaixaDeTexto 11"/>
          <p:cNvSpPr txBox="1"/>
          <p:nvPr/>
        </p:nvSpPr>
        <p:spPr>
          <a:xfrm>
            <a:off x="587956" y="270842"/>
            <a:ext cx="2781724" cy="523220"/>
          </a:xfrm>
          <a:prstGeom prst="rect">
            <a:avLst/>
          </a:prstGeom>
          <a:noFill/>
        </p:spPr>
        <p:txBody>
          <a:bodyPr wrap="none" rtlCol="0">
            <a:spAutoFit/>
          </a:bodyPr>
          <a:lstStyle/>
          <a:p>
            <a:r>
              <a:rPr lang="en-US" sz="2800" dirty="0"/>
              <a:t>Some evidences</a:t>
            </a:r>
            <a:r>
              <a:rPr lang="is-IS" sz="2800" dirty="0"/>
              <a:t>…</a:t>
            </a:r>
            <a:endParaRPr lang="en-US" sz="2800" dirty="0"/>
          </a:p>
        </p:txBody>
      </p:sp>
    </p:spTree>
    <p:extLst>
      <p:ext uri="{BB962C8B-B14F-4D97-AF65-F5344CB8AC3E}">
        <p14:creationId xmlns:p14="http://schemas.microsoft.com/office/powerpoint/2010/main" val="7960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o 1"/>
          <p:cNvSpPr/>
          <p:nvPr/>
        </p:nvSpPr>
        <p:spPr>
          <a:xfrm rot="19100884">
            <a:off x="-248369" y="1917848"/>
            <a:ext cx="4486928" cy="4586345"/>
          </a:xfrm>
          <a:prstGeom prst="arc">
            <a:avLst>
              <a:gd name="adj1" fmla="val 16200000"/>
              <a:gd name="adj2" fmla="val 8505969"/>
            </a:avLst>
          </a:prstGeom>
          <a:ln w="168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aixaDeTexto 9"/>
          <p:cNvSpPr txBox="1"/>
          <p:nvPr/>
        </p:nvSpPr>
        <p:spPr>
          <a:xfrm>
            <a:off x="587956" y="3303079"/>
            <a:ext cx="2814277" cy="1815882"/>
          </a:xfrm>
          <a:prstGeom prst="rect">
            <a:avLst/>
          </a:prstGeom>
          <a:noFill/>
        </p:spPr>
        <p:txBody>
          <a:bodyPr wrap="square" rtlCol="0">
            <a:spAutoFit/>
          </a:bodyPr>
          <a:lstStyle/>
          <a:p>
            <a:pPr algn="ctr"/>
            <a:r>
              <a:rPr lang="en-US" sz="2800" dirty="0"/>
              <a:t>Presidential Green Chemistry Challenge Winners</a:t>
            </a:r>
          </a:p>
        </p:txBody>
      </p:sp>
      <p:sp>
        <p:nvSpPr>
          <p:cNvPr id="8" name="Retângulo 7"/>
          <p:cNvSpPr/>
          <p:nvPr/>
        </p:nvSpPr>
        <p:spPr>
          <a:xfrm>
            <a:off x="2764970" y="936852"/>
            <a:ext cx="8936181" cy="1631216"/>
          </a:xfrm>
          <a:prstGeom prst="rect">
            <a:avLst/>
          </a:prstGeom>
        </p:spPr>
        <p:txBody>
          <a:bodyPr wrap="square">
            <a:spAutoFit/>
          </a:bodyPr>
          <a:lstStyle/>
          <a:p>
            <a:pPr marL="800100" lvl="1" indent="-342900" algn="just">
              <a:buFont typeface="Courier New" charset="0"/>
              <a:buChar char="o"/>
            </a:pPr>
            <a:r>
              <a:rPr lang="en-US" sz="2000" b="1" i="1" dirty="0">
                <a:solidFill>
                  <a:srgbClr val="212121"/>
                </a:solidFill>
                <a:latin typeface="Arial" charset="0"/>
                <a:ea typeface="Arial" charset="0"/>
                <a:cs typeface="Arial" charset="0"/>
              </a:rPr>
              <a:t>Catalysis with Earth Abundant Transition Metals - </a:t>
            </a:r>
            <a:r>
              <a:rPr lang="en-US" sz="2000" dirty="0">
                <a:latin typeface="Arial" charset="0"/>
                <a:ea typeface="Arial" charset="0"/>
                <a:cs typeface="Arial" charset="0"/>
              </a:rPr>
              <a:t>new class of </a:t>
            </a:r>
            <a:r>
              <a:rPr lang="en-US" sz="2000" dirty="0" err="1">
                <a:latin typeface="Arial" charset="0"/>
                <a:ea typeface="Arial" charset="0"/>
                <a:cs typeface="Arial" charset="0"/>
              </a:rPr>
              <a:t>hydrosilylation</a:t>
            </a:r>
            <a:r>
              <a:rPr lang="en-US" sz="2000" dirty="0">
                <a:latin typeface="Arial" charset="0"/>
                <a:ea typeface="Arial" charset="0"/>
                <a:cs typeface="Arial" charset="0"/>
              </a:rPr>
              <a:t> catalysts such as iron and cobalt that have superior performance to existing platinum 	catalysts. Enable new chemical processes, eliminate distillation steps, and avoid generation of byproducts and unnecessary waste.</a:t>
            </a:r>
          </a:p>
        </p:txBody>
      </p:sp>
      <p:sp>
        <p:nvSpPr>
          <p:cNvPr id="11" name="Retângulo 10"/>
          <p:cNvSpPr/>
          <p:nvPr/>
        </p:nvSpPr>
        <p:spPr>
          <a:xfrm>
            <a:off x="4302819" y="4864391"/>
            <a:ext cx="7764495" cy="1323439"/>
          </a:xfrm>
          <a:prstGeom prst="rect">
            <a:avLst/>
          </a:prstGeom>
        </p:spPr>
        <p:txBody>
          <a:bodyPr wrap="square">
            <a:spAutoFit/>
          </a:bodyPr>
          <a:lstStyle/>
          <a:p>
            <a:pPr marL="342900" indent="-342900" algn="just">
              <a:buFont typeface="Courier New" charset="0"/>
              <a:buChar char="o"/>
            </a:pPr>
            <a:r>
              <a:rPr lang="en-US" sz="2000" b="1" i="1" dirty="0">
                <a:solidFill>
                  <a:schemeClr val="accent2"/>
                </a:solidFill>
                <a:latin typeface="Arial" charset="0"/>
                <a:ea typeface="Arial" charset="0"/>
                <a:cs typeface="Arial" charset="0"/>
              </a:rPr>
              <a:t>Supercritical Water as the Economic Enabler of </a:t>
            </a:r>
            <a:r>
              <a:rPr lang="en-US" sz="2000" b="1" i="1" dirty="0" err="1">
                <a:solidFill>
                  <a:schemeClr val="accent2"/>
                </a:solidFill>
                <a:latin typeface="Arial" charset="0"/>
                <a:ea typeface="Arial" charset="0"/>
                <a:cs typeface="Arial" charset="0"/>
              </a:rPr>
              <a:t>Biobased</a:t>
            </a:r>
            <a:r>
              <a:rPr lang="en-US" sz="2000" b="1" i="1" dirty="0">
                <a:solidFill>
                  <a:schemeClr val="accent2"/>
                </a:solidFill>
                <a:latin typeface="Arial" charset="0"/>
                <a:ea typeface="Arial" charset="0"/>
                <a:cs typeface="Arial" charset="0"/>
              </a:rPr>
              <a:t> Industry - </a:t>
            </a:r>
            <a:r>
              <a:rPr lang="en-US" sz="2000" dirty="0">
                <a:solidFill>
                  <a:schemeClr val="accent2"/>
                </a:solidFill>
                <a:latin typeface="Arial" charset="0"/>
                <a:ea typeface="Arial" charset="0"/>
                <a:cs typeface="Arial" charset="0"/>
              </a:rPr>
              <a:t>the use of water-based chemistry instead of enzymes, and/or acids, provides a cleaner, faster, and lower-cost method for deconstructing biomass into cellulosic sugars.</a:t>
            </a:r>
          </a:p>
        </p:txBody>
      </p:sp>
      <p:sp>
        <p:nvSpPr>
          <p:cNvPr id="12" name="Retângulo 11"/>
          <p:cNvSpPr/>
          <p:nvPr/>
        </p:nvSpPr>
        <p:spPr>
          <a:xfrm>
            <a:off x="4087941" y="2900621"/>
            <a:ext cx="7861487" cy="1631216"/>
          </a:xfrm>
          <a:prstGeom prst="rect">
            <a:avLst/>
          </a:prstGeom>
        </p:spPr>
        <p:txBody>
          <a:bodyPr wrap="square">
            <a:spAutoFit/>
          </a:bodyPr>
          <a:lstStyle/>
          <a:p>
            <a:pPr marL="342900" indent="-342900" algn="just">
              <a:buFont typeface="Courier New" charset="0"/>
              <a:buChar char="o"/>
            </a:pPr>
            <a:r>
              <a:rPr lang="en-US" sz="2000" b="1" i="1" dirty="0">
                <a:solidFill>
                  <a:srgbClr val="212121"/>
                </a:solidFill>
                <a:latin typeface="Arial" charset="0"/>
                <a:ea typeface="Arial" charset="0"/>
                <a:cs typeface="Arial" charset="0"/>
              </a:rPr>
              <a:t>Sustainable Production of Ethanol and Green Crude - </a:t>
            </a:r>
            <a:r>
              <a:rPr lang="en-US" sz="2000" dirty="0">
                <a:latin typeface="Arial" charset="0"/>
                <a:ea typeface="Arial" charset="0"/>
                <a:cs typeface="Arial" charset="0"/>
              </a:rPr>
              <a:t>blue-green algae to produce ethanol and other fuels. The algae uses CO2 from air or industrial emitters with sunlight and saltwater to create fuel while dramatically reducing the carbon footprint, costs and water usage.</a:t>
            </a:r>
            <a:endParaRPr lang="pt-BR" sz="2000" dirty="0">
              <a:latin typeface="Arial" charset="0"/>
              <a:ea typeface="Arial" charset="0"/>
              <a:cs typeface="Arial" charset="0"/>
            </a:endParaRPr>
          </a:p>
        </p:txBody>
      </p:sp>
      <p:sp>
        <p:nvSpPr>
          <p:cNvPr id="13" name="CaixaDeTexto 12"/>
          <p:cNvSpPr txBox="1"/>
          <p:nvPr/>
        </p:nvSpPr>
        <p:spPr>
          <a:xfrm>
            <a:off x="587956" y="270842"/>
            <a:ext cx="2781724" cy="523220"/>
          </a:xfrm>
          <a:prstGeom prst="rect">
            <a:avLst/>
          </a:prstGeom>
          <a:noFill/>
        </p:spPr>
        <p:txBody>
          <a:bodyPr wrap="none" rtlCol="0">
            <a:spAutoFit/>
          </a:bodyPr>
          <a:lstStyle/>
          <a:p>
            <a:r>
              <a:rPr lang="en-US" sz="2800" dirty="0"/>
              <a:t>Some evidences</a:t>
            </a:r>
            <a:r>
              <a:rPr lang="is-IS" sz="2800" dirty="0"/>
              <a:t>…</a:t>
            </a:r>
            <a:endParaRPr lang="en-US" sz="2800" dirty="0"/>
          </a:p>
        </p:txBody>
      </p:sp>
    </p:spTree>
    <p:extLst>
      <p:ext uri="{BB962C8B-B14F-4D97-AF65-F5344CB8AC3E}">
        <p14:creationId xmlns:p14="http://schemas.microsoft.com/office/powerpoint/2010/main" val="8278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Shape 1"/>
          <p:cNvSpPr txBox="1"/>
          <p:nvPr/>
        </p:nvSpPr>
        <p:spPr>
          <a:xfrm>
            <a:off x="475332" y="3059355"/>
            <a:ext cx="10971300" cy="1144631"/>
          </a:xfrm>
          <a:prstGeom prst="rect">
            <a:avLst/>
          </a:prstGeom>
          <a:noFill/>
          <a:ln>
            <a:noFill/>
          </a:ln>
        </p:spPr>
        <p:txBody>
          <a:bodyPr lIns="0" tIns="0" rIns="0" bIns="0" anchor="ctr"/>
          <a:lstStyle/>
          <a:p>
            <a:pPr algn="ctr"/>
            <a:r>
              <a:rPr lang="pt-BR" sz="5321" b="1" spc="203">
                <a:solidFill>
                  <a:srgbClr val="FFFFFF"/>
                </a:solidFill>
                <a:latin typeface="Arial"/>
              </a:rPr>
              <a:t>Esqueleto da apresentação</a:t>
            </a:r>
            <a:endParaRPr lang="pt-BR" sz="5321" spc="-1">
              <a:latin typeface="Arial"/>
            </a:endParaRPr>
          </a:p>
        </p:txBody>
      </p:sp>
      <p:pic>
        <p:nvPicPr>
          <p:cNvPr id="14338" name="Picture 2" descr="Resultado de imagem para green chemistry">
            <a:extLst>
              <a:ext uri="{FF2B5EF4-FFF2-40B4-BE49-F238E27FC236}">
                <a16:creationId xmlns:a16="http://schemas.microsoft.com/office/drawing/2014/main" id="{3CED6923-D2FF-4626-A049-C04780C944FC}"/>
              </a:ext>
            </a:extLst>
          </p:cNvPr>
          <p:cNvPicPr>
            <a:picLocks noChangeAspect="1" noChangeArrowheads="1"/>
          </p:cNvPicPr>
          <p:nvPr/>
        </p:nvPicPr>
        <p:blipFill>
          <a:blip r:embed="rId2" cstate="print">
            <a:alphaModFix amt="20000"/>
            <a:extLst>
              <a:ext uri="{28A0092B-C50C-407E-A947-70E740481C1C}">
                <a14:useLocalDpi xmlns:a14="http://schemas.microsoft.com/office/drawing/2010/main"/>
              </a:ext>
            </a:extLst>
          </a:blip>
          <a:srcRect/>
          <a:stretch>
            <a:fillRect/>
          </a:stretch>
        </p:blipFill>
        <p:spPr bwMode="auto">
          <a:xfrm>
            <a:off x="427" y="0"/>
            <a:ext cx="12191573" cy="689859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94886E7B-D16E-487A-82AA-1626CF9E1394}"/>
              </a:ext>
            </a:extLst>
          </p:cNvPr>
          <p:cNvSpPr txBox="1"/>
          <p:nvPr/>
        </p:nvSpPr>
        <p:spPr>
          <a:xfrm>
            <a:off x="2993136" y="6465997"/>
            <a:ext cx="5749671" cy="352854"/>
          </a:xfrm>
          <a:prstGeom prst="rect">
            <a:avLst/>
          </a:prstGeom>
          <a:noFill/>
        </p:spPr>
        <p:txBody>
          <a:bodyPr wrap="square" rtlCol="0">
            <a:spAutoFit/>
          </a:bodyPr>
          <a:lstStyle/>
          <a:p>
            <a:pPr algn="ctr"/>
            <a:r>
              <a:rPr lang="pt-BR" sz="1693" b="1" dirty="0">
                <a:latin typeface="Trebuchet MS" panose="020B0603020202020204" pitchFamily="34" charset="0"/>
              </a:rPr>
              <a:t>Rio de Janeiro, 04 de fevereiro de 2021</a:t>
            </a:r>
          </a:p>
        </p:txBody>
      </p:sp>
      <p:pic>
        <p:nvPicPr>
          <p:cNvPr id="2" name="Imagem 1">
            <a:extLst>
              <a:ext uri="{FF2B5EF4-FFF2-40B4-BE49-F238E27FC236}">
                <a16:creationId xmlns:a16="http://schemas.microsoft.com/office/drawing/2014/main" id="{D1690303-0EDD-4961-87B5-60B571F7B3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830"/>
          <a:stretch/>
        </p:blipFill>
        <p:spPr>
          <a:xfrm>
            <a:off x="10682648" y="5341961"/>
            <a:ext cx="1052868" cy="1284634"/>
          </a:xfrm>
          <a:prstGeom prst="rect">
            <a:avLst/>
          </a:prstGeom>
        </p:spPr>
      </p:pic>
      <p:sp>
        <p:nvSpPr>
          <p:cNvPr id="19" name="Paralelogramo 18">
            <a:extLst>
              <a:ext uri="{FF2B5EF4-FFF2-40B4-BE49-F238E27FC236}">
                <a16:creationId xmlns:a16="http://schemas.microsoft.com/office/drawing/2014/main" id="{FF70BDBF-433D-4006-9949-73C41D164956}"/>
              </a:ext>
            </a:extLst>
          </p:cNvPr>
          <p:cNvSpPr/>
          <p:nvPr/>
        </p:nvSpPr>
        <p:spPr>
          <a:xfrm>
            <a:off x="241555" y="1503450"/>
            <a:ext cx="11265889" cy="1137707"/>
          </a:xfrm>
          <a:prstGeom prst="parallelogram">
            <a:avLst>
              <a:gd name="adj" fmla="val 59091"/>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sz="2177"/>
          </a:p>
        </p:txBody>
      </p:sp>
      <p:sp>
        <p:nvSpPr>
          <p:cNvPr id="23" name="Text Placeholder 5">
            <a:extLst>
              <a:ext uri="{FF2B5EF4-FFF2-40B4-BE49-F238E27FC236}">
                <a16:creationId xmlns:a16="http://schemas.microsoft.com/office/drawing/2014/main" id="{3CA12863-D10D-4EC5-A3FC-A4D640360E44}"/>
              </a:ext>
            </a:extLst>
          </p:cNvPr>
          <p:cNvSpPr txBox="1">
            <a:spLocks/>
          </p:cNvSpPr>
          <p:nvPr/>
        </p:nvSpPr>
        <p:spPr>
          <a:xfrm>
            <a:off x="611445" y="1910700"/>
            <a:ext cx="10526106" cy="402033"/>
          </a:xfrm>
          <a:prstGeom prst="rect">
            <a:avLst/>
          </a:prstGeom>
        </p:spPr>
        <p:txBody>
          <a:bodyPr wrap="square" lIns="0" tIns="0" rIns="0" bIns="0">
            <a:spAutoFit/>
          </a:bodyPr>
          <a:lstStyle>
            <a:lvl1pPr marL="0" indent="0" algn="l" rtl="0" fontAlgn="base">
              <a:lnSpc>
                <a:spcPct val="90000"/>
              </a:lnSpc>
              <a:spcBef>
                <a:spcPts val="1000"/>
              </a:spcBef>
              <a:spcAft>
                <a:spcPct val="0"/>
              </a:spcAft>
              <a:buFont typeface="Arial" panose="020B0604020202020204" pitchFamily="34" charset="0"/>
              <a:buNone/>
              <a:defRPr kumimoji="0" lang="en-US" sz="3800" b="0" i="0" u="none" strike="noStrike" kern="1200" cap="none" spc="0" normalizeH="0" baseline="0" noProof="0" smtClean="0">
                <a:ln>
                  <a:noFill/>
                </a:ln>
                <a:solidFill>
                  <a:prstClr val="white"/>
                </a:solidFill>
                <a:effectLst/>
                <a:uLnTx/>
                <a:uFillTx/>
                <a:latin typeface="Trebuchet MS" panose="020B070302020209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474464">
              <a:defRPr/>
            </a:pPr>
            <a:r>
              <a:rPr lang="pt-BR" sz="2903" b="1" dirty="0">
                <a:solidFill>
                  <a:schemeClr val="bg1"/>
                </a:solidFill>
                <a:latin typeface="Trebuchet MS" panose="020B0603020202020204" pitchFamily="34" charset="0"/>
              </a:rPr>
              <a:t>Estratégias de inovação para a indústria sustentável</a:t>
            </a:r>
            <a:endParaRPr lang="en-US" sz="2903" dirty="0">
              <a:solidFill>
                <a:schemeClr val="bg1"/>
              </a:solidFill>
            </a:endParaRPr>
          </a:p>
        </p:txBody>
      </p:sp>
      <p:pic>
        <p:nvPicPr>
          <p:cNvPr id="14" name="Picture 8" descr="Nouvelle norme ISO 45001 - Un reflet des nouvelles approches de santé">
            <a:extLst>
              <a:ext uri="{FF2B5EF4-FFF2-40B4-BE49-F238E27FC236}">
                <a16:creationId xmlns:a16="http://schemas.microsoft.com/office/drawing/2014/main" id="{9FEDC445-7F11-4166-8F3F-AE67232E0B1B}"/>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6117179"/>
            <a:ext cx="1037704" cy="48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Treinamento ISO 14001:2015 - Quality Prime">
            <a:extLst>
              <a:ext uri="{FF2B5EF4-FFF2-40B4-BE49-F238E27FC236}">
                <a16:creationId xmlns:a16="http://schemas.microsoft.com/office/drawing/2014/main" id="{37F989B3-DFA8-4F17-B664-1B84AC36F505}"/>
              </a:ext>
            </a:extLst>
          </p:cNvPr>
          <p:cNvPicPr>
            <a:picLocks noChangeAspect="1" noChangeArrowheads="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815558" y="6167374"/>
            <a:ext cx="607730" cy="5104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Nouvelle norme ISO 45001 - Un reflet des nouvelles approches de santé">
            <a:extLst>
              <a:ext uri="{FF2B5EF4-FFF2-40B4-BE49-F238E27FC236}">
                <a16:creationId xmlns:a16="http://schemas.microsoft.com/office/drawing/2014/main" id="{3696FE47-A0F7-4B30-AA89-B72FCEDF0347}"/>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0050" y="6626595"/>
            <a:ext cx="331941" cy="736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fira e baixe agora a série de artigos sobre Inovações em Saúde e  Segurança voltadas para o futuro do trabalho – ABQV">
            <a:extLst>
              <a:ext uri="{FF2B5EF4-FFF2-40B4-BE49-F238E27FC236}">
                <a16:creationId xmlns:a16="http://schemas.microsoft.com/office/drawing/2014/main" id="{FF450BC8-B232-40AF-B195-ABFB796E67CF}"/>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51618" y="3633851"/>
            <a:ext cx="2686114" cy="78129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E1D0F52F-B0DD-43F3-9BEC-30A50164F729}"/>
              </a:ext>
            </a:extLst>
          </p:cNvPr>
          <p:cNvSpPr txBox="1"/>
          <p:nvPr/>
        </p:nvSpPr>
        <p:spPr>
          <a:xfrm>
            <a:off x="5703766" y="4203986"/>
            <a:ext cx="1696298" cy="307777"/>
          </a:xfrm>
          <a:prstGeom prst="rect">
            <a:avLst/>
          </a:prstGeom>
          <a:noFill/>
        </p:spPr>
        <p:txBody>
          <a:bodyPr wrap="none" rtlCol="0">
            <a:spAutoFit/>
          </a:bodyPr>
          <a:lstStyle/>
          <a:p>
            <a:r>
              <a:rPr lang="pt-BR" sz="1400" i="1" dirty="0">
                <a:solidFill>
                  <a:schemeClr val="accent1"/>
                </a:solidFill>
                <a:latin typeface="Trebuchet MS" panose="020B0603020202020204" pitchFamily="34" charset="0"/>
              </a:rPr>
              <a:t>Saúde Ocupacional</a:t>
            </a:r>
          </a:p>
        </p:txBody>
      </p:sp>
      <p:pic>
        <p:nvPicPr>
          <p:cNvPr id="27" name="Imagem 26">
            <a:extLst>
              <a:ext uri="{FF2B5EF4-FFF2-40B4-BE49-F238E27FC236}">
                <a16:creationId xmlns:a16="http://schemas.microsoft.com/office/drawing/2014/main" id="{45B843B5-A559-40B3-80D2-4C371F5F0BE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669" y="3506907"/>
            <a:ext cx="3764003" cy="1015808"/>
          </a:xfrm>
          <a:prstGeom prst="rect">
            <a:avLst/>
          </a:prstGeom>
        </p:spPr>
      </p:pic>
      <p:grpSp>
        <p:nvGrpSpPr>
          <p:cNvPr id="5" name="Agrupar 4">
            <a:extLst>
              <a:ext uri="{FF2B5EF4-FFF2-40B4-BE49-F238E27FC236}">
                <a16:creationId xmlns:a16="http://schemas.microsoft.com/office/drawing/2014/main" id="{325FF3DC-C9AF-4526-BB72-5F375016E680}"/>
              </a:ext>
            </a:extLst>
          </p:cNvPr>
          <p:cNvGrpSpPr/>
          <p:nvPr/>
        </p:nvGrpSpPr>
        <p:grpSpPr>
          <a:xfrm>
            <a:off x="7614373" y="3506907"/>
            <a:ext cx="3764003" cy="1015808"/>
            <a:chOff x="-563240" y="5327602"/>
            <a:chExt cx="4068233" cy="1097912"/>
          </a:xfrm>
        </p:grpSpPr>
        <p:pic>
          <p:nvPicPr>
            <p:cNvPr id="29" name="Imagem 28">
              <a:extLst>
                <a:ext uri="{FF2B5EF4-FFF2-40B4-BE49-F238E27FC236}">
                  <a16:creationId xmlns:a16="http://schemas.microsoft.com/office/drawing/2014/main" id="{E504956F-F680-4688-AB54-D3284003AEC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63240" y="5327602"/>
              <a:ext cx="4068233" cy="1097912"/>
            </a:xfrm>
            <a:prstGeom prst="rect">
              <a:avLst/>
            </a:prstGeom>
          </p:spPr>
        </p:pic>
        <p:sp>
          <p:nvSpPr>
            <p:cNvPr id="4" name="Retângulo 3">
              <a:extLst>
                <a:ext uri="{FF2B5EF4-FFF2-40B4-BE49-F238E27FC236}">
                  <a16:creationId xmlns:a16="http://schemas.microsoft.com/office/drawing/2014/main" id="{BD4F27C1-FEE2-44C2-B04F-D5858D4DDBE4}"/>
                </a:ext>
              </a:extLst>
            </p:cNvPr>
            <p:cNvSpPr/>
            <p:nvPr/>
          </p:nvSpPr>
          <p:spPr>
            <a:xfrm>
              <a:off x="1495425" y="6038055"/>
              <a:ext cx="1675951" cy="196058"/>
            </a:xfrm>
            <a:prstGeom prst="rect">
              <a:avLst/>
            </a:prstGeom>
            <a:solidFill>
              <a:srgbClr val="0F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003366"/>
                </a:solidFill>
              </a:endParaRPr>
            </a:p>
          </p:txBody>
        </p:sp>
        <p:sp>
          <p:nvSpPr>
            <p:cNvPr id="31" name="CaixaDeTexto 30">
              <a:extLst>
                <a:ext uri="{FF2B5EF4-FFF2-40B4-BE49-F238E27FC236}">
                  <a16:creationId xmlns:a16="http://schemas.microsoft.com/office/drawing/2014/main" id="{1D993655-28D9-453A-92E6-D03847AC7B4C}"/>
                </a:ext>
              </a:extLst>
            </p:cNvPr>
            <p:cNvSpPr txBox="1"/>
            <p:nvPr/>
          </p:nvSpPr>
          <p:spPr>
            <a:xfrm>
              <a:off x="1316763" y="6018890"/>
              <a:ext cx="1872629" cy="253916"/>
            </a:xfrm>
            <a:prstGeom prst="rect">
              <a:avLst/>
            </a:prstGeom>
            <a:noFill/>
          </p:spPr>
          <p:txBody>
            <a:bodyPr wrap="none" rtlCol="0">
              <a:spAutoFit/>
            </a:bodyPr>
            <a:lstStyle/>
            <a:p>
              <a:r>
                <a:rPr lang="pt-BR" sz="1050" dirty="0">
                  <a:solidFill>
                    <a:schemeClr val="bg1"/>
                  </a:solidFill>
                  <a:latin typeface="Arial Nova" panose="020B0504020202020204" pitchFamily="34" charset="0"/>
                  <a:cs typeface="Arial" panose="020B0604020202020204" pitchFamily="34" charset="0"/>
                </a:rPr>
                <a:t>INSPEÇÃO E INTEGRIDADE</a:t>
              </a:r>
            </a:p>
          </p:txBody>
        </p:sp>
      </p:grpSp>
    </p:spTree>
    <p:extLst>
      <p:ext uri="{BB962C8B-B14F-4D97-AF65-F5344CB8AC3E}">
        <p14:creationId xmlns:p14="http://schemas.microsoft.com/office/powerpoint/2010/main" val="3286414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ixaDeTexto 9"/>
          <p:cNvSpPr txBox="1"/>
          <p:nvPr/>
        </p:nvSpPr>
        <p:spPr>
          <a:xfrm>
            <a:off x="88020" y="4034274"/>
            <a:ext cx="3241424" cy="646331"/>
          </a:xfrm>
          <a:prstGeom prst="rect">
            <a:avLst/>
          </a:prstGeom>
          <a:noFill/>
        </p:spPr>
        <p:txBody>
          <a:bodyPr wrap="square" rtlCol="0">
            <a:spAutoFit/>
          </a:bodyPr>
          <a:lstStyle/>
          <a:p>
            <a:pPr algn="ctr"/>
            <a:r>
              <a:rPr lang="en-US" sz="3600" b="1">
                <a:solidFill>
                  <a:schemeClr val="accent6">
                    <a:lumMod val="50000"/>
                  </a:schemeClr>
                </a:solidFill>
                <a:latin typeface="Al Nile" charset="-78"/>
                <a:ea typeface="Al Nile" charset="-78"/>
                <a:cs typeface="Al Nile" charset="-78"/>
              </a:rPr>
              <a:t>Scarcity</a:t>
            </a:r>
          </a:p>
        </p:txBody>
      </p:sp>
      <p:sp>
        <p:nvSpPr>
          <p:cNvPr id="12" name="CaixaDeTexto 11"/>
          <p:cNvSpPr txBox="1"/>
          <p:nvPr/>
        </p:nvSpPr>
        <p:spPr>
          <a:xfrm>
            <a:off x="8300372" y="4880233"/>
            <a:ext cx="3660936" cy="1384995"/>
          </a:xfrm>
          <a:prstGeom prst="rect">
            <a:avLst/>
          </a:prstGeom>
          <a:noFill/>
        </p:spPr>
        <p:txBody>
          <a:bodyPr wrap="square" rtlCol="0">
            <a:spAutoFit/>
          </a:bodyPr>
          <a:lstStyle/>
          <a:p>
            <a:pPr algn="ctr"/>
            <a:r>
              <a:rPr lang="en-US" sz="2800" b="1" dirty="0">
                <a:solidFill>
                  <a:schemeClr val="accent6">
                    <a:lumMod val="50000"/>
                  </a:schemeClr>
                </a:solidFill>
                <a:latin typeface="Al Nile" charset="-78"/>
                <a:ea typeface="Al Nile" charset="-78"/>
                <a:cs typeface="Al Nile" charset="-78"/>
              </a:rPr>
              <a:t>Industrial competitiveness increase</a:t>
            </a:r>
          </a:p>
        </p:txBody>
      </p:sp>
      <p:pic>
        <p:nvPicPr>
          <p:cNvPr id="2" name="Imagem 1"/>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941" b="96569" l="9091" r="99242"/>
                    </a14:imgEffect>
                  </a14:imgLayer>
                </a14:imgProps>
              </a:ext>
              <a:ext uri="{28A0092B-C50C-407E-A947-70E740481C1C}">
                <a14:useLocalDpi xmlns:a14="http://schemas.microsoft.com/office/drawing/2010/main"/>
              </a:ext>
            </a:extLst>
          </a:blip>
          <a:srcRect/>
          <a:stretch/>
        </p:blipFill>
        <p:spPr>
          <a:xfrm>
            <a:off x="1056718" y="2454228"/>
            <a:ext cx="1304028" cy="2009268"/>
          </a:xfrm>
          <a:prstGeom prst="rect">
            <a:avLst/>
          </a:prstGeom>
        </p:spPr>
      </p:pic>
      <p:pic>
        <p:nvPicPr>
          <p:cNvPr id="3" name="Imagem 2"/>
          <p:cNvPicPr>
            <a:picLocks noChangeAspect="1"/>
          </p:cNvPicPr>
          <p:nvPr/>
        </p:nvPicPr>
        <p:blipFill>
          <a:blip r:embed="rId4"/>
          <a:stretch>
            <a:fillRect/>
          </a:stretch>
        </p:blipFill>
        <p:spPr>
          <a:xfrm>
            <a:off x="3592485" y="2986301"/>
            <a:ext cx="3730302" cy="1371138"/>
          </a:xfrm>
          <a:prstGeom prst="rect">
            <a:avLst/>
          </a:prstGeom>
        </p:spPr>
      </p:pic>
      <p:pic>
        <p:nvPicPr>
          <p:cNvPr id="5" name="Imagem 4"/>
          <p:cNvPicPr>
            <a:picLocks noChangeAspect="1"/>
          </p:cNvPicPr>
          <p:nvPr/>
        </p:nvPicPr>
        <p:blipFill>
          <a:blip r:embed="rId5"/>
          <a:stretch>
            <a:fillRect/>
          </a:stretch>
        </p:blipFill>
        <p:spPr>
          <a:xfrm>
            <a:off x="8450082" y="2346521"/>
            <a:ext cx="3112112" cy="23340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9" name="Conector de Seta Reta 18"/>
          <p:cNvCxnSpPr/>
          <p:nvPr/>
        </p:nvCxnSpPr>
        <p:spPr>
          <a:xfrm>
            <a:off x="2755316" y="3632099"/>
            <a:ext cx="5741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p:cNvCxnSpPr/>
          <p:nvPr/>
        </p:nvCxnSpPr>
        <p:spPr>
          <a:xfrm>
            <a:off x="7481384" y="3690236"/>
            <a:ext cx="5741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CaixaDeTexto 20"/>
          <p:cNvSpPr txBox="1"/>
          <p:nvPr/>
        </p:nvSpPr>
        <p:spPr>
          <a:xfrm>
            <a:off x="224119" y="1351912"/>
            <a:ext cx="2340513" cy="523220"/>
          </a:xfrm>
          <a:prstGeom prst="rect">
            <a:avLst/>
          </a:prstGeom>
          <a:noFill/>
        </p:spPr>
        <p:txBody>
          <a:bodyPr wrap="none" rtlCol="0">
            <a:spAutoFit/>
          </a:bodyPr>
          <a:lstStyle/>
          <a:p>
            <a:r>
              <a:rPr lang="en-US" sz="2800" dirty="0"/>
              <a:t>In summary</a:t>
            </a:r>
            <a:r>
              <a:rPr lang="is-IS" sz="2800" dirty="0"/>
              <a:t>…..</a:t>
            </a:r>
            <a:endParaRPr lang="en-US" sz="2800" dirty="0"/>
          </a:p>
        </p:txBody>
      </p:sp>
    </p:spTree>
    <p:extLst>
      <p:ext uri="{BB962C8B-B14F-4D97-AF65-F5344CB8AC3E}">
        <p14:creationId xmlns:p14="http://schemas.microsoft.com/office/powerpoint/2010/main" val="68690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497115" y="572528"/>
            <a:ext cx="8933688" cy="400110"/>
          </a:xfrm>
          <a:prstGeom prst="rect">
            <a:avLst/>
          </a:prstGeom>
        </p:spPr>
        <p:txBody>
          <a:bodyPr wrap="square">
            <a:spAutoFit/>
          </a:bodyPr>
          <a:lstStyle/>
          <a:p>
            <a:r>
              <a:rPr lang="pt-BR" sz="2000" dirty="0">
                <a:solidFill>
                  <a:schemeClr val="accent1"/>
                </a:solidFill>
                <a:latin typeface="Trebuchet MS" panose="020B0603020202020204" pitchFamily="34" charset="0"/>
              </a:rPr>
              <a:t>Modelos de Predição do Teor de Sólidos e Metais em Óleos do </a:t>
            </a:r>
            <a:r>
              <a:rPr lang="pt-BR" sz="2000" dirty="0" err="1">
                <a:solidFill>
                  <a:schemeClr val="accent1"/>
                </a:solidFill>
                <a:latin typeface="Trebuchet MS" panose="020B0603020202020204" pitchFamily="34" charset="0"/>
              </a:rPr>
              <a:t>Pré</a:t>
            </a:r>
            <a:r>
              <a:rPr lang="pt-BR" sz="2000" dirty="0">
                <a:solidFill>
                  <a:schemeClr val="accent1"/>
                </a:solidFill>
                <a:latin typeface="Trebuchet MS" panose="020B0603020202020204" pitchFamily="34" charset="0"/>
              </a:rPr>
              <a:t>-sal</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pic>
        <p:nvPicPr>
          <p:cNvPr id="10" name="Picture 2" descr="Resultado de imagem para mapa poÃ§os petroleo rio de janeiro">
            <a:extLst>
              <a:ext uri="{FF2B5EF4-FFF2-40B4-BE49-F238E27FC236}">
                <a16:creationId xmlns:a16="http://schemas.microsoft.com/office/drawing/2014/main" id="{58613F62-6E3E-4C19-971E-16693DF078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59182" y="4268358"/>
            <a:ext cx="3154198" cy="2273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44BE229C-97A0-46AB-945F-0FF365A194C7}"/>
              </a:ext>
            </a:extLst>
          </p:cNvPr>
          <p:cNvSpPr txBox="1">
            <a:spLocks/>
          </p:cNvSpPr>
          <p:nvPr/>
        </p:nvSpPr>
        <p:spPr>
          <a:xfrm>
            <a:off x="5551465" y="1669356"/>
            <a:ext cx="5942375" cy="75549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a:solidFill>
                  <a:schemeClr val="tx1"/>
                </a:solidFill>
                <a:latin typeface="Trebuchet MS" panose="020B0603020202020204" pitchFamily="34" charset="0"/>
              </a:rPr>
              <a:t>Grande </a:t>
            </a:r>
            <a:r>
              <a:rPr lang="en-US" sz="1600" dirty="0" err="1">
                <a:solidFill>
                  <a:schemeClr val="tx1"/>
                </a:solidFill>
                <a:latin typeface="Trebuchet MS" panose="020B0603020202020204" pitchFamily="34" charset="0"/>
              </a:rPr>
              <a:t>número</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poços</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cujos</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óleos</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apresentam</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características</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distintas</a:t>
            </a:r>
            <a:endParaRPr lang="en-US" sz="1600" dirty="0">
              <a:solidFill>
                <a:schemeClr val="tx1"/>
              </a:solidFill>
              <a:latin typeface="Trebuchet MS" panose="020B0603020202020204" pitchFamily="34" charset="0"/>
            </a:endParaRPr>
          </a:p>
        </p:txBody>
      </p:sp>
      <p:sp>
        <p:nvSpPr>
          <p:cNvPr id="18" name="Text Placeholder 5">
            <a:extLst>
              <a:ext uri="{FF2B5EF4-FFF2-40B4-BE49-F238E27FC236}">
                <a16:creationId xmlns:a16="http://schemas.microsoft.com/office/drawing/2014/main" id="{44BE229C-97A0-46AB-945F-0FF365A194C7}"/>
              </a:ext>
            </a:extLst>
          </p:cNvPr>
          <p:cNvSpPr txBox="1">
            <a:spLocks/>
          </p:cNvSpPr>
          <p:nvPr/>
        </p:nvSpPr>
        <p:spPr>
          <a:xfrm>
            <a:off x="6385342" y="2752441"/>
            <a:ext cx="1625533" cy="450599"/>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err="1">
                <a:solidFill>
                  <a:schemeClr val="tx1"/>
                </a:solidFill>
                <a:latin typeface="Trebuchet MS" panose="020B0603020202020204" pitchFamily="34" charset="0"/>
              </a:rPr>
              <a:t>Teor</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Sólidos</a:t>
            </a:r>
            <a:endParaRPr lang="en-US" sz="1600" dirty="0">
              <a:solidFill>
                <a:schemeClr val="tx1"/>
              </a:solidFill>
              <a:latin typeface="Trebuchet MS" panose="020B0603020202020204" pitchFamily="34" charset="0"/>
            </a:endParaRPr>
          </a:p>
        </p:txBody>
      </p:sp>
      <p:sp>
        <p:nvSpPr>
          <p:cNvPr id="19" name="Text Placeholder 5">
            <a:extLst>
              <a:ext uri="{FF2B5EF4-FFF2-40B4-BE49-F238E27FC236}">
                <a16:creationId xmlns:a16="http://schemas.microsoft.com/office/drawing/2014/main" id="{44BE229C-97A0-46AB-945F-0FF365A194C7}"/>
              </a:ext>
            </a:extLst>
          </p:cNvPr>
          <p:cNvSpPr txBox="1">
            <a:spLocks/>
          </p:cNvSpPr>
          <p:nvPr/>
        </p:nvSpPr>
        <p:spPr>
          <a:xfrm>
            <a:off x="9329374" y="2752440"/>
            <a:ext cx="1625533" cy="450599"/>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err="1">
                <a:solidFill>
                  <a:schemeClr val="tx1"/>
                </a:solidFill>
                <a:latin typeface="Trebuchet MS" panose="020B0603020202020204" pitchFamily="34" charset="0"/>
              </a:rPr>
              <a:t>Teor</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Metais</a:t>
            </a:r>
            <a:endParaRPr lang="en-US" sz="1600" dirty="0">
              <a:solidFill>
                <a:schemeClr val="tx1"/>
              </a:solidFill>
              <a:latin typeface="Trebuchet MS" panose="020B0603020202020204" pitchFamily="34" charset="0"/>
            </a:endParaRPr>
          </a:p>
        </p:txBody>
      </p:sp>
      <p:pic>
        <p:nvPicPr>
          <p:cNvPr id="23" name="Picture 4" descr="Resultado de imagem para seta">
            <a:extLst>
              <a:ext uri="{FF2B5EF4-FFF2-40B4-BE49-F238E27FC236}">
                <a16:creationId xmlns:a16="http://schemas.microsoft.com/office/drawing/2014/main" id="{596E8E36-A67C-41CE-8068-DB6DB8663E1B}"/>
              </a:ext>
            </a:extLst>
          </p:cNvPr>
          <p:cNvPicPr>
            <a:picLocks noChangeAspect="1" noChangeArrowheads="1"/>
          </p:cNvPicPr>
          <p:nvPr/>
        </p:nvPicPr>
        <p:blipFill>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rot="20964613" flipH="1" flipV="1">
            <a:off x="8188659" y="2652133"/>
            <a:ext cx="472985" cy="3720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sultado de imagem para seta">
            <a:extLst>
              <a:ext uri="{FF2B5EF4-FFF2-40B4-BE49-F238E27FC236}">
                <a16:creationId xmlns:a16="http://schemas.microsoft.com/office/drawing/2014/main" id="{596E8E36-A67C-41CE-8068-DB6DB8663E1B}"/>
              </a:ext>
            </a:extLst>
          </p:cNvPr>
          <p:cNvPicPr>
            <a:picLocks noChangeAspect="1" noChangeArrowheads="1"/>
          </p:cNvPicPr>
          <p:nvPr/>
        </p:nvPicPr>
        <p:blipFill>
          <a:blip r:embed="rId5" cstate="screen">
            <a:duotone>
              <a:schemeClr val="accent5">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rot="635387" flipV="1">
            <a:off x="8796747" y="2652133"/>
            <a:ext cx="472985" cy="372023"/>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5">
            <a:extLst>
              <a:ext uri="{FF2B5EF4-FFF2-40B4-BE49-F238E27FC236}">
                <a16:creationId xmlns:a16="http://schemas.microsoft.com/office/drawing/2014/main" id="{44BE229C-97A0-46AB-945F-0FF365A194C7}"/>
              </a:ext>
            </a:extLst>
          </p:cNvPr>
          <p:cNvSpPr txBox="1">
            <a:spLocks/>
          </p:cNvSpPr>
          <p:nvPr/>
        </p:nvSpPr>
        <p:spPr>
          <a:xfrm>
            <a:off x="8648889" y="3728883"/>
            <a:ext cx="3217041" cy="187066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b="1" dirty="0">
                <a:solidFill>
                  <a:schemeClr val="tx1"/>
                </a:solidFill>
                <a:latin typeface="Trebuchet MS" panose="020B0603020202020204" pitchFamily="34" charset="0"/>
              </a:rPr>
              <a:t>Ni/V: </a:t>
            </a:r>
          </a:p>
          <a:p>
            <a:r>
              <a:rPr lang="en-US" sz="1600" dirty="0" err="1">
                <a:solidFill>
                  <a:schemeClr val="tx1"/>
                </a:solidFill>
                <a:latin typeface="Trebuchet MS" panose="020B0603020202020204" pitchFamily="34" charset="0"/>
              </a:rPr>
              <a:t>Relacionados</a:t>
            </a:r>
            <a:r>
              <a:rPr lang="en-US" sz="1600" dirty="0">
                <a:solidFill>
                  <a:schemeClr val="tx1"/>
                </a:solidFill>
                <a:latin typeface="Trebuchet MS" panose="020B0603020202020204" pitchFamily="34" charset="0"/>
              </a:rPr>
              <a:t> à </a:t>
            </a:r>
            <a:r>
              <a:rPr lang="en-US" sz="1600" dirty="0" err="1">
                <a:solidFill>
                  <a:schemeClr val="tx1"/>
                </a:solidFill>
                <a:latin typeface="Trebuchet MS" panose="020B0603020202020204" pitchFamily="34" charset="0"/>
              </a:rPr>
              <a:t>presença</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asfaltenos</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envenenamento</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catalisadores</a:t>
            </a:r>
            <a:r>
              <a:rPr lang="en-US" sz="1600" dirty="0">
                <a:solidFill>
                  <a:schemeClr val="tx1"/>
                </a:solidFill>
                <a:latin typeface="Trebuchet MS" panose="020B0603020202020204" pitchFamily="34" charset="0"/>
              </a:rPr>
              <a:t> </a:t>
            </a:r>
          </a:p>
          <a:p>
            <a:endParaRPr lang="en-US" sz="1600" dirty="0">
              <a:solidFill>
                <a:schemeClr val="tx1"/>
              </a:solidFill>
              <a:latin typeface="Trebuchet MS" panose="020B0603020202020204" pitchFamily="34" charset="0"/>
            </a:endParaRPr>
          </a:p>
          <a:p>
            <a:r>
              <a:rPr lang="en-US" sz="1600" b="1" dirty="0">
                <a:solidFill>
                  <a:schemeClr val="tx1"/>
                </a:solidFill>
                <a:latin typeface="Trebuchet MS" panose="020B0603020202020204" pitchFamily="34" charset="0"/>
              </a:rPr>
              <a:t>Ca/ Ba/ Na: </a:t>
            </a:r>
          </a:p>
          <a:p>
            <a:r>
              <a:rPr lang="en-US" sz="1600" dirty="0" err="1">
                <a:solidFill>
                  <a:schemeClr val="tx1"/>
                </a:solidFill>
                <a:latin typeface="Trebuchet MS" panose="020B0603020202020204" pitchFamily="34" charset="0"/>
              </a:rPr>
              <a:t>Incrustação</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em</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tubulações</a:t>
            </a:r>
            <a:endParaRPr lang="en-US" sz="1600" dirty="0">
              <a:solidFill>
                <a:schemeClr val="tx1"/>
              </a:solidFill>
              <a:latin typeface="Trebuchet MS" panose="020B0603020202020204" pitchFamily="34" charset="0"/>
            </a:endParaRPr>
          </a:p>
        </p:txBody>
      </p:sp>
      <p:sp>
        <p:nvSpPr>
          <p:cNvPr id="26" name="Text Placeholder 5">
            <a:extLst>
              <a:ext uri="{FF2B5EF4-FFF2-40B4-BE49-F238E27FC236}">
                <a16:creationId xmlns:a16="http://schemas.microsoft.com/office/drawing/2014/main" id="{44BE229C-97A0-46AB-945F-0FF365A194C7}"/>
              </a:ext>
            </a:extLst>
          </p:cNvPr>
          <p:cNvSpPr txBox="1">
            <a:spLocks/>
          </p:cNvSpPr>
          <p:nvPr/>
        </p:nvSpPr>
        <p:spPr>
          <a:xfrm>
            <a:off x="5846699" y="3766167"/>
            <a:ext cx="2666999" cy="690466"/>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err="1">
                <a:solidFill>
                  <a:schemeClr val="tx1"/>
                </a:solidFill>
                <a:latin typeface="Trebuchet MS" panose="020B0603020202020204" pitchFamily="34" charset="0"/>
              </a:rPr>
              <a:t>Estabilização</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emulsões</a:t>
            </a:r>
            <a:r>
              <a:rPr lang="en-US" sz="1600" dirty="0">
                <a:solidFill>
                  <a:schemeClr val="tx1"/>
                </a:solidFill>
                <a:latin typeface="Trebuchet MS" panose="020B0603020202020204" pitchFamily="34" charset="0"/>
              </a:rPr>
              <a:t> de </a:t>
            </a:r>
            <a:r>
              <a:rPr lang="en-US" sz="1600" dirty="0" err="1">
                <a:solidFill>
                  <a:schemeClr val="tx1"/>
                </a:solidFill>
                <a:latin typeface="Trebuchet MS" panose="020B0603020202020204" pitchFamily="34" charset="0"/>
              </a:rPr>
              <a:t>óleo</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em</a:t>
            </a:r>
            <a:r>
              <a:rPr lang="en-US" sz="1600" dirty="0">
                <a:solidFill>
                  <a:schemeClr val="tx1"/>
                </a:solidFill>
                <a:latin typeface="Trebuchet MS" panose="020B0603020202020204" pitchFamily="34" charset="0"/>
              </a:rPr>
              <a:t> </a:t>
            </a:r>
            <a:r>
              <a:rPr lang="en-US" sz="1600" dirty="0" err="1">
                <a:solidFill>
                  <a:schemeClr val="tx1"/>
                </a:solidFill>
                <a:latin typeface="Trebuchet MS" panose="020B0603020202020204" pitchFamily="34" charset="0"/>
              </a:rPr>
              <a:t>água</a:t>
            </a:r>
            <a:endParaRPr lang="en-US" sz="1600" dirty="0">
              <a:solidFill>
                <a:schemeClr val="tx1"/>
              </a:solidFill>
              <a:latin typeface="Trebuchet MS" panose="020B0603020202020204" pitchFamily="34" charset="0"/>
            </a:endParaRPr>
          </a:p>
        </p:txBody>
      </p:sp>
      <p:sp>
        <p:nvSpPr>
          <p:cNvPr id="27" name="Seta para a Direita 5">
            <a:extLst>
              <a:ext uri="{FF2B5EF4-FFF2-40B4-BE49-F238E27FC236}">
                <a16:creationId xmlns:a16="http://schemas.microsoft.com/office/drawing/2014/main" id="{EB4387DA-103F-43B8-85F3-6AFEA0DE6BBC}"/>
              </a:ext>
            </a:extLst>
          </p:cNvPr>
          <p:cNvSpPr/>
          <p:nvPr/>
        </p:nvSpPr>
        <p:spPr>
          <a:xfrm rot="5400000">
            <a:off x="7073926" y="3251368"/>
            <a:ext cx="362884" cy="487708"/>
          </a:xfrm>
          <a:prstGeom prst="rightArrow">
            <a:avLst>
              <a:gd name="adj1" fmla="val 50000"/>
              <a:gd name="adj2" fmla="val 69199"/>
            </a:avLst>
          </a:prstGeom>
          <a:gradFill flip="none" rotWithShape="1">
            <a:gsLst>
              <a:gs pos="0">
                <a:schemeClr val="accent1">
                  <a:lumMod val="20000"/>
                  <a:lumOff val="80000"/>
                  <a:alpha val="60000"/>
                </a:schemeClr>
              </a:gs>
              <a:gs pos="100000">
                <a:schemeClr val="tx1">
                  <a:alpha val="66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sp>
        <p:nvSpPr>
          <p:cNvPr id="28" name="Seta para a Direita 5">
            <a:extLst>
              <a:ext uri="{FF2B5EF4-FFF2-40B4-BE49-F238E27FC236}">
                <a16:creationId xmlns:a16="http://schemas.microsoft.com/office/drawing/2014/main" id="{EB4387DA-103F-43B8-85F3-6AFEA0DE6BBC}"/>
              </a:ext>
            </a:extLst>
          </p:cNvPr>
          <p:cNvSpPr/>
          <p:nvPr/>
        </p:nvSpPr>
        <p:spPr>
          <a:xfrm rot="5400000">
            <a:off x="10017959" y="3251368"/>
            <a:ext cx="362884" cy="487708"/>
          </a:xfrm>
          <a:prstGeom prst="rightArrow">
            <a:avLst>
              <a:gd name="adj1" fmla="val 50000"/>
              <a:gd name="adj2" fmla="val 69199"/>
            </a:avLst>
          </a:prstGeom>
          <a:gradFill flip="none" rotWithShape="1">
            <a:gsLst>
              <a:gs pos="0">
                <a:schemeClr val="accent1">
                  <a:lumMod val="20000"/>
                  <a:lumOff val="80000"/>
                  <a:alpha val="60000"/>
                </a:schemeClr>
              </a:gs>
              <a:gs pos="100000">
                <a:schemeClr val="tx1">
                  <a:alpha val="66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pic>
        <p:nvPicPr>
          <p:cNvPr id="29" name="Picture 6" descr="Resultado de imagem para replan">
            <a:extLst>
              <a:ext uri="{FF2B5EF4-FFF2-40B4-BE49-F238E27FC236}">
                <a16:creationId xmlns:a16="http://schemas.microsoft.com/office/drawing/2014/main" id="{5CE19735-9509-46DD-961B-3D6E029F69F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965251" y="5253055"/>
            <a:ext cx="2100117" cy="15981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6" name="Forma Livre: Forma 39">
            <a:extLst>
              <a:ext uri="{FF2B5EF4-FFF2-40B4-BE49-F238E27FC236}">
                <a16:creationId xmlns:a16="http://schemas.microsoft.com/office/drawing/2014/main" id="{B30CC52E-56F7-457A-B247-8383C4CEEF7C}"/>
              </a:ext>
            </a:extLst>
          </p:cNvPr>
          <p:cNvSpPr/>
          <p:nvPr/>
        </p:nvSpPr>
        <p:spPr>
          <a:xfrm>
            <a:off x="95759" y="1669356"/>
            <a:ext cx="2448439" cy="2387633"/>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9695" tIns="543905" rIns="469695" bIns="582996" numCol="1" spcCol="1270" anchor="ctr" anchorCtr="0">
            <a:noAutofit/>
          </a:bodyPr>
          <a:lstStyle/>
          <a:p>
            <a:pPr marL="0" lvl="0" indent="0" algn="ctr" defTabSz="711200">
              <a:lnSpc>
                <a:spcPct val="90000"/>
              </a:lnSpc>
              <a:spcBef>
                <a:spcPct val="0"/>
              </a:spcBef>
              <a:spcAft>
                <a:spcPct val="35000"/>
              </a:spcAft>
              <a:buNone/>
            </a:pPr>
            <a:r>
              <a:rPr lang="pt-BR" sz="1600" b="1" kern="1200" dirty="0"/>
              <a:t>Conhecimento acerca do processo</a:t>
            </a:r>
          </a:p>
        </p:txBody>
      </p:sp>
      <p:sp>
        <p:nvSpPr>
          <p:cNvPr id="37" name="Forma Livre: Forma 40">
            <a:extLst>
              <a:ext uri="{FF2B5EF4-FFF2-40B4-BE49-F238E27FC236}">
                <a16:creationId xmlns:a16="http://schemas.microsoft.com/office/drawing/2014/main" id="{641585D7-8D82-40BE-8D62-B9070B0719D9}"/>
              </a:ext>
            </a:extLst>
          </p:cNvPr>
          <p:cNvSpPr/>
          <p:nvPr/>
        </p:nvSpPr>
        <p:spPr>
          <a:xfrm>
            <a:off x="2210167" y="2466032"/>
            <a:ext cx="2191896" cy="2180757"/>
          </a:xfrm>
          <a:custGeom>
            <a:avLst/>
            <a:gdLst>
              <a:gd name="connsiteX0" fmla="*/ 1328508 w 1756834"/>
              <a:gd name="connsiteY0" fmla="*/ 411723 h 1625600"/>
              <a:gd name="connsiteX1" fmla="*/ 1564553 w 1756834"/>
              <a:gd name="connsiteY1" fmla="*/ 327900 h 1625600"/>
              <a:gd name="connsiteX2" fmla="*/ 1664844 w 1756834"/>
              <a:gd name="connsiteY2" fmla="*/ 483647 h 1625600"/>
              <a:gd name="connsiteX3" fmla="*/ 1490864 w 1756834"/>
              <a:gd name="connsiteY3" fmla="*/ 663854 h 1625600"/>
              <a:gd name="connsiteX4" fmla="*/ 1490864 w 1756834"/>
              <a:gd name="connsiteY4" fmla="*/ 961747 h 1625600"/>
              <a:gd name="connsiteX5" fmla="*/ 1664844 w 1756834"/>
              <a:gd name="connsiteY5" fmla="*/ 1141953 h 1625600"/>
              <a:gd name="connsiteX6" fmla="*/ 1564553 w 1756834"/>
              <a:gd name="connsiteY6" fmla="*/ 1297700 h 1625600"/>
              <a:gd name="connsiteX7" fmla="*/ 1328508 w 1756834"/>
              <a:gd name="connsiteY7" fmla="*/ 1213877 h 1625600"/>
              <a:gd name="connsiteX8" fmla="*/ 1040773 w 1756834"/>
              <a:gd name="connsiteY8" fmla="*/ 1362823 h 1625600"/>
              <a:gd name="connsiteX9" fmla="*/ 983454 w 1756834"/>
              <a:gd name="connsiteY9" fmla="*/ 1606663 h 1625600"/>
              <a:gd name="connsiteX10" fmla="*/ 773380 w 1756834"/>
              <a:gd name="connsiteY10" fmla="*/ 1606663 h 1625600"/>
              <a:gd name="connsiteX11" fmla="*/ 716061 w 1756834"/>
              <a:gd name="connsiteY11" fmla="*/ 1362823 h 1625600"/>
              <a:gd name="connsiteX12" fmla="*/ 428326 w 1756834"/>
              <a:gd name="connsiteY12" fmla="*/ 1213877 h 1625600"/>
              <a:gd name="connsiteX13" fmla="*/ 192281 w 1756834"/>
              <a:gd name="connsiteY13" fmla="*/ 1297700 h 1625600"/>
              <a:gd name="connsiteX14" fmla="*/ 91990 w 1756834"/>
              <a:gd name="connsiteY14" fmla="*/ 1141953 h 1625600"/>
              <a:gd name="connsiteX15" fmla="*/ 265970 w 1756834"/>
              <a:gd name="connsiteY15" fmla="*/ 961746 h 1625600"/>
              <a:gd name="connsiteX16" fmla="*/ 265970 w 1756834"/>
              <a:gd name="connsiteY16" fmla="*/ 663853 h 1625600"/>
              <a:gd name="connsiteX17" fmla="*/ 91990 w 1756834"/>
              <a:gd name="connsiteY17" fmla="*/ 483647 h 1625600"/>
              <a:gd name="connsiteX18" fmla="*/ 192281 w 1756834"/>
              <a:gd name="connsiteY18" fmla="*/ 327900 h 1625600"/>
              <a:gd name="connsiteX19" fmla="*/ 428326 w 1756834"/>
              <a:gd name="connsiteY19" fmla="*/ 411723 h 1625600"/>
              <a:gd name="connsiteX20" fmla="*/ 716061 w 1756834"/>
              <a:gd name="connsiteY20" fmla="*/ 262777 h 1625600"/>
              <a:gd name="connsiteX21" fmla="*/ 773380 w 1756834"/>
              <a:gd name="connsiteY21" fmla="*/ 18937 h 1625600"/>
              <a:gd name="connsiteX22" fmla="*/ 983454 w 1756834"/>
              <a:gd name="connsiteY22" fmla="*/ 18937 h 1625600"/>
              <a:gd name="connsiteX23" fmla="*/ 1040773 w 1756834"/>
              <a:gd name="connsiteY23" fmla="*/ 262777 h 1625600"/>
              <a:gd name="connsiteX24" fmla="*/ 1328508 w 1756834"/>
              <a:gd name="connsiteY24"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6834" h="1625600">
                <a:moveTo>
                  <a:pt x="1328508" y="411723"/>
                </a:moveTo>
                <a:lnTo>
                  <a:pt x="1564553" y="327900"/>
                </a:lnTo>
                <a:lnTo>
                  <a:pt x="1664844" y="483647"/>
                </a:lnTo>
                <a:lnTo>
                  <a:pt x="1490864" y="663854"/>
                </a:lnTo>
                <a:cubicBezTo>
                  <a:pt x="1520371" y="761389"/>
                  <a:pt x="1520371" y="864211"/>
                  <a:pt x="1490864" y="961747"/>
                </a:cubicBezTo>
                <a:lnTo>
                  <a:pt x="1664844" y="1141953"/>
                </a:lnTo>
                <a:lnTo>
                  <a:pt x="1564553" y="1297700"/>
                </a:lnTo>
                <a:lnTo>
                  <a:pt x="1328508" y="1213877"/>
                </a:lnTo>
                <a:cubicBezTo>
                  <a:pt x="1249052" y="1285556"/>
                  <a:pt x="1149736" y="1336967"/>
                  <a:pt x="1040773" y="1362823"/>
                </a:cubicBezTo>
                <a:lnTo>
                  <a:pt x="983454" y="1606663"/>
                </a:lnTo>
                <a:lnTo>
                  <a:pt x="773380" y="1606663"/>
                </a:lnTo>
                <a:lnTo>
                  <a:pt x="716061" y="1362823"/>
                </a:lnTo>
                <a:cubicBezTo>
                  <a:pt x="607098" y="1336967"/>
                  <a:pt x="507782" y="1285556"/>
                  <a:pt x="428326" y="1213877"/>
                </a:cubicBezTo>
                <a:lnTo>
                  <a:pt x="192281" y="1297700"/>
                </a:lnTo>
                <a:lnTo>
                  <a:pt x="91990" y="1141953"/>
                </a:lnTo>
                <a:lnTo>
                  <a:pt x="265970" y="961746"/>
                </a:lnTo>
                <a:cubicBezTo>
                  <a:pt x="236463" y="864211"/>
                  <a:pt x="236463" y="761389"/>
                  <a:pt x="265970" y="663853"/>
                </a:cubicBezTo>
                <a:lnTo>
                  <a:pt x="91990" y="483647"/>
                </a:lnTo>
                <a:lnTo>
                  <a:pt x="192281" y="327900"/>
                </a:lnTo>
                <a:lnTo>
                  <a:pt x="428326" y="411723"/>
                </a:lnTo>
                <a:cubicBezTo>
                  <a:pt x="507782" y="340044"/>
                  <a:pt x="607098" y="288633"/>
                  <a:pt x="716061" y="262777"/>
                </a:cubicBezTo>
                <a:lnTo>
                  <a:pt x="773380" y="18937"/>
                </a:lnTo>
                <a:lnTo>
                  <a:pt x="983454" y="18937"/>
                </a:lnTo>
                <a:lnTo>
                  <a:pt x="1040773" y="262777"/>
                </a:lnTo>
                <a:cubicBezTo>
                  <a:pt x="1149736" y="288633"/>
                  <a:pt x="1249052" y="340044"/>
                  <a:pt x="1328508" y="411723"/>
                </a:cubicBez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3566" tIns="426963" rIns="443566" bIns="426963" numCol="1" spcCol="1270" anchor="ctr" anchorCtr="0">
            <a:noAutofit/>
          </a:bodyPr>
          <a:lstStyle/>
          <a:p>
            <a:pPr marL="0" lvl="0" indent="0" algn="ctr" defTabSz="533400">
              <a:lnSpc>
                <a:spcPct val="90000"/>
              </a:lnSpc>
              <a:spcBef>
                <a:spcPct val="0"/>
              </a:spcBef>
              <a:spcAft>
                <a:spcPct val="35000"/>
              </a:spcAft>
              <a:buNone/>
            </a:pPr>
            <a:r>
              <a:rPr lang="pt-BR" sz="1300" b="1" kern="1200" dirty="0"/>
              <a:t>Modelos </a:t>
            </a:r>
            <a:r>
              <a:rPr lang="pt-BR" sz="1300" b="1" kern="1200" dirty="0" err="1"/>
              <a:t>quimiom</a:t>
            </a:r>
            <a:r>
              <a:rPr lang="pt-BR" sz="1300" b="1" dirty="0" err="1"/>
              <a:t>étricos</a:t>
            </a:r>
            <a:endParaRPr lang="pt-BR" sz="1300" b="1" kern="1200" dirty="0"/>
          </a:p>
        </p:txBody>
      </p:sp>
      <p:sp>
        <p:nvSpPr>
          <p:cNvPr id="38" name="Forma Livre: Forma 41">
            <a:extLst>
              <a:ext uri="{FF2B5EF4-FFF2-40B4-BE49-F238E27FC236}">
                <a16:creationId xmlns:a16="http://schemas.microsoft.com/office/drawing/2014/main" id="{DE214636-480E-45FD-811B-F1745928E1B0}"/>
              </a:ext>
            </a:extLst>
          </p:cNvPr>
          <p:cNvSpPr/>
          <p:nvPr/>
        </p:nvSpPr>
        <p:spPr>
          <a:xfrm>
            <a:off x="1060765" y="3914531"/>
            <a:ext cx="2298803" cy="2185229"/>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olidFill>
            <a:schemeClr val="tx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7371" tIns="547371" rIns="547369" bIns="547369" numCol="1" spcCol="1270" anchor="ctr" anchorCtr="0">
            <a:noAutofit/>
          </a:bodyPr>
          <a:lstStyle/>
          <a:p>
            <a:pPr marL="0" lvl="0" indent="0" algn="ctr" defTabSz="666750">
              <a:lnSpc>
                <a:spcPct val="90000"/>
              </a:lnSpc>
              <a:spcBef>
                <a:spcPct val="0"/>
              </a:spcBef>
              <a:spcAft>
                <a:spcPct val="35000"/>
              </a:spcAft>
              <a:buNone/>
            </a:pPr>
            <a:r>
              <a:rPr lang="pt-BR" sz="1500" b="1" kern="1200" dirty="0"/>
              <a:t>Previsão de ocorrências</a:t>
            </a:r>
          </a:p>
        </p:txBody>
      </p:sp>
      <p:sp>
        <p:nvSpPr>
          <p:cNvPr id="39" name="Seta: Circular 44">
            <a:extLst>
              <a:ext uri="{FF2B5EF4-FFF2-40B4-BE49-F238E27FC236}">
                <a16:creationId xmlns:a16="http://schemas.microsoft.com/office/drawing/2014/main" id="{2BD384F5-5057-4BD2-A46E-482620B6775C}"/>
              </a:ext>
            </a:extLst>
          </p:cNvPr>
          <p:cNvSpPr/>
          <p:nvPr/>
        </p:nvSpPr>
        <p:spPr>
          <a:xfrm>
            <a:off x="869089" y="3897511"/>
            <a:ext cx="2241296" cy="2241296"/>
          </a:xfrm>
          <a:prstGeom prst="circularArrow">
            <a:avLst>
              <a:gd name="adj1" fmla="val 8462"/>
              <a:gd name="adj2" fmla="val 1118056"/>
              <a:gd name="adj3" fmla="val 13255791"/>
              <a:gd name="adj4" fmla="val 9172135"/>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1" name="Seta: Circular 44">
            <a:extLst>
              <a:ext uri="{FF2B5EF4-FFF2-40B4-BE49-F238E27FC236}">
                <a16:creationId xmlns:a16="http://schemas.microsoft.com/office/drawing/2014/main" id="{3DC4B2B0-DC16-4014-84C0-99263EC8ACD2}"/>
              </a:ext>
            </a:extLst>
          </p:cNvPr>
          <p:cNvSpPr/>
          <p:nvPr/>
        </p:nvSpPr>
        <p:spPr>
          <a:xfrm rot="20006907" flipH="1">
            <a:off x="2630741" y="2256542"/>
            <a:ext cx="2241296" cy="2241296"/>
          </a:xfrm>
          <a:prstGeom prst="circularArrow">
            <a:avLst>
              <a:gd name="adj1" fmla="val 8462"/>
              <a:gd name="adj2" fmla="val 1118056"/>
              <a:gd name="adj3" fmla="val 13255791"/>
              <a:gd name="adj4" fmla="val 9172135"/>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485706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pic>
        <p:nvPicPr>
          <p:cNvPr id="20" name="Imagem 19">
            <a:extLst>
              <a:ext uri="{FF2B5EF4-FFF2-40B4-BE49-F238E27FC236}">
                <a16:creationId xmlns:a16="http://schemas.microsoft.com/office/drawing/2014/main" id="{F4FD7126-6FA7-40F9-865C-59A2A79CFE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22" name="Título 3">
            <a:extLst>
              <a:ext uri="{FF2B5EF4-FFF2-40B4-BE49-F238E27FC236}">
                <a16:creationId xmlns:a16="http://schemas.microsoft.com/office/drawing/2014/main" id="{433F1282-BB97-46F6-B669-B47BB5AB04BA}"/>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23" name="Retângulo 22">
            <a:extLst>
              <a:ext uri="{FF2B5EF4-FFF2-40B4-BE49-F238E27FC236}">
                <a16:creationId xmlns:a16="http://schemas.microsoft.com/office/drawing/2014/main" id="{3B813CFF-ECE7-4E6E-94BA-8DD1BE070AD0}"/>
              </a:ext>
            </a:extLst>
          </p:cNvPr>
          <p:cNvSpPr/>
          <p:nvPr/>
        </p:nvSpPr>
        <p:spPr>
          <a:xfrm>
            <a:off x="479969" y="570422"/>
            <a:ext cx="8933688" cy="400110"/>
          </a:xfrm>
          <a:prstGeom prst="rect">
            <a:avLst/>
          </a:prstGeom>
        </p:spPr>
        <p:txBody>
          <a:bodyPr wrap="square">
            <a:spAutoFit/>
          </a:bodyPr>
          <a:lstStyle/>
          <a:p>
            <a:r>
              <a:rPr lang="pt-BR" sz="2000" dirty="0">
                <a:solidFill>
                  <a:schemeClr val="accent1"/>
                </a:solidFill>
                <a:latin typeface="Trebuchet MS" panose="020B0603020202020204" pitchFamily="34" charset="0"/>
              </a:rPr>
              <a:t>Otimização de rota de aproveitamento energético de resíduos lenhosos</a:t>
            </a:r>
          </a:p>
        </p:txBody>
      </p:sp>
      <p:pic>
        <p:nvPicPr>
          <p:cNvPr id="26" name="Picture 4" descr="Resultado de imagem para usina hidrelÃ©trica serra do facÃ£o">
            <a:extLst>
              <a:ext uri="{FF2B5EF4-FFF2-40B4-BE49-F238E27FC236}">
                <a16:creationId xmlns:a16="http://schemas.microsoft.com/office/drawing/2014/main" id="{0B48EAED-0BC2-4D96-9B31-D6D07878D3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0012" y="1548551"/>
            <a:ext cx="4244953" cy="26559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Retângulo: Cantos Arredondados 44">
            <a:extLst>
              <a:ext uri="{FF2B5EF4-FFF2-40B4-BE49-F238E27FC236}">
                <a16:creationId xmlns:a16="http://schemas.microsoft.com/office/drawing/2014/main" id="{A7FAF140-35F2-440D-A95B-35153D6BAA7B}"/>
              </a:ext>
            </a:extLst>
          </p:cNvPr>
          <p:cNvSpPr/>
          <p:nvPr/>
        </p:nvSpPr>
        <p:spPr>
          <a:xfrm>
            <a:off x="1980403" y="3247435"/>
            <a:ext cx="2089477" cy="31902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600" dirty="0">
                <a:latin typeface="Trebuchet MS" panose="020B0603020202020204" pitchFamily="34" charset="0"/>
              </a:rPr>
              <a:t>Resíduos lenhosos</a:t>
            </a:r>
          </a:p>
        </p:txBody>
      </p:sp>
      <p:sp>
        <p:nvSpPr>
          <p:cNvPr id="28" name="Seta: para a Direita 45">
            <a:extLst>
              <a:ext uri="{FF2B5EF4-FFF2-40B4-BE49-F238E27FC236}">
                <a16:creationId xmlns:a16="http://schemas.microsoft.com/office/drawing/2014/main" id="{47AC29E8-A1C9-46A1-B9F5-0091F9A889F6}"/>
              </a:ext>
            </a:extLst>
          </p:cNvPr>
          <p:cNvSpPr/>
          <p:nvPr/>
        </p:nvSpPr>
        <p:spPr>
          <a:xfrm rot="5400000">
            <a:off x="2885090" y="3647843"/>
            <a:ext cx="252000" cy="24389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p>
        </p:txBody>
      </p:sp>
      <p:sp>
        <p:nvSpPr>
          <p:cNvPr id="29" name="CaixaDeTexto 28">
            <a:extLst>
              <a:ext uri="{FF2B5EF4-FFF2-40B4-BE49-F238E27FC236}">
                <a16:creationId xmlns:a16="http://schemas.microsoft.com/office/drawing/2014/main" id="{77F20EFC-8CF9-40C2-868D-E38EAE0CFAA1}"/>
              </a:ext>
            </a:extLst>
          </p:cNvPr>
          <p:cNvSpPr txBox="1"/>
          <p:nvPr/>
        </p:nvSpPr>
        <p:spPr>
          <a:xfrm>
            <a:off x="1328575" y="3913949"/>
            <a:ext cx="3393132" cy="523220"/>
          </a:xfrm>
          <a:prstGeom prst="rect">
            <a:avLst/>
          </a:prstGeom>
          <a:noFill/>
        </p:spPr>
        <p:txBody>
          <a:bodyPr wrap="square" rtlCol="0">
            <a:spAutoFit/>
          </a:bodyPr>
          <a:lstStyle/>
          <a:p>
            <a:pPr algn="ctr"/>
            <a:r>
              <a:rPr lang="pt-BR" sz="1400" dirty="0">
                <a:latin typeface="Trebuchet MS" panose="020B0603020202020204" pitchFamily="34" charset="0"/>
              </a:rPr>
              <a:t>Otimizar um processo de aproveitamento deste material</a:t>
            </a:r>
          </a:p>
        </p:txBody>
      </p:sp>
      <p:pic>
        <p:nvPicPr>
          <p:cNvPr id="30" name="Picture 2" descr="Imagem relacionada">
            <a:extLst>
              <a:ext uri="{FF2B5EF4-FFF2-40B4-BE49-F238E27FC236}">
                <a16:creationId xmlns:a16="http://schemas.microsoft.com/office/drawing/2014/main" id="{7B73B990-C2C5-45D4-9CDA-A1DEDC88E6A4}"/>
              </a:ext>
            </a:extLst>
          </p:cNvPr>
          <p:cNvPicPr>
            <a:picLocks noChangeAspect="1" noChangeArrowheads="1"/>
          </p:cNvPicPr>
          <p:nvPr/>
        </p:nvPicPr>
        <p:blipFill rotWithShape="1">
          <a:blip r:embed="rId5" cstate="screen">
            <a:clrChange>
              <a:clrFrom>
                <a:srgbClr val="C1FDE3"/>
              </a:clrFrom>
              <a:clrTo>
                <a:srgbClr val="C1FDE3">
                  <a:alpha val="0"/>
                </a:srgbClr>
              </a:clrTo>
            </a:clrChange>
            <a:extLst>
              <a:ext uri="{28A0092B-C50C-407E-A947-70E740481C1C}">
                <a14:useLocalDpi xmlns:a14="http://schemas.microsoft.com/office/drawing/2010/main"/>
              </a:ext>
            </a:extLst>
          </a:blip>
          <a:srcRect/>
          <a:stretch/>
        </p:blipFill>
        <p:spPr bwMode="auto">
          <a:xfrm>
            <a:off x="348955" y="1840184"/>
            <a:ext cx="695325" cy="72262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Conector de Seta Reta 51">
            <a:extLst>
              <a:ext uri="{FF2B5EF4-FFF2-40B4-BE49-F238E27FC236}">
                <a16:creationId xmlns:a16="http://schemas.microsoft.com/office/drawing/2014/main" id="{566B9A64-7440-4A46-8B58-C6351E054AA9}"/>
              </a:ext>
            </a:extLst>
          </p:cNvPr>
          <p:cNvCxnSpPr/>
          <p:nvPr/>
        </p:nvCxnSpPr>
        <p:spPr>
          <a:xfrm>
            <a:off x="8916579" y="4832522"/>
            <a:ext cx="0" cy="511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id="{6F39252F-8905-4F17-B10D-4C7ECCE61A80}"/>
              </a:ext>
            </a:extLst>
          </p:cNvPr>
          <p:cNvCxnSpPr>
            <a:cxnSpLocks/>
          </p:cNvCxnSpPr>
          <p:nvPr/>
        </p:nvCxnSpPr>
        <p:spPr>
          <a:xfrm>
            <a:off x="1825606" y="4832522"/>
            <a:ext cx="7100486"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to 32">
            <a:extLst>
              <a:ext uri="{FF2B5EF4-FFF2-40B4-BE49-F238E27FC236}">
                <a16:creationId xmlns:a16="http://schemas.microsoft.com/office/drawing/2014/main" id="{5397D5C7-4B04-456E-975E-5DC288F8BA9B}"/>
              </a:ext>
            </a:extLst>
          </p:cNvPr>
          <p:cNvCxnSpPr>
            <a:cxnSpLocks/>
          </p:cNvCxnSpPr>
          <p:nvPr/>
        </p:nvCxnSpPr>
        <p:spPr>
          <a:xfrm>
            <a:off x="2987656" y="4434563"/>
            <a:ext cx="0" cy="39795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de Seta Reta 54">
            <a:extLst>
              <a:ext uri="{FF2B5EF4-FFF2-40B4-BE49-F238E27FC236}">
                <a16:creationId xmlns:a16="http://schemas.microsoft.com/office/drawing/2014/main" id="{04E1CC81-8EFE-4BBC-98DE-EAAF084EB8E7}"/>
              </a:ext>
            </a:extLst>
          </p:cNvPr>
          <p:cNvCxnSpPr/>
          <p:nvPr/>
        </p:nvCxnSpPr>
        <p:spPr>
          <a:xfrm>
            <a:off x="1840320" y="4832522"/>
            <a:ext cx="0" cy="511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Cantos Arredondados 55">
            <a:extLst>
              <a:ext uri="{FF2B5EF4-FFF2-40B4-BE49-F238E27FC236}">
                <a16:creationId xmlns:a16="http://schemas.microsoft.com/office/drawing/2014/main" id="{36692544-623D-4A24-9945-043ABDBC0727}"/>
              </a:ext>
            </a:extLst>
          </p:cNvPr>
          <p:cNvSpPr/>
          <p:nvPr/>
        </p:nvSpPr>
        <p:spPr>
          <a:xfrm>
            <a:off x="967051" y="5376017"/>
            <a:ext cx="1766332" cy="48923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a:latin typeface="Trebuchet MS" panose="020B0603020202020204" pitchFamily="34" charset="0"/>
              </a:rPr>
              <a:t>Carbonização hidrotérmica</a:t>
            </a:r>
          </a:p>
        </p:txBody>
      </p:sp>
      <p:cxnSp>
        <p:nvCxnSpPr>
          <p:cNvPr id="36" name="Conector de Seta Reta 59">
            <a:extLst>
              <a:ext uri="{FF2B5EF4-FFF2-40B4-BE49-F238E27FC236}">
                <a16:creationId xmlns:a16="http://schemas.microsoft.com/office/drawing/2014/main" id="{D1233940-740D-4B9D-ACA3-86904D5FF25D}"/>
              </a:ext>
            </a:extLst>
          </p:cNvPr>
          <p:cNvCxnSpPr/>
          <p:nvPr/>
        </p:nvCxnSpPr>
        <p:spPr>
          <a:xfrm>
            <a:off x="3602310" y="4846458"/>
            <a:ext cx="0" cy="511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etângulo: Cantos Arredondados 36">
            <a:extLst>
              <a:ext uri="{FF2B5EF4-FFF2-40B4-BE49-F238E27FC236}">
                <a16:creationId xmlns:a16="http://schemas.microsoft.com/office/drawing/2014/main" id="{6B95A663-1F57-4A4D-B9A0-A47D9879F22A}"/>
              </a:ext>
            </a:extLst>
          </p:cNvPr>
          <p:cNvSpPr/>
          <p:nvPr/>
        </p:nvSpPr>
        <p:spPr>
          <a:xfrm>
            <a:off x="2844157" y="5389953"/>
            <a:ext cx="1534146" cy="48923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a:latin typeface="Trebuchet MS" panose="020B0603020202020204" pitchFamily="34" charset="0"/>
              </a:rPr>
              <a:t>Pirólise</a:t>
            </a:r>
          </a:p>
        </p:txBody>
      </p:sp>
      <p:cxnSp>
        <p:nvCxnSpPr>
          <p:cNvPr id="38" name="Conector de Seta Reta 37">
            <a:extLst>
              <a:ext uri="{FF2B5EF4-FFF2-40B4-BE49-F238E27FC236}">
                <a16:creationId xmlns:a16="http://schemas.microsoft.com/office/drawing/2014/main" id="{DF329C42-CD07-4E1E-A2F8-FB4A0316A88B}"/>
              </a:ext>
            </a:extLst>
          </p:cNvPr>
          <p:cNvCxnSpPr/>
          <p:nvPr/>
        </p:nvCxnSpPr>
        <p:spPr>
          <a:xfrm>
            <a:off x="5317656" y="4843722"/>
            <a:ext cx="0" cy="511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tângulo: Cantos Arredondados 38">
            <a:extLst>
              <a:ext uri="{FF2B5EF4-FFF2-40B4-BE49-F238E27FC236}">
                <a16:creationId xmlns:a16="http://schemas.microsoft.com/office/drawing/2014/main" id="{B7852E02-A2A3-4BA4-B650-1058CF7F28C5}"/>
              </a:ext>
            </a:extLst>
          </p:cNvPr>
          <p:cNvSpPr/>
          <p:nvPr/>
        </p:nvSpPr>
        <p:spPr>
          <a:xfrm>
            <a:off x="4530928" y="5387217"/>
            <a:ext cx="1542828" cy="48923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a:latin typeface="Trebuchet MS" panose="020B0603020202020204" pitchFamily="34" charset="0"/>
              </a:rPr>
              <a:t>Gaseificação por plasma</a:t>
            </a:r>
          </a:p>
        </p:txBody>
      </p:sp>
      <p:cxnSp>
        <p:nvCxnSpPr>
          <p:cNvPr id="40" name="Conector de Seta Reta 70">
            <a:extLst>
              <a:ext uri="{FF2B5EF4-FFF2-40B4-BE49-F238E27FC236}">
                <a16:creationId xmlns:a16="http://schemas.microsoft.com/office/drawing/2014/main" id="{C9A89703-9D47-4B85-B122-2756250765A3}"/>
              </a:ext>
            </a:extLst>
          </p:cNvPr>
          <p:cNvCxnSpPr/>
          <p:nvPr/>
        </p:nvCxnSpPr>
        <p:spPr>
          <a:xfrm>
            <a:off x="7090152" y="4843722"/>
            <a:ext cx="0" cy="51163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Retângulo: Cantos Arredondados 71">
            <a:extLst>
              <a:ext uri="{FF2B5EF4-FFF2-40B4-BE49-F238E27FC236}">
                <a16:creationId xmlns:a16="http://schemas.microsoft.com/office/drawing/2014/main" id="{2AF43E49-87DD-45F1-937D-B07973A9936E}"/>
              </a:ext>
            </a:extLst>
          </p:cNvPr>
          <p:cNvSpPr/>
          <p:nvPr/>
        </p:nvSpPr>
        <p:spPr>
          <a:xfrm>
            <a:off x="6208174" y="5387217"/>
            <a:ext cx="1766332" cy="48923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a:latin typeface="Trebuchet MS" panose="020B0603020202020204" pitchFamily="34" charset="0"/>
              </a:rPr>
              <a:t>Produção de etanol</a:t>
            </a:r>
          </a:p>
          <a:p>
            <a:pPr algn="ctr"/>
            <a:r>
              <a:rPr lang="pt-BR" sz="1400" dirty="0">
                <a:latin typeface="Trebuchet MS" panose="020B0603020202020204" pitchFamily="34" charset="0"/>
              </a:rPr>
              <a:t>(2ªgeração)</a:t>
            </a:r>
          </a:p>
        </p:txBody>
      </p:sp>
      <p:sp>
        <p:nvSpPr>
          <p:cNvPr id="42" name="Retângulo: Cantos Arredondados 72">
            <a:extLst>
              <a:ext uri="{FF2B5EF4-FFF2-40B4-BE49-F238E27FC236}">
                <a16:creationId xmlns:a16="http://schemas.microsoft.com/office/drawing/2014/main" id="{53B80010-5D96-481E-B182-7C0E4CDBC006}"/>
              </a:ext>
            </a:extLst>
          </p:cNvPr>
          <p:cNvSpPr/>
          <p:nvPr/>
        </p:nvSpPr>
        <p:spPr>
          <a:xfrm>
            <a:off x="8113855" y="5378252"/>
            <a:ext cx="1580766" cy="48923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1400" dirty="0" err="1">
                <a:latin typeface="Trebuchet MS" panose="020B0603020202020204" pitchFamily="34" charset="0"/>
              </a:rPr>
              <a:t>Biodigestão</a:t>
            </a:r>
            <a:r>
              <a:rPr lang="pt-BR" sz="1400" dirty="0">
                <a:latin typeface="Trebuchet MS" panose="020B0603020202020204" pitchFamily="34" charset="0"/>
              </a:rPr>
              <a:t> anaeróbica</a:t>
            </a:r>
          </a:p>
        </p:txBody>
      </p:sp>
      <p:pic>
        <p:nvPicPr>
          <p:cNvPr id="43" name="Picture 2" descr="Imagem relacionada">
            <a:extLst>
              <a:ext uri="{FF2B5EF4-FFF2-40B4-BE49-F238E27FC236}">
                <a16:creationId xmlns:a16="http://schemas.microsoft.com/office/drawing/2014/main" id="{BE2D4D4E-4282-4D14-8651-BE4E94393315}"/>
              </a:ext>
            </a:extLst>
          </p:cNvPr>
          <p:cNvPicPr>
            <a:picLocks noChangeAspect="1" noChangeArrowheads="1"/>
          </p:cNvPicPr>
          <p:nvPr/>
        </p:nvPicPr>
        <p:blipFill rotWithShape="1">
          <a:blip r:embed="rId6" cstate="screen">
            <a:clrChange>
              <a:clrFrom>
                <a:srgbClr val="C1FDE3"/>
              </a:clrFrom>
              <a:clrTo>
                <a:srgbClr val="C1FDE3">
                  <a:alpha val="0"/>
                </a:srgbClr>
              </a:clrTo>
            </a:clrChange>
            <a:extLst>
              <a:ext uri="{28A0092B-C50C-407E-A947-70E740481C1C}">
                <a14:useLocalDpi xmlns:a14="http://schemas.microsoft.com/office/drawing/2010/main"/>
              </a:ext>
            </a:extLst>
          </a:blip>
          <a:srcRect/>
          <a:stretch/>
        </p:blipFill>
        <p:spPr bwMode="auto">
          <a:xfrm>
            <a:off x="3145867" y="1793085"/>
            <a:ext cx="695319" cy="708094"/>
          </a:xfrm>
          <a:prstGeom prst="rect">
            <a:avLst/>
          </a:prstGeom>
          <a:noFill/>
          <a:extLst>
            <a:ext uri="{909E8E84-426E-40DD-AFC4-6F175D3DCCD1}">
              <a14:hiddenFill xmlns:a14="http://schemas.microsoft.com/office/drawing/2010/main">
                <a:solidFill>
                  <a:srgbClr val="FFFFFF"/>
                </a:solidFill>
              </a14:hiddenFill>
            </a:ext>
          </a:extLst>
        </p:spPr>
      </p:pic>
      <p:sp>
        <p:nvSpPr>
          <p:cNvPr id="45" name="CaixaDeTexto 44">
            <a:extLst>
              <a:ext uri="{FF2B5EF4-FFF2-40B4-BE49-F238E27FC236}">
                <a16:creationId xmlns:a16="http://schemas.microsoft.com/office/drawing/2014/main" id="{F0CE6706-2EAE-4798-8CFB-133EC91DEF77}"/>
              </a:ext>
            </a:extLst>
          </p:cNvPr>
          <p:cNvSpPr txBox="1"/>
          <p:nvPr/>
        </p:nvSpPr>
        <p:spPr>
          <a:xfrm>
            <a:off x="694213" y="1974970"/>
            <a:ext cx="2670729" cy="523220"/>
          </a:xfrm>
          <a:prstGeom prst="rect">
            <a:avLst/>
          </a:prstGeom>
          <a:noFill/>
        </p:spPr>
        <p:txBody>
          <a:bodyPr wrap="square" rtlCol="0">
            <a:spAutoFit/>
          </a:bodyPr>
          <a:lstStyle/>
          <a:p>
            <a:pPr algn="ctr"/>
            <a:r>
              <a:rPr lang="pt-BR" sz="1400" dirty="0">
                <a:latin typeface="Trebuchet MS" panose="020B0603020202020204" pitchFamily="34" charset="0"/>
              </a:rPr>
              <a:t>Aplicação dos princípios de </a:t>
            </a:r>
          </a:p>
          <a:p>
            <a:pPr algn="ctr"/>
            <a:r>
              <a:rPr lang="pt-BR" sz="1400" dirty="0">
                <a:solidFill>
                  <a:schemeClr val="accent6">
                    <a:lumMod val="75000"/>
                  </a:schemeClr>
                </a:solidFill>
                <a:latin typeface="Trebuchet MS" panose="020B0603020202020204" pitchFamily="34" charset="0"/>
              </a:rPr>
              <a:t>Química Verde</a:t>
            </a:r>
          </a:p>
        </p:txBody>
      </p:sp>
      <p:sp>
        <p:nvSpPr>
          <p:cNvPr id="46" name="CaixaDeTexto 45">
            <a:extLst>
              <a:ext uri="{FF2B5EF4-FFF2-40B4-BE49-F238E27FC236}">
                <a16:creationId xmlns:a16="http://schemas.microsoft.com/office/drawing/2014/main" id="{88D3A2A6-612A-4CBD-8642-09A979255FDB}"/>
              </a:ext>
            </a:extLst>
          </p:cNvPr>
          <p:cNvSpPr txBox="1"/>
          <p:nvPr/>
        </p:nvSpPr>
        <p:spPr>
          <a:xfrm>
            <a:off x="4683716" y="4165763"/>
            <a:ext cx="2670729" cy="307777"/>
          </a:xfrm>
          <a:prstGeom prst="rect">
            <a:avLst/>
          </a:prstGeom>
          <a:noFill/>
        </p:spPr>
        <p:txBody>
          <a:bodyPr wrap="square" rtlCol="0">
            <a:spAutoFit/>
          </a:bodyPr>
          <a:lstStyle/>
          <a:p>
            <a:pPr algn="ctr"/>
            <a:r>
              <a:rPr lang="pt-BR" sz="1400" dirty="0">
                <a:latin typeface="Trebuchet MS" panose="020B0603020202020204" pitchFamily="34" charset="0"/>
              </a:rPr>
              <a:t>Hidrelétrica (Goiás)</a:t>
            </a:r>
            <a:endParaRPr lang="pt-BR" sz="1400" dirty="0">
              <a:solidFill>
                <a:schemeClr val="accent6">
                  <a:lumMod val="75000"/>
                </a:schemeClr>
              </a:solidFill>
              <a:latin typeface="Trebuchet MS" panose="020B0603020202020204" pitchFamily="34" charset="0"/>
            </a:endParaRPr>
          </a:p>
        </p:txBody>
      </p:sp>
      <p:pic>
        <p:nvPicPr>
          <p:cNvPr id="47" name="Imagem 46">
            <a:extLst>
              <a:ext uri="{FF2B5EF4-FFF2-40B4-BE49-F238E27FC236}">
                <a16:creationId xmlns:a16="http://schemas.microsoft.com/office/drawing/2014/main" id="{70A1F280-C52A-41E1-B37F-61D6AFBD0AA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37247" y="1600561"/>
            <a:ext cx="2293088" cy="1719816"/>
          </a:xfrm>
          <a:prstGeom prst="rect">
            <a:avLst/>
          </a:prstGeom>
          <a:ln>
            <a:noFill/>
          </a:ln>
          <a:effectLst>
            <a:softEdge rad="112500"/>
          </a:effectLst>
        </p:spPr>
      </p:pic>
      <p:pic>
        <p:nvPicPr>
          <p:cNvPr id="48" name="Imagem 47">
            <a:extLst>
              <a:ext uri="{FF2B5EF4-FFF2-40B4-BE49-F238E27FC236}">
                <a16:creationId xmlns:a16="http://schemas.microsoft.com/office/drawing/2014/main" id="{2EFA16C3-CE89-4400-8F82-740CB9379D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05430" y="3620740"/>
            <a:ext cx="2208311" cy="1656233"/>
          </a:xfrm>
          <a:prstGeom prst="rect">
            <a:avLst/>
          </a:prstGeom>
          <a:ln>
            <a:noFill/>
          </a:ln>
          <a:effectLst>
            <a:softEdge rad="112500"/>
          </a:effectLst>
        </p:spPr>
      </p:pic>
      <p:sp>
        <p:nvSpPr>
          <p:cNvPr id="49" name="CaixaDeTexto 48">
            <a:extLst>
              <a:ext uri="{FF2B5EF4-FFF2-40B4-BE49-F238E27FC236}">
                <a16:creationId xmlns:a16="http://schemas.microsoft.com/office/drawing/2014/main" id="{6838E46F-BB54-4C94-8D63-3CBEC5DBE059}"/>
              </a:ext>
            </a:extLst>
          </p:cNvPr>
          <p:cNvSpPr txBox="1"/>
          <p:nvPr/>
        </p:nvSpPr>
        <p:spPr>
          <a:xfrm>
            <a:off x="9348426" y="3245667"/>
            <a:ext cx="2670729" cy="523220"/>
          </a:xfrm>
          <a:prstGeom prst="rect">
            <a:avLst/>
          </a:prstGeom>
          <a:noFill/>
        </p:spPr>
        <p:txBody>
          <a:bodyPr wrap="square" rtlCol="0">
            <a:spAutoFit/>
          </a:bodyPr>
          <a:lstStyle/>
          <a:p>
            <a:pPr algn="ctr"/>
            <a:r>
              <a:rPr lang="pt-BR" sz="1400" dirty="0">
                <a:latin typeface="Trebuchet MS" panose="020B0603020202020204" pitchFamily="34" charset="0"/>
              </a:rPr>
              <a:t>Materiais com potencial de aproveitamento</a:t>
            </a:r>
            <a:endParaRPr lang="pt-BR" sz="1400" dirty="0">
              <a:solidFill>
                <a:schemeClr val="accent6">
                  <a:lumMod val="75000"/>
                </a:schemeClr>
              </a:solidFill>
              <a:latin typeface="Trebuchet MS" panose="020B0603020202020204" pitchFamily="34" charset="0"/>
            </a:endParaRPr>
          </a:p>
        </p:txBody>
      </p:sp>
    </p:spTree>
    <p:extLst>
      <p:ext uri="{BB962C8B-B14F-4D97-AF65-F5344CB8AC3E}">
        <p14:creationId xmlns:p14="http://schemas.microsoft.com/office/powerpoint/2010/main" val="131184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vre: Forma 4">
            <a:extLst>
              <a:ext uri="{FF2B5EF4-FFF2-40B4-BE49-F238E27FC236}">
                <a16:creationId xmlns:a16="http://schemas.microsoft.com/office/drawing/2014/main" id="{2D13FC1C-3FBC-4373-A7DB-1E6CB658692D}"/>
              </a:ext>
            </a:extLst>
          </p:cNvPr>
          <p:cNvSpPr/>
          <p:nvPr/>
        </p:nvSpPr>
        <p:spPr>
          <a:xfrm>
            <a:off x="4172989" y="723207"/>
            <a:ext cx="7897091" cy="5685906"/>
          </a:xfrm>
          <a:custGeom>
            <a:avLst/>
            <a:gdLst>
              <a:gd name="connsiteX0" fmla="*/ 7888778 w 7897091"/>
              <a:gd name="connsiteY0" fmla="*/ 8313 h 5685906"/>
              <a:gd name="connsiteX1" fmla="*/ 2709949 w 7897091"/>
              <a:gd name="connsiteY1" fmla="*/ 0 h 5685906"/>
              <a:gd name="connsiteX2" fmla="*/ 2485506 w 7897091"/>
              <a:gd name="connsiteY2" fmla="*/ 266008 h 5685906"/>
              <a:gd name="connsiteX3" fmla="*/ 16626 w 7897091"/>
              <a:gd name="connsiteY3" fmla="*/ 266008 h 5685906"/>
              <a:gd name="connsiteX4" fmla="*/ 0 w 7897091"/>
              <a:gd name="connsiteY4" fmla="*/ 3516284 h 5685906"/>
              <a:gd name="connsiteX5" fmla="*/ 2959331 w 7897091"/>
              <a:gd name="connsiteY5" fmla="*/ 3541222 h 5685906"/>
              <a:gd name="connsiteX6" fmla="*/ 3765666 w 7897091"/>
              <a:gd name="connsiteY6" fmla="*/ 4123113 h 5685906"/>
              <a:gd name="connsiteX7" fmla="*/ 3765666 w 7897091"/>
              <a:gd name="connsiteY7" fmla="*/ 5669280 h 5685906"/>
              <a:gd name="connsiteX8" fmla="*/ 7897091 w 7897091"/>
              <a:gd name="connsiteY8" fmla="*/ 5685906 h 5685906"/>
              <a:gd name="connsiteX9" fmla="*/ 7888778 w 7897091"/>
              <a:gd name="connsiteY9" fmla="*/ 8313 h 56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7091" h="5685906">
                <a:moveTo>
                  <a:pt x="7888778" y="8313"/>
                </a:moveTo>
                <a:lnTo>
                  <a:pt x="2709949" y="0"/>
                </a:lnTo>
                <a:lnTo>
                  <a:pt x="2485506" y="266008"/>
                </a:lnTo>
                <a:lnTo>
                  <a:pt x="16626" y="266008"/>
                </a:lnTo>
                <a:lnTo>
                  <a:pt x="0" y="3516284"/>
                </a:lnTo>
                <a:lnTo>
                  <a:pt x="2959331" y="3541222"/>
                </a:lnTo>
                <a:lnTo>
                  <a:pt x="3765666" y="4123113"/>
                </a:lnTo>
                <a:lnTo>
                  <a:pt x="3765666" y="5669280"/>
                </a:lnTo>
                <a:lnTo>
                  <a:pt x="7897091" y="5685906"/>
                </a:lnTo>
                <a:lnTo>
                  <a:pt x="7888778" y="8313"/>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6" name="Retângulo 5">
            <a:extLst>
              <a:ext uri="{FF2B5EF4-FFF2-40B4-BE49-F238E27FC236}">
                <a16:creationId xmlns:a16="http://schemas.microsoft.com/office/drawing/2014/main" id="{BF3C483F-687D-49E4-9D2D-EC757091CDFF}"/>
              </a:ext>
            </a:extLst>
          </p:cNvPr>
          <p:cNvSpPr/>
          <p:nvPr/>
        </p:nvSpPr>
        <p:spPr>
          <a:xfrm>
            <a:off x="328214" y="322510"/>
            <a:ext cx="3564698" cy="1246495"/>
          </a:xfrm>
          <a:prstGeom prst="rect">
            <a:avLst/>
          </a:prstGeom>
        </p:spPr>
        <p:txBody>
          <a:bodyPr wrap="square">
            <a:spAutoFit/>
          </a:bodyPr>
          <a:lstStyle/>
          <a:p>
            <a:pPr algn="ctr"/>
            <a:r>
              <a:rPr lang="pt-BR" sz="2500" dirty="0">
                <a:latin typeface="Trebuchet MS" panose="020B0603020202020204" pitchFamily="34" charset="0"/>
              </a:rPr>
              <a:t>Simulação da geração de energia a partir de hidratos de gás</a:t>
            </a:r>
          </a:p>
        </p:txBody>
      </p:sp>
      <p:pic>
        <p:nvPicPr>
          <p:cNvPr id="8" name="Imagem 7"/>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63049" y="1310438"/>
            <a:ext cx="1280185" cy="1581118"/>
          </a:xfrm>
          <a:prstGeom prst="rect">
            <a:avLst/>
          </a:prstGeom>
        </p:spPr>
      </p:pic>
      <p:pic>
        <p:nvPicPr>
          <p:cNvPr id="10" name="Imagem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1786" y="1829693"/>
            <a:ext cx="1541722" cy="1049291"/>
          </a:xfrm>
          <a:prstGeom prst="roundRect">
            <a:avLst>
              <a:gd name="adj" fmla="val 88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arrow, location ic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8041452">
            <a:off x="5450397" y="2849370"/>
            <a:ext cx="686075" cy="686076"/>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A709DD37-7505-44E0-936C-7304C8C55939}"/>
              </a:ext>
            </a:extLst>
          </p:cNvPr>
          <p:cNvSpPr txBox="1"/>
          <p:nvPr/>
        </p:nvSpPr>
        <p:spPr>
          <a:xfrm>
            <a:off x="4191072" y="3368324"/>
            <a:ext cx="3206441" cy="692497"/>
          </a:xfrm>
          <a:prstGeom prst="rect">
            <a:avLst/>
          </a:prstGeom>
          <a:noFill/>
        </p:spPr>
        <p:txBody>
          <a:bodyPr wrap="square" rtlCol="0">
            <a:spAutoFit/>
          </a:bodyPr>
          <a:lstStyle/>
          <a:p>
            <a:pPr algn="ctr"/>
            <a:r>
              <a:rPr lang="pt-BR" sz="1300" b="1" dirty="0">
                <a:latin typeface="Trebuchet MS" panose="020B0603020202020204" pitchFamily="34" charset="0"/>
                <a:cs typeface="Arial" panose="020B0604020202020204" pitchFamily="34" charset="0"/>
              </a:rPr>
              <a:t>Estrutura cristalina não-estequiométrica formada em pressões elevadas e baixas temperaturas</a:t>
            </a:r>
          </a:p>
        </p:txBody>
      </p:sp>
      <p:pic>
        <p:nvPicPr>
          <p:cNvPr id="14" name="Imagem 13"/>
          <p:cNvPicPr>
            <a:picLocks noChangeAspect="1"/>
          </p:cNvPicPr>
          <p:nvPr/>
        </p:nvPicPr>
        <p:blipFill rotWithShape="1">
          <a:blip r:embed="rId5" cstate="screen">
            <a:extLst>
              <a:ext uri="{28A0092B-C50C-407E-A947-70E740481C1C}">
                <a14:useLocalDpi xmlns:a14="http://schemas.microsoft.com/office/drawing/2010/main"/>
              </a:ext>
            </a:extLst>
          </a:blip>
          <a:srcRect b="1753"/>
          <a:stretch/>
        </p:blipFill>
        <p:spPr>
          <a:xfrm>
            <a:off x="7395798" y="881211"/>
            <a:ext cx="4579528" cy="3508607"/>
          </a:xfrm>
          <a:prstGeom prst="rect">
            <a:avLst/>
          </a:prstGeom>
        </p:spPr>
      </p:pic>
      <p:grpSp>
        <p:nvGrpSpPr>
          <p:cNvPr id="15" name="Grupo 14"/>
          <p:cNvGrpSpPr/>
          <p:nvPr/>
        </p:nvGrpSpPr>
        <p:grpSpPr>
          <a:xfrm>
            <a:off x="688693" y="3093933"/>
            <a:ext cx="2936197" cy="584065"/>
            <a:chOff x="850572" y="2784346"/>
            <a:chExt cx="2936197" cy="584065"/>
          </a:xfrm>
        </p:grpSpPr>
        <p:sp>
          <p:nvSpPr>
            <p:cNvPr id="16" name="Retângulo: Cantos Arredondados 26">
              <a:extLst>
                <a:ext uri="{FF2B5EF4-FFF2-40B4-BE49-F238E27FC236}">
                  <a16:creationId xmlns:a16="http://schemas.microsoft.com/office/drawing/2014/main" id="{2BB08DA4-CD63-4E50-BF9E-5BA120AB8E7A}"/>
                </a:ext>
              </a:extLst>
            </p:cNvPr>
            <p:cNvSpPr/>
            <p:nvPr/>
          </p:nvSpPr>
          <p:spPr>
            <a:xfrm>
              <a:off x="850572" y="2784346"/>
              <a:ext cx="2924141" cy="584065"/>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A709DD37-7505-44E0-936C-7304C8C55939}"/>
                </a:ext>
              </a:extLst>
            </p:cNvPr>
            <p:cNvSpPr txBox="1"/>
            <p:nvPr/>
          </p:nvSpPr>
          <p:spPr>
            <a:xfrm>
              <a:off x="862628" y="2820741"/>
              <a:ext cx="2924141" cy="492443"/>
            </a:xfrm>
            <a:prstGeom prst="rect">
              <a:avLst/>
            </a:prstGeom>
            <a:noFill/>
          </p:spPr>
          <p:txBody>
            <a:bodyPr wrap="square" rtlCol="0">
              <a:spAutoFit/>
            </a:bodyPr>
            <a:lstStyle/>
            <a:p>
              <a:pPr algn="ctr"/>
              <a:r>
                <a:rPr lang="pt-BR" sz="1300" b="1" dirty="0">
                  <a:latin typeface="Trebuchet MS" panose="020B0603020202020204" pitchFamily="34" charset="0"/>
                  <a:cs typeface="Arial" panose="020B0604020202020204" pitchFamily="34" charset="0"/>
                </a:rPr>
                <a:t>Entupimento de tubulações em poços com elevada razão gás : óleo</a:t>
              </a:r>
            </a:p>
          </p:txBody>
        </p:sp>
      </p:grpSp>
      <p:sp>
        <p:nvSpPr>
          <p:cNvPr id="18" name="CaixaDeTexto 17">
            <a:extLst>
              <a:ext uri="{FF2B5EF4-FFF2-40B4-BE49-F238E27FC236}">
                <a16:creationId xmlns:a16="http://schemas.microsoft.com/office/drawing/2014/main" id="{A709DD37-7505-44E0-936C-7304C8C55939}"/>
              </a:ext>
            </a:extLst>
          </p:cNvPr>
          <p:cNvSpPr txBox="1"/>
          <p:nvPr/>
        </p:nvSpPr>
        <p:spPr>
          <a:xfrm>
            <a:off x="-49428" y="4876745"/>
            <a:ext cx="1520923" cy="261610"/>
          </a:xfrm>
          <a:prstGeom prst="rect">
            <a:avLst/>
          </a:prstGeom>
          <a:noFill/>
        </p:spPr>
        <p:txBody>
          <a:bodyPr wrap="square" rtlCol="0">
            <a:spAutoFit/>
          </a:bodyPr>
          <a:lstStyle/>
          <a:p>
            <a:pPr algn="ctr"/>
            <a:r>
              <a:rPr lang="pt-BR" sz="1100" b="1" dirty="0">
                <a:latin typeface="Trebuchet MS" panose="020B0603020202020204" pitchFamily="34" charset="0"/>
                <a:cs typeface="Arial" panose="020B0604020202020204" pitchFamily="34" charset="0"/>
              </a:rPr>
              <a:t>Inibidores cinéticos</a:t>
            </a:r>
          </a:p>
        </p:txBody>
      </p:sp>
      <p:sp>
        <p:nvSpPr>
          <p:cNvPr id="19" name="CaixaDeTexto 18">
            <a:extLst>
              <a:ext uri="{FF2B5EF4-FFF2-40B4-BE49-F238E27FC236}">
                <a16:creationId xmlns:a16="http://schemas.microsoft.com/office/drawing/2014/main" id="{A709DD37-7505-44E0-936C-7304C8C55939}"/>
              </a:ext>
            </a:extLst>
          </p:cNvPr>
          <p:cNvSpPr txBox="1"/>
          <p:nvPr/>
        </p:nvSpPr>
        <p:spPr>
          <a:xfrm>
            <a:off x="1175786" y="5138355"/>
            <a:ext cx="1974066" cy="261610"/>
          </a:xfrm>
          <a:prstGeom prst="rect">
            <a:avLst/>
          </a:prstGeom>
          <a:noFill/>
        </p:spPr>
        <p:txBody>
          <a:bodyPr wrap="square" rtlCol="0">
            <a:spAutoFit/>
          </a:bodyPr>
          <a:lstStyle/>
          <a:p>
            <a:pPr algn="ctr"/>
            <a:r>
              <a:rPr lang="pt-BR" sz="1100" b="1" dirty="0">
                <a:latin typeface="Trebuchet MS" panose="020B0603020202020204" pitchFamily="34" charset="0"/>
                <a:cs typeface="Arial" panose="020B0604020202020204" pitchFamily="34" charset="0"/>
              </a:rPr>
              <a:t>Inibidores termodinâmicos</a:t>
            </a:r>
          </a:p>
        </p:txBody>
      </p:sp>
      <p:sp>
        <p:nvSpPr>
          <p:cNvPr id="20" name="CaixaDeTexto 19">
            <a:extLst>
              <a:ext uri="{FF2B5EF4-FFF2-40B4-BE49-F238E27FC236}">
                <a16:creationId xmlns:a16="http://schemas.microsoft.com/office/drawing/2014/main" id="{A709DD37-7505-44E0-936C-7304C8C55939}"/>
              </a:ext>
            </a:extLst>
          </p:cNvPr>
          <p:cNvSpPr txBox="1"/>
          <p:nvPr/>
        </p:nvSpPr>
        <p:spPr>
          <a:xfrm>
            <a:off x="2814426" y="4895577"/>
            <a:ext cx="1467240" cy="261610"/>
          </a:xfrm>
          <a:prstGeom prst="rect">
            <a:avLst/>
          </a:prstGeom>
          <a:noFill/>
        </p:spPr>
        <p:txBody>
          <a:bodyPr wrap="square" rtlCol="0">
            <a:spAutoFit/>
          </a:bodyPr>
          <a:lstStyle/>
          <a:p>
            <a:pPr algn="ctr"/>
            <a:r>
              <a:rPr lang="pt-BR" sz="1100" b="1" dirty="0" err="1">
                <a:latin typeface="Trebuchet MS" panose="020B0603020202020204" pitchFamily="34" charset="0"/>
                <a:cs typeface="Arial" panose="020B0604020202020204" pitchFamily="34" charset="0"/>
              </a:rPr>
              <a:t>Anti-aglomerantes</a:t>
            </a:r>
            <a:endParaRPr lang="pt-BR" sz="1100" b="1" dirty="0">
              <a:latin typeface="Trebuchet MS" panose="020B0603020202020204" pitchFamily="34" charset="0"/>
              <a:cs typeface="Arial" panose="020B0604020202020204" pitchFamily="34" charset="0"/>
            </a:endParaRPr>
          </a:p>
        </p:txBody>
      </p:sp>
      <p:grpSp>
        <p:nvGrpSpPr>
          <p:cNvPr id="21" name="Grupo 20"/>
          <p:cNvGrpSpPr/>
          <p:nvPr/>
        </p:nvGrpSpPr>
        <p:grpSpPr>
          <a:xfrm>
            <a:off x="694720" y="3898012"/>
            <a:ext cx="2936197" cy="584065"/>
            <a:chOff x="850572" y="2784346"/>
            <a:chExt cx="2936197" cy="584065"/>
          </a:xfrm>
        </p:grpSpPr>
        <p:sp>
          <p:nvSpPr>
            <p:cNvPr id="22" name="Retângulo: Cantos Arredondados 26">
              <a:extLst>
                <a:ext uri="{FF2B5EF4-FFF2-40B4-BE49-F238E27FC236}">
                  <a16:creationId xmlns:a16="http://schemas.microsoft.com/office/drawing/2014/main" id="{2BB08DA4-CD63-4E50-BF9E-5BA120AB8E7A}"/>
                </a:ext>
              </a:extLst>
            </p:cNvPr>
            <p:cNvSpPr/>
            <p:nvPr/>
          </p:nvSpPr>
          <p:spPr>
            <a:xfrm>
              <a:off x="850572" y="2784346"/>
              <a:ext cx="2924141" cy="584065"/>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aixaDeTexto 22">
              <a:extLst>
                <a:ext uri="{FF2B5EF4-FFF2-40B4-BE49-F238E27FC236}">
                  <a16:creationId xmlns:a16="http://schemas.microsoft.com/office/drawing/2014/main" id="{A709DD37-7505-44E0-936C-7304C8C55939}"/>
                </a:ext>
              </a:extLst>
            </p:cNvPr>
            <p:cNvSpPr txBox="1"/>
            <p:nvPr/>
          </p:nvSpPr>
          <p:spPr>
            <a:xfrm>
              <a:off x="862628" y="2847112"/>
              <a:ext cx="2924141" cy="492443"/>
            </a:xfrm>
            <a:prstGeom prst="rect">
              <a:avLst/>
            </a:prstGeom>
            <a:noFill/>
          </p:spPr>
          <p:txBody>
            <a:bodyPr wrap="square" rtlCol="0">
              <a:spAutoFit/>
            </a:bodyPr>
            <a:lstStyle/>
            <a:p>
              <a:pPr algn="ctr"/>
              <a:r>
                <a:rPr lang="pt-BR" sz="1300" b="1" dirty="0">
                  <a:latin typeface="Trebuchet MS" panose="020B0603020202020204" pitchFamily="34" charset="0"/>
                  <a:cs typeface="Arial" panose="020B0604020202020204" pitchFamily="34" charset="0"/>
                </a:rPr>
                <a:t>Perdas de produtividade e ameaça à segurança estrutural</a:t>
              </a:r>
            </a:p>
          </p:txBody>
        </p:sp>
      </p:grpSp>
      <p:cxnSp>
        <p:nvCxnSpPr>
          <p:cNvPr id="24" name="Conector de seta reta 23"/>
          <p:cNvCxnSpPr>
            <a:stCxn id="22" idx="2"/>
            <a:endCxn id="18" idx="0"/>
          </p:cNvCxnSpPr>
          <p:nvPr/>
        </p:nvCxnSpPr>
        <p:spPr>
          <a:xfrm flipH="1">
            <a:off x="711034" y="4482077"/>
            <a:ext cx="1445757" cy="394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de seta reta 24"/>
          <p:cNvCxnSpPr>
            <a:stCxn id="22" idx="2"/>
            <a:endCxn id="19" idx="0"/>
          </p:cNvCxnSpPr>
          <p:nvPr/>
        </p:nvCxnSpPr>
        <p:spPr>
          <a:xfrm>
            <a:off x="2156791" y="4482077"/>
            <a:ext cx="6028" cy="656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de seta reta 25"/>
          <p:cNvCxnSpPr>
            <a:stCxn id="22" idx="2"/>
            <a:endCxn id="20" idx="0"/>
          </p:cNvCxnSpPr>
          <p:nvPr/>
        </p:nvCxnSpPr>
        <p:spPr>
          <a:xfrm>
            <a:off x="2156791" y="4482077"/>
            <a:ext cx="1391255" cy="413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a:stCxn id="16" idx="2"/>
            <a:endCxn id="22" idx="0"/>
          </p:cNvCxnSpPr>
          <p:nvPr/>
        </p:nvCxnSpPr>
        <p:spPr>
          <a:xfrm>
            <a:off x="2150764" y="3677998"/>
            <a:ext cx="6027" cy="22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 descr="SEDIMENTARY GAS HYDRATE WORKSHOP 2019 | Nasjonal forskerskole i ..."/>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42041" y="4482077"/>
            <a:ext cx="1121633" cy="115528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o 28"/>
          <p:cNvGrpSpPr/>
          <p:nvPr/>
        </p:nvGrpSpPr>
        <p:grpSpPr>
          <a:xfrm>
            <a:off x="8310581" y="4983388"/>
            <a:ext cx="526752" cy="328783"/>
            <a:chOff x="850572" y="2784346"/>
            <a:chExt cx="2924140" cy="328783"/>
          </a:xfrm>
        </p:grpSpPr>
        <p:sp>
          <p:nvSpPr>
            <p:cNvPr id="30" name="Retângulo: Cantos Arredondados 26">
              <a:extLst>
                <a:ext uri="{FF2B5EF4-FFF2-40B4-BE49-F238E27FC236}">
                  <a16:creationId xmlns:a16="http://schemas.microsoft.com/office/drawing/2014/main" id="{2BB08DA4-CD63-4E50-BF9E-5BA120AB8E7A}"/>
                </a:ext>
              </a:extLst>
            </p:cNvPr>
            <p:cNvSpPr/>
            <p:nvPr/>
          </p:nvSpPr>
          <p:spPr>
            <a:xfrm>
              <a:off x="850572" y="2784346"/>
              <a:ext cx="2924140" cy="328783"/>
            </a:xfrm>
            <a:prstGeom prst="roundRect">
              <a:avLst>
                <a:gd name="adj" fmla="val 88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CaixaDeTexto 30">
              <a:extLst>
                <a:ext uri="{FF2B5EF4-FFF2-40B4-BE49-F238E27FC236}">
                  <a16:creationId xmlns:a16="http://schemas.microsoft.com/office/drawing/2014/main" id="{A709DD37-7505-44E0-936C-7304C8C55939}"/>
                </a:ext>
              </a:extLst>
            </p:cNvPr>
            <p:cNvSpPr txBox="1"/>
            <p:nvPr/>
          </p:nvSpPr>
          <p:spPr>
            <a:xfrm>
              <a:off x="850572" y="2803592"/>
              <a:ext cx="2924140" cy="292388"/>
            </a:xfrm>
            <a:prstGeom prst="rect">
              <a:avLst/>
            </a:prstGeom>
            <a:noFill/>
            <a:ln>
              <a:noFill/>
            </a:ln>
          </p:spPr>
          <p:txBody>
            <a:bodyPr wrap="square" rtlCol="0">
              <a:spAutoFit/>
            </a:bodyPr>
            <a:lstStyle/>
            <a:p>
              <a:pPr algn="ctr"/>
              <a:r>
                <a:rPr lang="pt-BR" sz="1300" b="1" dirty="0">
                  <a:latin typeface="Trebuchet MS" panose="020B0603020202020204" pitchFamily="34" charset="0"/>
                  <a:cs typeface="Arial" panose="020B0604020202020204" pitchFamily="34" charset="0"/>
                </a:rPr>
                <a:t>CO</a:t>
              </a:r>
              <a:r>
                <a:rPr lang="pt-BR" sz="1000" b="1" dirty="0">
                  <a:latin typeface="Trebuchet MS" panose="020B0603020202020204" pitchFamily="34" charset="0"/>
                  <a:cs typeface="Arial" panose="020B0604020202020204" pitchFamily="34" charset="0"/>
                </a:rPr>
                <a:t>2</a:t>
              </a:r>
              <a:endParaRPr lang="pt-BR" sz="1300" b="1" dirty="0">
                <a:latin typeface="Trebuchet MS" panose="020B0603020202020204" pitchFamily="34" charset="0"/>
                <a:cs typeface="Arial" panose="020B0604020202020204" pitchFamily="34" charset="0"/>
              </a:endParaRPr>
            </a:p>
          </p:txBody>
        </p:sp>
      </p:grpSp>
      <p:grpSp>
        <p:nvGrpSpPr>
          <p:cNvPr id="32" name="Grupo 31"/>
          <p:cNvGrpSpPr/>
          <p:nvPr/>
        </p:nvGrpSpPr>
        <p:grpSpPr>
          <a:xfrm>
            <a:off x="11299472" y="4792739"/>
            <a:ext cx="526752" cy="328783"/>
            <a:chOff x="850572" y="2784346"/>
            <a:chExt cx="2924140" cy="328783"/>
          </a:xfrm>
        </p:grpSpPr>
        <p:sp>
          <p:nvSpPr>
            <p:cNvPr id="33" name="Retângulo: Cantos Arredondados 26">
              <a:extLst>
                <a:ext uri="{FF2B5EF4-FFF2-40B4-BE49-F238E27FC236}">
                  <a16:creationId xmlns:a16="http://schemas.microsoft.com/office/drawing/2014/main" id="{2BB08DA4-CD63-4E50-BF9E-5BA120AB8E7A}"/>
                </a:ext>
              </a:extLst>
            </p:cNvPr>
            <p:cNvSpPr/>
            <p:nvPr/>
          </p:nvSpPr>
          <p:spPr>
            <a:xfrm>
              <a:off x="850572" y="2784346"/>
              <a:ext cx="2924140" cy="328783"/>
            </a:xfrm>
            <a:prstGeom prst="roundRect">
              <a:avLst>
                <a:gd name="adj" fmla="val 88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CaixaDeTexto 33">
              <a:extLst>
                <a:ext uri="{FF2B5EF4-FFF2-40B4-BE49-F238E27FC236}">
                  <a16:creationId xmlns:a16="http://schemas.microsoft.com/office/drawing/2014/main" id="{A709DD37-7505-44E0-936C-7304C8C55939}"/>
                </a:ext>
              </a:extLst>
            </p:cNvPr>
            <p:cNvSpPr txBox="1"/>
            <p:nvPr/>
          </p:nvSpPr>
          <p:spPr>
            <a:xfrm>
              <a:off x="850572" y="2803592"/>
              <a:ext cx="2924140" cy="292388"/>
            </a:xfrm>
            <a:prstGeom prst="rect">
              <a:avLst/>
            </a:prstGeom>
            <a:noFill/>
            <a:ln>
              <a:noFill/>
            </a:ln>
          </p:spPr>
          <p:txBody>
            <a:bodyPr wrap="square" rtlCol="0">
              <a:spAutoFit/>
            </a:bodyPr>
            <a:lstStyle/>
            <a:p>
              <a:pPr algn="ctr"/>
              <a:r>
                <a:rPr lang="pt-BR" sz="1300" b="1" dirty="0">
                  <a:latin typeface="Trebuchet MS" panose="020B0603020202020204" pitchFamily="34" charset="0"/>
                  <a:cs typeface="Arial" panose="020B0604020202020204" pitchFamily="34" charset="0"/>
                </a:rPr>
                <a:t>CH</a:t>
              </a:r>
              <a:r>
                <a:rPr lang="pt-BR" sz="1000" b="1" dirty="0">
                  <a:latin typeface="Trebuchet MS" panose="020B0603020202020204" pitchFamily="34" charset="0"/>
                  <a:cs typeface="Arial" panose="020B0604020202020204" pitchFamily="34" charset="0"/>
                </a:rPr>
                <a:t>4</a:t>
              </a:r>
              <a:endParaRPr lang="pt-BR" sz="1300" b="1" dirty="0">
                <a:latin typeface="Trebuchet MS" panose="020B0603020202020204" pitchFamily="34" charset="0"/>
                <a:cs typeface="Arial" panose="020B0604020202020204" pitchFamily="34" charset="0"/>
              </a:endParaRPr>
            </a:p>
          </p:txBody>
        </p:sp>
      </p:grpSp>
      <p:pic>
        <p:nvPicPr>
          <p:cNvPr id="35" name="Picture 10" descr="arrow, forward, right ic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915365" y="4728312"/>
            <a:ext cx="548643" cy="5486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arrow, forward, right ic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550690" flipV="1">
            <a:off x="10682765" y="4881743"/>
            <a:ext cx="548643" cy="54864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o 36"/>
          <p:cNvGrpSpPr/>
          <p:nvPr/>
        </p:nvGrpSpPr>
        <p:grpSpPr>
          <a:xfrm>
            <a:off x="8695563" y="5667185"/>
            <a:ext cx="2924141" cy="600164"/>
            <a:chOff x="850572" y="2776296"/>
            <a:chExt cx="2924141" cy="600164"/>
          </a:xfrm>
        </p:grpSpPr>
        <p:sp>
          <p:nvSpPr>
            <p:cNvPr id="38" name="Retângulo: Cantos Arredondados 26">
              <a:extLst>
                <a:ext uri="{FF2B5EF4-FFF2-40B4-BE49-F238E27FC236}">
                  <a16:creationId xmlns:a16="http://schemas.microsoft.com/office/drawing/2014/main" id="{2BB08DA4-CD63-4E50-BF9E-5BA120AB8E7A}"/>
                </a:ext>
              </a:extLst>
            </p:cNvPr>
            <p:cNvSpPr/>
            <p:nvPr/>
          </p:nvSpPr>
          <p:spPr>
            <a:xfrm>
              <a:off x="850572" y="2784346"/>
              <a:ext cx="2924141" cy="584065"/>
            </a:xfrm>
            <a:prstGeom prst="roundRect">
              <a:avLst>
                <a:gd name="adj" fmla="val 88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CaixaDeTexto 38">
              <a:extLst>
                <a:ext uri="{FF2B5EF4-FFF2-40B4-BE49-F238E27FC236}">
                  <a16:creationId xmlns:a16="http://schemas.microsoft.com/office/drawing/2014/main" id="{A709DD37-7505-44E0-936C-7304C8C55939}"/>
                </a:ext>
              </a:extLst>
            </p:cNvPr>
            <p:cNvSpPr txBox="1"/>
            <p:nvPr/>
          </p:nvSpPr>
          <p:spPr>
            <a:xfrm>
              <a:off x="850572" y="2776296"/>
              <a:ext cx="2924141" cy="600164"/>
            </a:xfrm>
            <a:prstGeom prst="rect">
              <a:avLst/>
            </a:prstGeom>
            <a:noFill/>
            <a:ln>
              <a:noFill/>
            </a:ln>
          </p:spPr>
          <p:txBody>
            <a:bodyPr wrap="square" rtlCol="0">
              <a:spAutoFit/>
            </a:bodyPr>
            <a:lstStyle/>
            <a:p>
              <a:pPr algn="ctr"/>
              <a:r>
                <a:rPr lang="pt-BR" sz="1100" b="1" dirty="0">
                  <a:latin typeface="Trebuchet MS" panose="020B0603020202020204" pitchFamily="34" charset="0"/>
                  <a:cs typeface="Arial" panose="020B0604020202020204" pitchFamily="34" charset="0"/>
                </a:rPr>
                <a:t>Maior estabilidade do hidrato de CO</a:t>
              </a:r>
              <a:r>
                <a:rPr lang="pt-BR" sz="800" b="1" dirty="0">
                  <a:latin typeface="Trebuchet MS" panose="020B0603020202020204" pitchFamily="34" charset="0"/>
                  <a:cs typeface="Arial" panose="020B0604020202020204" pitchFamily="34" charset="0"/>
                </a:rPr>
                <a:t>2</a:t>
              </a:r>
              <a:r>
                <a:rPr lang="pt-BR" sz="1100" b="1" dirty="0">
                  <a:latin typeface="Trebuchet MS" panose="020B0603020202020204" pitchFamily="34" charset="0"/>
                  <a:cs typeface="Arial" panose="020B0604020202020204" pitchFamily="34" charset="0"/>
                </a:rPr>
                <a:t> pode permitir o </a:t>
              </a:r>
              <a:r>
                <a:rPr lang="pt-BR" sz="1100" b="1" dirty="0" err="1">
                  <a:latin typeface="Trebuchet MS" panose="020B0603020202020204" pitchFamily="34" charset="0"/>
                  <a:cs typeface="Arial" panose="020B0604020202020204" pitchFamily="34" charset="0"/>
                </a:rPr>
                <a:t>enclausuramento</a:t>
              </a:r>
              <a:r>
                <a:rPr lang="pt-BR" sz="1100" b="1" dirty="0">
                  <a:latin typeface="Trebuchet MS" panose="020B0603020202020204" pitchFamily="34" charset="0"/>
                  <a:cs typeface="Arial" panose="020B0604020202020204" pitchFamily="34" charset="0"/>
                </a:rPr>
                <a:t> do gás-estufa e geração simultânea de energia</a:t>
              </a:r>
            </a:p>
          </p:txBody>
        </p:sp>
      </p:grpSp>
      <p:pic>
        <p:nvPicPr>
          <p:cNvPr id="2" name="Imagem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91115" y="4482077"/>
            <a:ext cx="2347212" cy="2144687"/>
          </a:xfrm>
          <a:prstGeom prst="rect">
            <a:avLst/>
          </a:prstGeom>
        </p:spPr>
      </p:pic>
      <p:sp>
        <p:nvSpPr>
          <p:cNvPr id="40" name="Retângulo: Cantos Arredondados 52">
            <a:extLst>
              <a:ext uri="{FF2B5EF4-FFF2-40B4-BE49-F238E27FC236}">
                <a16:creationId xmlns:a16="http://schemas.microsoft.com/office/drawing/2014/main" id="{F352D6EF-1BC4-4E22-9042-00983635A893}"/>
              </a:ext>
            </a:extLst>
          </p:cNvPr>
          <p:cNvSpPr/>
          <p:nvPr/>
        </p:nvSpPr>
        <p:spPr>
          <a:xfrm>
            <a:off x="1779966" y="5776793"/>
            <a:ext cx="2929169" cy="709095"/>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200" dirty="0">
                <a:latin typeface="Trebuchet MS" panose="020B0603020202020204" pitchFamily="34" charset="0"/>
              </a:rPr>
              <a:t>Reator de bancada </a:t>
            </a:r>
            <a:r>
              <a:rPr lang="pt-BR" sz="1200" dirty="0" err="1">
                <a:latin typeface="Trebuchet MS" panose="020B0603020202020204" pitchFamily="34" charset="0"/>
              </a:rPr>
              <a:t>pressurizável</a:t>
            </a:r>
            <a:r>
              <a:rPr lang="pt-BR" sz="1200" dirty="0">
                <a:latin typeface="Trebuchet MS" panose="020B0603020202020204" pitchFamily="34" charset="0"/>
              </a:rPr>
              <a:t> 4560, com jaqueta para controle térmico e janelas para monitoramento </a:t>
            </a:r>
            <a:endParaRPr lang="pt-BR" sz="1200" i="1" dirty="0">
              <a:latin typeface="Trebuchet MS" panose="020B0603020202020204" pitchFamily="34" charset="0"/>
            </a:endParaRPr>
          </a:p>
        </p:txBody>
      </p:sp>
    </p:spTree>
    <p:extLst>
      <p:ext uri="{BB962C8B-B14F-4D97-AF65-F5344CB8AC3E}">
        <p14:creationId xmlns:p14="http://schemas.microsoft.com/office/powerpoint/2010/main" val="350025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954098F9-70B7-4C99-B611-31C34549CD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945" r="1" b="2046"/>
          <a:stretch/>
        </p:blipFill>
        <p:spPr>
          <a:xfrm rot="5400000">
            <a:off x="9221469" y="3823155"/>
            <a:ext cx="921766" cy="400110"/>
          </a:xfrm>
          <a:prstGeom prst="rect">
            <a:avLst/>
          </a:prstGeom>
        </p:spPr>
      </p:pic>
      <p:pic>
        <p:nvPicPr>
          <p:cNvPr id="13" name="Imagem 12">
            <a:extLst>
              <a:ext uri="{FF2B5EF4-FFF2-40B4-BE49-F238E27FC236}">
                <a16:creationId xmlns:a16="http://schemas.microsoft.com/office/drawing/2014/main" id="{954098F9-70B7-4C99-B611-31C34549CD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2945" r="1" b="2046"/>
          <a:stretch/>
        </p:blipFill>
        <p:spPr>
          <a:xfrm rot="5400000">
            <a:off x="9221469" y="2933650"/>
            <a:ext cx="921766" cy="400110"/>
          </a:xfrm>
          <a:prstGeom prst="rect">
            <a:avLst/>
          </a:prstGeom>
        </p:spPr>
      </p:pic>
      <p:sp>
        <p:nvSpPr>
          <p:cNvPr id="104" name="Título 3">
            <a:extLst>
              <a:ext uri="{FF2B5EF4-FFF2-40B4-BE49-F238E27FC236}">
                <a16:creationId xmlns:a16="http://schemas.microsoft.com/office/drawing/2014/main" id="{5796116B-3D6B-4D75-A93D-8975FAFE3365}"/>
              </a:ext>
            </a:extLst>
          </p:cNvPr>
          <p:cNvSpPr txBox="1">
            <a:spLocks/>
          </p:cNvSpPr>
          <p:nvPr/>
        </p:nvSpPr>
        <p:spPr>
          <a:xfrm>
            <a:off x="396660"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6" name="Retângulo 5">
            <a:extLst>
              <a:ext uri="{FF2B5EF4-FFF2-40B4-BE49-F238E27FC236}">
                <a16:creationId xmlns:a16="http://schemas.microsoft.com/office/drawing/2014/main" id="{BF3C483F-687D-49E4-9D2D-EC757091CDFF}"/>
              </a:ext>
            </a:extLst>
          </p:cNvPr>
          <p:cNvSpPr/>
          <p:nvPr/>
        </p:nvSpPr>
        <p:spPr>
          <a:xfrm>
            <a:off x="454325" y="908426"/>
            <a:ext cx="11283350" cy="477054"/>
          </a:xfrm>
          <a:prstGeom prst="rect">
            <a:avLst/>
          </a:prstGeom>
        </p:spPr>
        <p:txBody>
          <a:bodyPr wrap="square">
            <a:spAutoFit/>
          </a:bodyPr>
          <a:lstStyle/>
          <a:p>
            <a:r>
              <a:rPr lang="pt-BR" sz="2500" dirty="0">
                <a:latin typeface="Trebuchet MS" panose="020B0603020202020204" pitchFamily="34" charset="0"/>
              </a:rPr>
              <a:t>Avaliação do processo de queima de óleos combustíveis de fontes alternativas</a:t>
            </a:r>
          </a:p>
        </p:txBody>
      </p:sp>
      <p:sp>
        <p:nvSpPr>
          <p:cNvPr id="3" name="Espaço Reservado para Número de Slide 2">
            <a:extLst>
              <a:ext uri="{FF2B5EF4-FFF2-40B4-BE49-F238E27FC236}">
                <a16:creationId xmlns:a16="http://schemas.microsoft.com/office/drawing/2014/main" id="{42B02FFC-CDFE-41EA-B3E9-187B7134504D}"/>
              </a:ext>
            </a:extLst>
          </p:cNvPr>
          <p:cNvSpPr>
            <a:spLocks noGrp="1"/>
          </p:cNvSpPr>
          <p:nvPr>
            <p:ph type="sldNum" sz="quarter" idx="12"/>
          </p:nvPr>
        </p:nvSpPr>
        <p:spPr>
          <a:xfrm>
            <a:off x="9448800" y="5899150"/>
            <a:ext cx="2743200" cy="365125"/>
          </a:xfrm>
        </p:spPr>
        <p:txBody>
          <a:bodyPr/>
          <a:lstStyle/>
          <a:p>
            <a:fld id="{51BC21F9-388F-4A0A-B45B-457027F9D743}" type="slidenum">
              <a:rPr lang="pt-BR" smtClean="0"/>
              <a:t>24</a:t>
            </a:fld>
            <a:endParaRPr lang="pt-BR" dirty="0"/>
          </a:p>
        </p:txBody>
      </p:sp>
      <p:pic>
        <p:nvPicPr>
          <p:cNvPr id="2050" name="6dea3073-35ee-481c-8a26-9d6da3370dbb" descr="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2303" y="1774154"/>
            <a:ext cx="1675052" cy="3640867"/>
          </a:xfrm>
          <a:prstGeom prst="roundRect">
            <a:avLst>
              <a:gd name="adj" fmla="val 41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ângulo: Cantos Arredondados 52">
            <a:extLst>
              <a:ext uri="{FF2B5EF4-FFF2-40B4-BE49-F238E27FC236}">
                <a16:creationId xmlns:a16="http://schemas.microsoft.com/office/drawing/2014/main" id="{F352D6EF-1BC4-4E22-9042-00983635A893}"/>
              </a:ext>
            </a:extLst>
          </p:cNvPr>
          <p:cNvSpPr/>
          <p:nvPr/>
        </p:nvSpPr>
        <p:spPr>
          <a:xfrm>
            <a:off x="5078640" y="5595641"/>
            <a:ext cx="1844052" cy="51156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400" dirty="0">
                <a:latin typeface="Trebuchet MS" panose="020B0603020202020204" pitchFamily="34" charset="0"/>
              </a:rPr>
              <a:t>Reator para água supercrítica</a:t>
            </a:r>
          </a:p>
        </p:txBody>
      </p:sp>
      <p:pic>
        <p:nvPicPr>
          <p:cNvPr id="2052" name="Picture 4" descr="Gerenciamento de Residuos | VG Resíduos - Sistema integrado de gestão de  resíduos para garantir conformidade ambient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7988" y="2590727"/>
            <a:ext cx="3498420" cy="2331369"/>
          </a:xfrm>
          <a:prstGeom prst="roundRect">
            <a:avLst>
              <a:gd name="adj" fmla="val 41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Retângulo: Cantos Arredondados 52">
            <a:extLst>
              <a:ext uri="{FF2B5EF4-FFF2-40B4-BE49-F238E27FC236}">
                <a16:creationId xmlns:a16="http://schemas.microsoft.com/office/drawing/2014/main" id="{F352D6EF-1BC4-4E22-9042-00983635A893}"/>
              </a:ext>
            </a:extLst>
          </p:cNvPr>
          <p:cNvSpPr/>
          <p:nvPr/>
        </p:nvSpPr>
        <p:spPr>
          <a:xfrm>
            <a:off x="7356992" y="2344910"/>
            <a:ext cx="4491911" cy="57533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400" b="1" dirty="0">
                <a:latin typeface="Trebuchet MS" panose="020B0603020202020204" pitchFamily="34" charset="0"/>
              </a:rPr>
              <a:t>Pirólise de pneus descartados para geração de </a:t>
            </a:r>
            <a:r>
              <a:rPr lang="pt-BR" sz="1400" b="1" dirty="0" err="1">
                <a:latin typeface="Trebuchet MS" panose="020B0603020202020204" pitchFamily="34" charset="0"/>
              </a:rPr>
              <a:t>bio-óleo</a:t>
            </a:r>
            <a:r>
              <a:rPr lang="pt-BR" sz="1400" b="1" dirty="0">
                <a:latin typeface="Trebuchet MS" panose="020B0603020202020204" pitchFamily="34" charset="0"/>
              </a:rPr>
              <a:t> com potencial energético similar ao diesel </a:t>
            </a:r>
            <a:endParaRPr lang="pt-BR" sz="1400" b="1" i="1" dirty="0">
              <a:latin typeface="Trebuchet MS" panose="020B0603020202020204" pitchFamily="34" charset="0"/>
            </a:endParaRPr>
          </a:p>
        </p:txBody>
      </p:sp>
      <p:sp>
        <p:nvSpPr>
          <p:cNvPr id="14" name="Retângulo: Cantos Arredondados 52">
            <a:extLst>
              <a:ext uri="{FF2B5EF4-FFF2-40B4-BE49-F238E27FC236}">
                <a16:creationId xmlns:a16="http://schemas.microsoft.com/office/drawing/2014/main" id="{F352D6EF-1BC4-4E22-9042-00983635A893}"/>
              </a:ext>
            </a:extLst>
          </p:cNvPr>
          <p:cNvSpPr/>
          <p:nvPr/>
        </p:nvSpPr>
        <p:spPr>
          <a:xfrm>
            <a:off x="8356402" y="3312912"/>
            <a:ext cx="2651900" cy="4435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400" b="1" dirty="0">
                <a:latin typeface="Trebuchet MS" panose="020B0603020202020204" pitchFamily="34" charset="0"/>
              </a:rPr>
              <a:t>Simulação de queima em condições de combustão</a:t>
            </a:r>
            <a:endParaRPr lang="pt-BR" sz="1400" b="1" i="1" dirty="0">
              <a:latin typeface="Trebuchet MS" panose="020B0603020202020204" pitchFamily="34" charset="0"/>
            </a:endParaRPr>
          </a:p>
        </p:txBody>
      </p:sp>
      <p:sp>
        <p:nvSpPr>
          <p:cNvPr id="15" name="Retângulo: Cantos Arredondados 52">
            <a:extLst>
              <a:ext uri="{FF2B5EF4-FFF2-40B4-BE49-F238E27FC236}">
                <a16:creationId xmlns:a16="http://schemas.microsoft.com/office/drawing/2014/main" id="{F352D6EF-1BC4-4E22-9042-00983635A893}"/>
              </a:ext>
            </a:extLst>
          </p:cNvPr>
          <p:cNvSpPr/>
          <p:nvPr/>
        </p:nvSpPr>
        <p:spPr>
          <a:xfrm>
            <a:off x="7964763" y="4149084"/>
            <a:ext cx="3435177" cy="106673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400" b="1" dirty="0">
                <a:latin typeface="Trebuchet MS" panose="020B0603020202020204" pitchFamily="34" charset="0"/>
              </a:rPr>
              <a:t>Caracterização cromatográfica </a:t>
            </a:r>
          </a:p>
          <a:p>
            <a:pPr algn="ctr"/>
            <a:endParaRPr lang="pt-BR" sz="1400" dirty="0">
              <a:latin typeface="Trebuchet MS" panose="020B0603020202020204" pitchFamily="34" charset="0"/>
            </a:endParaRPr>
          </a:p>
          <a:p>
            <a:pPr algn="ctr"/>
            <a:r>
              <a:rPr lang="pt-BR" sz="1400" dirty="0">
                <a:latin typeface="Trebuchet MS" panose="020B0603020202020204" pitchFamily="34" charset="0"/>
              </a:rPr>
              <a:t>CO</a:t>
            </a:r>
            <a:r>
              <a:rPr lang="pt-BR" sz="1100" dirty="0">
                <a:latin typeface="Trebuchet MS" panose="020B0603020202020204" pitchFamily="34" charset="0"/>
              </a:rPr>
              <a:t>2</a:t>
            </a:r>
            <a:r>
              <a:rPr lang="pt-BR" sz="1400" dirty="0">
                <a:latin typeface="Trebuchet MS" panose="020B0603020202020204" pitchFamily="34" charset="0"/>
              </a:rPr>
              <a:t>, CO, </a:t>
            </a:r>
            <a:r>
              <a:rPr lang="pt-BR" sz="1400" dirty="0" err="1">
                <a:latin typeface="Trebuchet MS" panose="020B0603020202020204" pitchFamily="34" charset="0"/>
              </a:rPr>
              <a:t>NO</a:t>
            </a:r>
            <a:r>
              <a:rPr lang="pt-BR" sz="1100" dirty="0" err="1">
                <a:latin typeface="Trebuchet MS" panose="020B0603020202020204" pitchFamily="34" charset="0"/>
              </a:rPr>
              <a:t>x</a:t>
            </a:r>
            <a:r>
              <a:rPr lang="pt-BR" sz="1400" dirty="0">
                <a:latin typeface="Trebuchet MS" panose="020B0603020202020204" pitchFamily="34" charset="0"/>
              </a:rPr>
              <a:t>, </a:t>
            </a:r>
            <a:r>
              <a:rPr lang="pt-BR" sz="1400" dirty="0" err="1">
                <a:latin typeface="Trebuchet MS" panose="020B0603020202020204" pitchFamily="34" charset="0"/>
              </a:rPr>
              <a:t>So</a:t>
            </a:r>
            <a:r>
              <a:rPr lang="pt-BR" sz="1100" dirty="0" err="1">
                <a:latin typeface="Trebuchet MS" panose="020B0603020202020204" pitchFamily="34" charset="0"/>
              </a:rPr>
              <a:t>x</a:t>
            </a:r>
            <a:r>
              <a:rPr lang="pt-BR" sz="1100" dirty="0">
                <a:latin typeface="Trebuchet MS" panose="020B0603020202020204" pitchFamily="34" charset="0"/>
              </a:rPr>
              <a:t>, </a:t>
            </a:r>
            <a:r>
              <a:rPr lang="pt-BR" sz="1400" dirty="0">
                <a:latin typeface="Trebuchet MS" panose="020B0603020202020204" pitchFamily="34" charset="0"/>
              </a:rPr>
              <a:t>H</a:t>
            </a:r>
            <a:r>
              <a:rPr lang="pt-BR" sz="1050" dirty="0">
                <a:latin typeface="Trebuchet MS" panose="020B0603020202020204" pitchFamily="34" charset="0"/>
              </a:rPr>
              <a:t>2</a:t>
            </a:r>
            <a:r>
              <a:rPr lang="pt-BR" sz="1400" dirty="0">
                <a:latin typeface="Trebuchet MS" panose="020B0603020202020204" pitchFamily="34" charset="0"/>
              </a:rPr>
              <a:t>S, Hidrocarbonetos, etc. </a:t>
            </a:r>
            <a:endParaRPr lang="pt-BR" sz="1400" i="1" dirty="0">
              <a:latin typeface="Trebuchet MS" panose="020B0603020202020204" pitchFamily="34" charset="0"/>
            </a:endParaRPr>
          </a:p>
        </p:txBody>
      </p:sp>
    </p:spTree>
    <p:extLst>
      <p:ext uri="{BB962C8B-B14F-4D97-AF65-F5344CB8AC3E}">
        <p14:creationId xmlns:p14="http://schemas.microsoft.com/office/powerpoint/2010/main" val="287113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6" name="Retângulo 5">
            <a:extLst>
              <a:ext uri="{FF2B5EF4-FFF2-40B4-BE49-F238E27FC236}">
                <a16:creationId xmlns:a16="http://schemas.microsoft.com/office/drawing/2014/main" id="{BF3C483F-687D-49E4-9D2D-EC757091CDFF}"/>
              </a:ext>
            </a:extLst>
          </p:cNvPr>
          <p:cNvSpPr/>
          <p:nvPr/>
        </p:nvSpPr>
        <p:spPr>
          <a:xfrm>
            <a:off x="163380" y="291849"/>
            <a:ext cx="6420300" cy="477054"/>
          </a:xfrm>
          <a:prstGeom prst="rect">
            <a:avLst/>
          </a:prstGeom>
        </p:spPr>
        <p:txBody>
          <a:bodyPr wrap="square">
            <a:spAutoFit/>
          </a:bodyPr>
          <a:lstStyle/>
          <a:p>
            <a:r>
              <a:rPr lang="pt-BR" sz="2500" dirty="0">
                <a:latin typeface="Trebuchet MS" panose="020B0603020202020204" pitchFamily="34" charset="0"/>
              </a:rPr>
              <a:t>Decomposição/ reuso de resíduos plásticos</a:t>
            </a:r>
          </a:p>
        </p:txBody>
      </p:sp>
      <p:pic>
        <p:nvPicPr>
          <p:cNvPr id="7" name="Picture 2" descr="Resultado de imagem para supercritical fluid extraction image">
            <a:extLst>
              <a:ext uri="{FF2B5EF4-FFF2-40B4-BE49-F238E27FC236}">
                <a16:creationId xmlns:a16="http://schemas.microsoft.com/office/drawing/2014/main" id="{4BBBC660-30B3-4C8D-B88F-34C8D5387F13}"/>
              </a:ext>
            </a:extLst>
          </p:cNvPr>
          <p:cNvPicPr>
            <a:picLocks noChangeAspect="1" noChangeArrowheads="1"/>
          </p:cNvPicPr>
          <p:nvPr/>
        </p:nvPicPr>
        <p:blipFill rotWithShape="1">
          <a:blip r:embed="rId2" cstate="screen">
            <a:duotone>
              <a:prstClr val="black"/>
              <a:schemeClr val="accent1">
                <a:tint val="45000"/>
                <a:satMod val="400000"/>
              </a:schemeClr>
            </a:duotone>
            <a:extLst>
              <a:ext uri="{28A0092B-C50C-407E-A947-70E740481C1C}">
                <a14:useLocalDpi xmlns:a14="http://schemas.microsoft.com/office/drawing/2010/main"/>
              </a:ext>
            </a:extLst>
          </a:blip>
          <a:srcRect l="12156" r="10717"/>
          <a:stretch/>
        </p:blipFill>
        <p:spPr bwMode="auto">
          <a:xfrm>
            <a:off x="7498776" y="2095335"/>
            <a:ext cx="3787972" cy="379510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de seta reta 25">
            <a:extLst>
              <a:ext uri="{FF2B5EF4-FFF2-40B4-BE49-F238E27FC236}">
                <a16:creationId xmlns:a16="http://schemas.microsoft.com/office/drawing/2014/main" id="{77E4C9C5-F260-4777-8C88-A3371F4941CE}"/>
              </a:ext>
            </a:extLst>
          </p:cNvPr>
          <p:cNvCxnSpPr>
            <a:cxnSpLocks/>
          </p:cNvCxnSpPr>
          <p:nvPr/>
        </p:nvCxnSpPr>
        <p:spPr>
          <a:xfrm>
            <a:off x="8072492" y="3694654"/>
            <a:ext cx="4588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de seta reta 26">
            <a:extLst>
              <a:ext uri="{FF2B5EF4-FFF2-40B4-BE49-F238E27FC236}">
                <a16:creationId xmlns:a16="http://schemas.microsoft.com/office/drawing/2014/main" id="{4E5E846F-96C7-45B2-9783-50F45FF4528F}"/>
              </a:ext>
            </a:extLst>
          </p:cNvPr>
          <p:cNvCxnSpPr>
            <a:cxnSpLocks/>
          </p:cNvCxnSpPr>
          <p:nvPr/>
        </p:nvCxnSpPr>
        <p:spPr>
          <a:xfrm>
            <a:off x="9558079" y="4383684"/>
            <a:ext cx="4588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tângulo de cantos arredondados 1">
            <a:extLst>
              <a:ext uri="{FF2B5EF4-FFF2-40B4-BE49-F238E27FC236}">
                <a16:creationId xmlns:a16="http://schemas.microsoft.com/office/drawing/2014/main" id="{60D27800-F597-472C-8C1B-06D3BDBFE51D}"/>
              </a:ext>
            </a:extLst>
          </p:cNvPr>
          <p:cNvSpPr/>
          <p:nvPr/>
        </p:nvSpPr>
        <p:spPr>
          <a:xfrm>
            <a:off x="6957998" y="4387110"/>
            <a:ext cx="538451" cy="431621"/>
          </a:xfrm>
          <a:prstGeom prst="round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pt-BR" dirty="0">
                <a:latin typeface="Trebuchet MS" panose="020B0603020202020204" pitchFamily="34" charset="0"/>
              </a:rPr>
              <a:t>PP</a:t>
            </a:r>
          </a:p>
        </p:txBody>
      </p:sp>
      <p:sp>
        <p:nvSpPr>
          <p:cNvPr id="11" name="Retângulo de cantos arredondados 27">
            <a:extLst>
              <a:ext uri="{FF2B5EF4-FFF2-40B4-BE49-F238E27FC236}">
                <a16:creationId xmlns:a16="http://schemas.microsoft.com/office/drawing/2014/main" id="{B61CC271-E775-4D34-9EF0-2A49C3587329}"/>
              </a:ext>
            </a:extLst>
          </p:cNvPr>
          <p:cNvSpPr/>
          <p:nvPr/>
        </p:nvSpPr>
        <p:spPr>
          <a:xfrm>
            <a:off x="6795589" y="3423900"/>
            <a:ext cx="925246" cy="431621"/>
          </a:xfrm>
          <a:prstGeom prst="round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pt-BR" dirty="0">
                <a:latin typeface="Trebuchet MS" panose="020B0603020202020204" pitchFamily="34" charset="0"/>
              </a:rPr>
              <a:t>HDPE</a:t>
            </a:r>
          </a:p>
        </p:txBody>
      </p:sp>
      <p:sp>
        <p:nvSpPr>
          <p:cNvPr id="12" name="Retângulo de cantos arredondados 28">
            <a:extLst>
              <a:ext uri="{FF2B5EF4-FFF2-40B4-BE49-F238E27FC236}">
                <a16:creationId xmlns:a16="http://schemas.microsoft.com/office/drawing/2014/main" id="{A3ED9203-3585-4E75-A333-BC664462DFB0}"/>
              </a:ext>
            </a:extLst>
          </p:cNvPr>
          <p:cNvSpPr/>
          <p:nvPr/>
        </p:nvSpPr>
        <p:spPr>
          <a:xfrm>
            <a:off x="6795588" y="3862953"/>
            <a:ext cx="732513" cy="431621"/>
          </a:xfrm>
          <a:prstGeom prst="round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pt-BR" dirty="0">
                <a:latin typeface="Trebuchet MS" panose="020B0603020202020204" pitchFamily="34" charset="0"/>
              </a:rPr>
              <a:t>LDPE</a:t>
            </a:r>
          </a:p>
        </p:txBody>
      </p:sp>
      <p:sp>
        <p:nvSpPr>
          <p:cNvPr id="13" name="Retângulo de cantos arredondados 29">
            <a:extLst>
              <a:ext uri="{FF2B5EF4-FFF2-40B4-BE49-F238E27FC236}">
                <a16:creationId xmlns:a16="http://schemas.microsoft.com/office/drawing/2014/main" id="{FB371F3E-6F17-4475-B0DC-BE3751E1C787}"/>
              </a:ext>
            </a:extLst>
          </p:cNvPr>
          <p:cNvSpPr/>
          <p:nvPr/>
        </p:nvSpPr>
        <p:spPr>
          <a:xfrm>
            <a:off x="7118609" y="4838483"/>
            <a:ext cx="538451" cy="431621"/>
          </a:xfrm>
          <a:prstGeom prst="roundRect">
            <a:avLst/>
          </a:prstGeom>
          <a:solidFill>
            <a:schemeClr val="accent1">
              <a:alpha val="3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pt-BR" dirty="0">
                <a:latin typeface="Trebuchet MS" panose="020B0603020202020204" pitchFamily="34" charset="0"/>
              </a:rPr>
              <a:t>PS</a:t>
            </a:r>
          </a:p>
        </p:txBody>
      </p:sp>
      <p:sp>
        <p:nvSpPr>
          <p:cNvPr id="14" name="Retângulo de cantos arredondados 38">
            <a:extLst>
              <a:ext uri="{FF2B5EF4-FFF2-40B4-BE49-F238E27FC236}">
                <a16:creationId xmlns:a16="http://schemas.microsoft.com/office/drawing/2014/main" id="{98E86C2F-88C5-456B-B916-8E2EE1619DF6}"/>
              </a:ext>
            </a:extLst>
          </p:cNvPr>
          <p:cNvSpPr/>
          <p:nvPr/>
        </p:nvSpPr>
        <p:spPr>
          <a:xfrm>
            <a:off x="10304606" y="4165140"/>
            <a:ext cx="1627751" cy="476002"/>
          </a:xfrm>
          <a:prstGeom prst="roundRect">
            <a:avLst/>
          </a:prstGeom>
          <a:solidFill>
            <a:srgbClr val="6A95D4">
              <a:alpha val="40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dirty="0">
                <a:latin typeface="Trebuchet MS" panose="020B0603020202020204" pitchFamily="34" charset="0"/>
              </a:rPr>
              <a:t>Resinas</a:t>
            </a:r>
          </a:p>
        </p:txBody>
      </p:sp>
      <p:sp>
        <p:nvSpPr>
          <p:cNvPr id="15" name="CaixaDeTexto 14">
            <a:extLst>
              <a:ext uri="{FF2B5EF4-FFF2-40B4-BE49-F238E27FC236}">
                <a16:creationId xmlns:a16="http://schemas.microsoft.com/office/drawing/2014/main" id="{95DDBC99-6339-40D4-834E-B09E67784101}"/>
              </a:ext>
            </a:extLst>
          </p:cNvPr>
          <p:cNvSpPr txBox="1"/>
          <p:nvPr/>
        </p:nvSpPr>
        <p:spPr>
          <a:xfrm>
            <a:off x="7876616" y="4212671"/>
            <a:ext cx="1347212" cy="338554"/>
          </a:xfrm>
          <a:prstGeom prst="rect">
            <a:avLst/>
          </a:prstGeom>
          <a:noFill/>
        </p:spPr>
        <p:txBody>
          <a:bodyPr wrap="square" rtlCol="0">
            <a:spAutoFit/>
          </a:bodyPr>
          <a:lstStyle/>
          <a:p>
            <a:r>
              <a:rPr lang="pt-BR" sz="1600" dirty="0">
                <a:solidFill>
                  <a:schemeClr val="bg1">
                    <a:lumMod val="65000"/>
                  </a:schemeClr>
                </a:solidFill>
                <a:latin typeface="Trebuchet MS" panose="020B0603020202020204" pitchFamily="34" charset="0"/>
              </a:rPr>
              <a:t>180-250 bar</a:t>
            </a:r>
          </a:p>
        </p:txBody>
      </p:sp>
      <p:sp>
        <p:nvSpPr>
          <p:cNvPr id="16" name="CaixaDeTexto 15">
            <a:extLst>
              <a:ext uri="{FF2B5EF4-FFF2-40B4-BE49-F238E27FC236}">
                <a16:creationId xmlns:a16="http://schemas.microsoft.com/office/drawing/2014/main" id="{3F049FB7-1430-4725-B442-8FECEEE0E58A}"/>
              </a:ext>
            </a:extLst>
          </p:cNvPr>
          <p:cNvSpPr txBox="1"/>
          <p:nvPr/>
        </p:nvSpPr>
        <p:spPr>
          <a:xfrm>
            <a:off x="9086238" y="2972414"/>
            <a:ext cx="1238237" cy="338554"/>
          </a:xfrm>
          <a:prstGeom prst="rect">
            <a:avLst/>
          </a:prstGeom>
          <a:noFill/>
        </p:spPr>
        <p:txBody>
          <a:bodyPr wrap="square" rtlCol="0">
            <a:spAutoFit/>
          </a:bodyPr>
          <a:lstStyle/>
          <a:p>
            <a:r>
              <a:rPr lang="pt-BR" sz="1600" dirty="0">
                <a:solidFill>
                  <a:schemeClr val="bg1">
                    <a:lumMod val="65000"/>
                  </a:schemeClr>
                </a:solidFill>
                <a:latin typeface="Trebuchet MS" panose="020B0603020202020204" pitchFamily="34" charset="0"/>
              </a:rPr>
              <a:t>350-450 </a:t>
            </a:r>
            <a:r>
              <a:rPr lang="pt-BR" sz="1600" dirty="0" err="1">
                <a:solidFill>
                  <a:schemeClr val="bg1">
                    <a:lumMod val="65000"/>
                  </a:schemeClr>
                </a:solidFill>
                <a:latin typeface="Trebuchet MS" panose="020B0603020202020204" pitchFamily="34" charset="0"/>
              </a:rPr>
              <a:t>ºC</a:t>
            </a:r>
            <a:endParaRPr lang="pt-BR" sz="1600" dirty="0">
              <a:solidFill>
                <a:schemeClr val="bg1">
                  <a:lumMod val="65000"/>
                </a:schemeClr>
              </a:solidFill>
              <a:latin typeface="Trebuchet MS" panose="020B0603020202020204" pitchFamily="34" charset="0"/>
            </a:endParaRPr>
          </a:p>
        </p:txBody>
      </p:sp>
      <p:sp>
        <p:nvSpPr>
          <p:cNvPr id="17" name="CaixaDeTexto 16">
            <a:extLst>
              <a:ext uri="{FF2B5EF4-FFF2-40B4-BE49-F238E27FC236}">
                <a16:creationId xmlns:a16="http://schemas.microsoft.com/office/drawing/2014/main" id="{F00DB794-9795-4023-8A57-A0AFC8167F3E}"/>
              </a:ext>
            </a:extLst>
          </p:cNvPr>
          <p:cNvSpPr txBox="1"/>
          <p:nvPr/>
        </p:nvSpPr>
        <p:spPr>
          <a:xfrm>
            <a:off x="8216417" y="4656839"/>
            <a:ext cx="1275697" cy="338554"/>
          </a:xfrm>
          <a:prstGeom prst="rect">
            <a:avLst/>
          </a:prstGeom>
          <a:noFill/>
        </p:spPr>
        <p:txBody>
          <a:bodyPr wrap="square" rtlCol="0">
            <a:spAutoFit/>
          </a:bodyPr>
          <a:lstStyle/>
          <a:p>
            <a:r>
              <a:rPr lang="pt-BR" sz="1600" dirty="0">
                <a:solidFill>
                  <a:schemeClr val="bg1">
                    <a:lumMod val="65000"/>
                  </a:schemeClr>
                </a:solidFill>
                <a:latin typeface="Trebuchet MS" panose="020B0603020202020204" pitchFamily="34" charset="0"/>
              </a:rPr>
              <a:t>60-240 min</a:t>
            </a:r>
          </a:p>
        </p:txBody>
      </p:sp>
      <p:sp>
        <p:nvSpPr>
          <p:cNvPr id="18" name="Retângulo de cantos arredondados 38">
            <a:extLst>
              <a:ext uri="{FF2B5EF4-FFF2-40B4-BE49-F238E27FC236}">
                <a16:creationId xmlns:a16="http://schemas.microsoft.com/office/drawing/2014/main" id="{4D77BA41-E1A3-4203-9ECC-290EB0CC4A07}"/>
              </a:ext>
            </a:extLst>
          </p:cNvPr>
          <p:cNvSpPr/>
          <p:nvPr/>
        </p:nvSpPr>
        <p:spPr>
          <a:xfrm>
            <a:off x="10302272" y="3674247"/>
            <a:ext cx="1630086" cy="476002"/>
          </a:xfrm>
          <a:prstGeom prst="roundRect">
            <a:avLst/>
          </a:prstGeom>
          <a:solidFill>
            <a:srgbClr val="6A95D4">
              <a:alpha val="40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dirty="0">
                <a:latin typeface="Trebuchet MS" panose="020B0603020202020204" pitchFamily="34" charset="0"/>
              </a:rPr>
              <a:t>Combustíveis</a:t>
            </a:r>
          </a:p>
        </p:txBody>
      </p:sp>
      <p:sp>
        <p:nvSpPr>
          <p:cNvPr id="19" name="Retângulo de cantos arredondados 38">
            <a:extLst>
              <a:ext uri="{FF2B5EF4-FFF2-40B4-BE49-F238E27FC236}">
                <a16:creationId xmlns:a16="http://schemas.microsoft.com/office/drawing/2014/main" id="{CCA8AAF4-93F0-420B-A22D-6FC706F5B4FB}"/>
              </a:ext>
            </a:extLst>
          </p:cNvPr>
          <p:cNvSpPr/>
          <p:nvPr/>
        </p:nvSpPr>
        <p:spPr>
          <a:xfrm>
            <a:off x="10319725" y="4656839"/>
            <a:ext cx="1612632" cy="476002"/>
          </a:xfrm>
          <a:prstGeom prst="roundRect">
            <a:avLst/>
          </a:prstGeom>
          <a:solidFill>
            <a:srgbClr val="6A95D4">
              <a:alpha val="40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pt-BR" dirty="0">
                <a:latin typeface="Trebuchet MS" panose="020B0603020202020204" pitchFamily="34" charset="0"/>
              </a:rPr>
              <a:t>Insumos</a:t>
            </a:r>
          </a:p>
        </p:txBody>
      </p:sp>
      <p:pic>
        <p:nvPicPr>
          <p:cNvPr id="20" name="Picture 8" descr="Imagem relacionada">
            <a:extLst>
              <a:ext uri="{FF2B5EF4-FFF2-40B4-BE49-F238E27FC236}">
                <a16:creationId xmlns:a16="http://schemas.microsoft.com/office/drawing/2014/main" id="{A2888CF4-8DF3-4E4D-B27E-96823FC437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67387" y="5281434"/>
            <a:ext cx="1183897" cy="781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Retângulo: Cantos Arredondados 68">
            <a:extLst>
              <a:ext uri="{FF2B5EF4-FFF2-40B4-BE49-F238E27FC236}">
                <a16:creationId xmlns:a16="http://schemas.microsoft.com/office/drawing/2014/main" id="{D09F2E7B-7FF7-4E95-A5DA-762594F36C15}"/>
              </a:ext>
            </a:extLst>
          </p:cNvPr>
          <p:cNvSpPr/>
          <p:nvPr/>
        </p:nvSpPr>
        <p:spPr>
          <a:xfrm>
            <a:off x="3022350" y="1045127"/>
            <a:ext cx="2564441" cy="31902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pt-BR" sz="1600" dirty="0">
                <a:latin typeface="Trebuchet MS" panose="020B0603020202020204" pitchFamily="34" charset="0"/>
              </a:rPr>
              <a:t>Processos supercríticos</a:t>
            </a:r>
          </a:p>
        </p:txBody>
      </p:sp>
      <p:sp>
        <p:nvSpPr>
          <p:cNvPr id="22" name="CaixaDeTexto 21">
            <a:extLst>
              <a:ext uri="{FF2B5EF4-FFF2-40B4-BE49-F238E27FC236}">
                <a16:creationId xmlns:a16="http://schemas.microsoft.com/office/drawing/2014/main" id="{33FE4004-96A6-498E-80B3-75481331BC06}"/>
              </a:ext>
            </a:extLst>
          </p:cNvPr>
          <p:cNvSpPr txBox="1"/>
          <p:nvPr/>
        </p:nvSpPr>
        <p:spPr>
          <a:xfrm>
            <a:off x="2947345" y="1424595"/>
            <a:ext cx="5252955" cy="1452257"/>
          </a:xfrm>
          <a:prstGeom prst="rect">
            <a:avLst/>
          </a:prstGeom>
          <a:noFill/>
        </p:spPr>
        <p:txBody>
          <a:bodyPr wrap="square" rtlCol="0">
            <a:spAutoFit/>
          </a:bodyPr>
          <a:lstStyle/>
          <a:p>
            <a:pPr marL="180975" indent="-180975">
              <a:lnSpc>
                <a:spcPct val="120000"/>
              </a:lnSpc>
              <a:buFont typeface="Arial" panose="020B0604020202020204" pitchFamily="34" charset="0"/>
              <a:buChar char="•"/>
            </a:pPr>
            <a:r>
              <a:rPr lang="pt-BR" sz="1500" dirty="0">
                <a:latin typeface="Trebuchet MS" panose="020B0603020202020204" pitchFamily="34" charset="0"/>
              </a:rPr>
              <a:t>Sem solventes orgânicos</a:t>
            </a:r>
          </a:p>
          <a:p>
            <a:pPr marL="180975" indent="-180975">
              <a:lnSpc>
                <a:spcPct val="120000"/>
              </a:lnSpc>
              <a:buFont typeface="Arial" panose="020B0604020202020204" pitchFamily="34" charset="0"/>
              <a:buChar char="•"/>
            </a:pPr>
            <a:r>
              <a:rPr lang="pt-BR" sz="1500" dirty="0">
                <a:latin typeface="Trebuchet MS" panose="020B0603020202020204" pitchFamily="34" charset="0"/>
              </a:rPr>
              <a:t>Menor geração de resíduos</a:t>
            </a:r>
          </a:p>
          <a:p>
            <a:pPr marL="180975" indent="-180975">
              <a:lnSpc>
                <a:spcPct val="120000"/>
              </a:lnSpc>
              <a:buFont typeface="Arial" panose="020B0604020202020204" pitchFamily="34" charset="0"/>
              <a:buChar char="•"/>
            </a:pPr>
            <a:r>
              <a:rPr lang="pt-BR" sz="1500" dirty="0">
                <a:latin typeface="Trebuchet MS" panose="020B0603020202020204" pitchFamily="34" charset="0"/>
              </a:rPr>
              <a:t>Menor tempo de reação</a:t>
            </a:r>
          </a:p>
          <a:p>
            <a:pPr marL="180975" indent="-180975">
              <a:lnSpc>
                <a:spcPct val="120000"/>
              </a:lnSpc>
              <a:buFont typeface="Arial" panose="020B0604020202020204" pitchFamily="34" charset="0"/>
              <a:buChar char="•"/>
            </a:pPr>
            <a:r>
              <a:rPr lang="pt-BR" sz="1500" dirty="0">
                <a:latin typeface="Trebuchet MS" panose="020B0603020202020204" pitchFamily="34" charset="0"/>
              </a:rPr>
              <a:t>Rendimentos iguais ou superiores aos convencionais</a:t>
            </a:r>
          </a:p>
          <a:p>
            <a:pPr marL="285750" indent="-285750">
              <a:lnSpc>
                <a:spcPct val="120000"/>
              </a:lnSpc>
              <a:buFont typeface="Arial" panose="020B0604020202020204" pitchFamily="34" charset="0"/>
              <a:buChar char="•"/>
            </a:pPr>
            <a:endParaRPr lang="pt-BR" sz="1500" dirty="0">
              <a:latin typeface="Trebuchet MS" panose="020B0603020202020204" pitchFamily="34" charset="0"/>
            </a:endParaRPr>
          </a:p>
        </p:txBody>
      </p:sp>
      <p:sp>
        <p:nvSpPr>
          <p:cNvPr id="25" name="object 20">
            <a:extLst>
              <a:ext uri="{FF2B5EF4-FFF2-40B4-BE49-F238E27FC236}">
                <a16:creationId xmlns:a16="http://schemas.microsoft.com/office/drawing/2014/main" id="{52D83C6F-83C5-4AB9-BC59-B6C3B9280825}"/>
              </a:ext>
            </a:extLst>
          </p:cNvPr>
          <p:cNvSpPr/>
          <p:nvPr/>
        </p:nvSpPr>
        <p:spPr>
          <a:xfrm>
            <a:off x="6938503" y="853967"/>
            <a:ext cx="1145043" cy="1126391"/>
          </a:xfrm>
          <a:prstGeom prst="rect">
            <a:avLst/>
          </a:prstGeom>
          <a:blipFill>
            <a:blip r:embed="rId4" cstate="screen">
              <a:alphaModFix amt="70000"/>
              <a:extLst>
                <a:ext uri="{28A0092B-C50C-407E-A947-70E740481C1C}">
                  <a14:useLocalDpi xmlns:a14="http://schemas.microsoft.com/office/drawing/2010/main"/>
                </a:ext>
              </a:extLst>
            </a:blip>
            <a:stretch>
              <a:fillRect/>
            </a:stretch>
          </a:blipFill>
        </p:spPr>
        <p:txBody>
          <a:bodyPr wrap="square" lIns="0" tIns="0" rIns="0" bIns="0" rtlCol="0"/>
          <a:lstStyle/>
          <a:p>
            <a:endParaRPr sz="2200"/>
          </a:p>
        </p:txBody>
      </p:sp>
      <p:sp>
        <p:nvSpPr>
          <p:cNvPr id="26" name="CaixaDeTexto 25">
            <a:extLst>
              <a:ext uri="{FF2B5EF4-FFF2-40B4-BE49-F238E27FC236}">
                <a16:creationId xmlns:a16="http://schemas.microsoft.com/office/drawing/2014/main" id="{5A91EBFD-A664-4742-B3A0-46A143AD4B6B}"/>
              </a:ext>
            </a:extLst>
          </p:cNvPr>
          <p:cNvSpPr txBox="1"/>
          <p:nvPr/>
        </p:nvSpPr>
        <p:spPr>
          <a:xfrm>
            <a:off x="6753839" y="1587896"/>
            <a:ext cx="713132" cy="369332"/>
          </a:xfrm>
          <a:prstGeom prst="rect">
            <a:avLst/>
          </a:prstGeom>
          <a:noFill/>
        </p:spPr>
        <p:txBody>
          <a:bodyPr wrap="square" rtlCol="0">
            <a:spAutoFit/>
          </a:bodyPr>
          <a:lstStyle/>
          <a:p>
            <a:r>
              <a:rPr lang="pt-BR" b="1" dirty="0">
                <a:latin typeface="Trebuchet MS" panose="020B0603020202020204" pitchFamily="34" charset="0"/>
              </a:rPr>
              <a:t>Água</a:t>
            </a:r>
          </a:p>
        </p:txBody>
      </p:sp>
      <p:sp>
        <p:nvSpPr>
          <p:cNvPr id="27" name="Retângulo: Cantos Arredondados 76">
            <a:extLst>
              <a:ext uri="{FF2B5EF4-FFF2-40B4-BE49-F238E27FC236}">
                <a16:creationId xmlns:a16="http://schemas.microsoft.com/office/drawing/2014/main" id="{A0DC316D-CEC9-4885-81D7-74C8415A979F}"/>
              </a:ext>
            </a:extLst>
          </p:cNvPr>
          <p:cNvSpPr/>
          <p:nvPr/>
        </p:nvSpPr>
        <p:spPr>
          <a:xfrm>
            <a:off x="153371" y="906643"/>
            <a:ext cx="2350766" cy="1225815"/>
          </a:xfrm>
          <a:prstGeom prst="roundRect">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rtlCol="0" anchor="ctr"/>
          <a:lstStyle/>
          <a:p>
            <a:pPr algn="ctr">
              <a:spcBef>
                <a:spcPts val="1600"/>
              </a:spcBef>
              <a:defRPr/>
            </a:pPr>
            <a:r>
              <a:rPr lang="pt-BR" sz="1600" dirty="0">
                <a:latin typeface="Trebuchet MS" panose="020B0603020202020204" pitchFamily="34" charset="0"/>
              </a:rPr>
              <a:t>Aproveitar materiais poliméricos residuais para a produção de insumos químicos</a:t>
            </a:r>
          </a:p>
        </p:txBody>
      </p:sp>
      <p:sp>
        <p:nvSpPr>
          <p:cNvPr id="28" name="Seta: para a Direita 77">
            <a:extLst>
              <a:ext uri="{FF2B5EF4-FFF2-40B4-BE49-F238E27FC236}">
                <a16:creationId xmlns:a16="http://schemas.microsoft.com/office/drawing/2014/main" id="{9BF753AE-2658-4672-8F14-BF4114E1A4B7}"/>
              </a:ext>
            </a:extLst>
          </p:cNvPr>
          <p:cNvSpPr/>
          <p:nvPr/>
        </p:nvSpPr>
        <p:spPr>
          <a:xfrm>
            <a:off x="2585928" y="1029785"/>
            <a:ext cx="361417" cy="363474"/>
          </a:xfrm>
          <a:prstGeom prst="rightArrow">
            <a:avLst/>
          </a:prstGeom>
          <a:ln>
            <a:noFill/>
          </a:ln>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sz="1193"/>
          </a:p>
        </p:txBody>
      </p:sp>
      <p:sp>
        <p:nvSpPr>
          <p:cNvPr id="29" name="Seta: para a Direita 78">
            <a:extLst>
              <a:ext uri="{FF2B5EF4-FFF2-40B4-BE49-F238E27FC236}">
                <a16:creationId xmlns:a16="http://schemas.microsoft.com/office/drawing/2014/main" id="{6471EB0F-8638-4E87-ABDF-4FD77219843A}"/>
              </a:ext>
            </a:extLst>
          </p:cNvPr>
          <p:cNvSpPr/>
          <p:nvPr/>
        </p:nvSpPr>
        <p:spPr>
          <a:xfrm>
            <a:off x="5668582" y="1021215"/>
            <a:ext cx="361417" cy="363474"/>
          </a:xfrm>
          <a:prstGeom prst="rightArrow">
            <a:avLst/>
          </a:prstGeom>
          <a:ln>
            <a:noFill/>
          </a:ln>
          <a:effectLst/>
          <a:scene3d>
            <a:camera prst="orthographicFront">
              <a:rot lat="0" lon="0" rev="0"/>
            </a:camera>
            <a:lightRig rig="contrasting" dir="t">
              <a:rot lat="0" lon="0" rev="7800000"/>
            </a:lightRig>
          </a:scene3d>
          <a:sp3d>
            <a:bevelT w="139700" h="1397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pt-BR" sz="1193"/>
          </a:p>
        </p:txBody>
      </p:sp>
      <p:pic>
        <p:nvPicPr>
          <p:cNvPr id="31" name="Imagem 30"/>
          <p:cNvPicPr>
            <a:picLocks noChangeAspect="1"/>
          </p:cNvPicPr>
          <p:nvPr/>
        </p:nvPicPr>
        <p:blipFill>
          <a:blip r:embed="rId5"/>
          <a:stretch>
            <a:fillRect/>
          </a:stretch>
        </p:blipFill>
        <p:spPr>
          <a:xfrm>
            <a:off x="229359" y="2701636"/>
            <a:ext cx="5779280" cy="3965291"/>
          </a:xfrm>
          <a:prstGeom prst="rect">
            <a:avLst/>
          </a:prstGeom>
        </p:spPr>
      </p:pic>
    </p:spTree>
    <p:extLst>
      <p:ext uri="{BB962C8B-B14F-4D97-AF65-F5344CB8AC3E}">
        <p14:creationId xmlns:p14="http://schemas.microsoft.com/office/powerpoint/2010/main" val="2049508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419065" y="429616"/>
            <a:ext cx="6132200" cy="707886"/>
          </a:xfrm>
          <a:prstGeom prst="rect">
            <a:avLst/>
          </a:prstGeom>
        </p:spPr>
        <p:txBody>
          <a:bodyPr wrap="square">
            <a:spAutoFit/>
          </a:bodyPr>
          <a:lstStyle/>
          <a:p>
            <a:pPr algn="ctr"/>
            <a:r>
              <a:rPr lang="pt-BR" sz="2000" dirty="0">
                <a:solidFill>
                  <a:schemeClr val="accent1"/>
                </a:solidFill>
                <a:latin typeface="Trebuchet MS" panose="020B0603020202020204" pitchFamily="34" charset="0"/>
              </a:rPr>
              <a:t>Modelos de Correlação entre Métodos de Determinação de Óleos e Graxas</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pic>
        <p:nvPicPr>
          <p:cNvPr id="9" name="Picture 2" descr="Resultado de imagem para offshore platfo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09552" y="702692"/>
            <a:ext cx="2450805" cy="1633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1446764" y="1721795"/>
            <a:ext cx="6314497" cy="40354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6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1300" dirty="0">
                <a:solidFill>
                  <a:schemeClr val="tx1"/>
                </a:solidFill>
              </a:rPr>
              <a:t>O descarte da água da produção de petróleo e gás é geralmente regulada</a:t>
            </a:r>
          </a:p>
        </p:txBody>
      </p:sp>
      <p:sp>
        <p:nvSpPr>
          <p:cNvPr id="11" name="CaixaDeTexto 10"/>
          <p:cNvSpPr txBox="1"/>
          <p:nvPr/>
        </p:nvSpPr>
        <p:spPr>
          <a:xfrm>
            <a:off x="2104036" y="2362451"/>
            <a:ext cx="4999962" cy="32349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Brasil: Requisitos legais estabelecidos pela CONAMA 393/2007</a:t>
            </a:r>
          </a:p>
        </p:txBody>
      </p:sp>
      <p:cxnSp>
        <p:nvCxnSpPr>
          <p:cNvPr id="12" name="Conector de seta reta 11"/>
          <p:cNvCxnSpPr>
            <a:stCxn id="10" idx="2"/>
            <a:endCxn id="11" idx="0"/>
          </p:cNvCxnSpPr>
          <p:nvPr/>
        </p:nvCxnSpPr>
        <p:spPr>
          <a:xfrm>
            <a:off x="4604013" y="2125338"/>
            <a:ext cx="4" cy="237113"/>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p:cNvSpPr txBox="1"/>
          <p:nvPr/>
        </p:nvSpPr>
        <p:spPr>
          <a:xfrm>
            <a:off x="3699582" y="3145658"/>
            <a:ext cx="1808865" cy="32349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Método Gravimétrico</a:t>
            </a:r>
          </a:p>
        </p:txBody>
      </p:sp>
      <p:cxnSp>
        <p:nvCxnSpPr>
          <p:cNvPr id="14" name="Conector de seta reta 13"/>
          <p:cNvCxnSpPr>
            <a:stCxn id="11" idx="2"/>
            <a:endCxn id="13" idx="0"/>
          </p:cNvCxnSpPr>
          <p:nvPr/>
        </p:nvCxnSpPr>
        <p:spPr>
          <a:xfrm flipH="1">
            <a:off x="4604015" y="2685944"/>
            <a:ext cx="2" cy="459714"/>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1647559" y="3204838"/>
            <a:ext cx="1765005" cy="492443"/>
          </a:xfrm>
          <a:prstGeom prst="rect">
            <a:avLst/>
          </a:prstGeom>
          <a:noFill/>
        </p:spPr>
        <p:txBody>
          <a:bodyPr wrap="square" rtlCol="0">
            <a:spAutoFit/>
          </a:bodyPr>
          <a:lstStyle/>
          <a:p>
            <a:pPr marL="285750" indent="-285750">
              <a:buFont typeface="Arial" panose="020B0604020202020204" pitchFamily="34" charset="0"/>
              <a:buChar char="•"/>
            </a:pPr>
            <a:r>
              <a:rPr lang="pt-BR" sz="1300" dirty="0">
                <a:latin typeface="Trebuchet MS" panose="020B0603020202020204" pitchFamily="34" charset="0"/>
                <a:cs typeface="Aparajita" panose="020B0604020202020204" pitchFamily="34" charset="0"/>
              </a:rPr>
              <a:t>Simples</a:t>
            </a:r>
          </a:p>
          <a:p>
            <a:pPr marL="285750" indent="-285750">
              <a:buFont typeface="Arial" panose="020B0604020202020204" pitchFamily="34" charset="0"/>
              <a:buChar char="•"/>
            </a:pPr>
            <a:r>
              <a:rPr lang="pt-BR" sz="1300" dirty="0">
                <a:latin typeface="Trebuchet MS" panose="020B0603020202020204" pitchFamily="34" charset="0"/>
                <a:cs typeface="Aparajita" panose="020B0604020202020204" pitchFamily="34" charset="0"/>
              </a:rPr>
              <a:t>Baixo custo</a:t>
            </a:r>
          </a:p>
        </p:txBody>
      </p:sp>
      <p:sp>
        <p:nvSpPr>
          <p:cNvPr id="16" name="CaixaDeTexto 15"/>
          <p:cNvSpPr txBox="1"/>
          <p:nvPr/>
        </p:nvSpPr>
        <p:spPr>
          <a:xfrm>
            <a:off x="5912543" y="3080966"/>
            <a:ext cx="3391316" cy="892552"/>
          </a:xfrm>
          <a:prstGeom prst="rect">
            <a:avLst/>
          </a:prstGeom>
          <a:noFill/>
        </p:spPr>
        <p:txBody>
          <a:bodyPr wrap="square" rtlCol="0">
            <a:spAutoFit/>
          </a:bodyPr>
          <a:lstStyle/>
          <a:p>
            <a:pPr marL="285750" indent="-285750">
              <a:buFont typeface="Arial" panose="020B0604020202020204" pitchFamily="34" charset="0"/>
              <a:buChar char="•"/>
            </a:pPr>
            <a:r>
              <a:rPr lang="pt-BR" sz="1300" dirty="0">
                <a:latin typeface="Trebuchet MS" panose="020B0603020202020204" pitchFamily="34" charset="0"/>
                <a:cs typeface="Aparajita" panose="020B0604020202020204" pitchFamily="34" charset="0"/>
              </a:rPr>
              <a:t>Não fornece detalhes da composição;</a:t>
            </a:r>
          </a:p>
          <a:p>
            <a:pPr marL="285750" indent="-285750">
              <a:buFont typeface="Arial" panose="020B0604020202020204" pitchFamily="34" charset="0"/>
              <a:buChar char="•"/>
            </a:pPr>
            <a:r>
              <a:rPr lang="pt-BR" sz="1300" dirty="0">
                <a:latin typeface="Trebuchet MS" panose="020B0603020202020204" pitchFamily="34" charset="0"/>
                <a:cs typeface="Aparajita" panose="020B0604020202020204" pitchFamily="34" charset="0"/>
              </a:rPr>
              <a:t>Demorado;</a:t>
            </a:r>
          </a:p>
          <a:p>
            <a:pPr marL="285750" indent="-285750">
              <a:buFont typeface="Arial" panose="020B0604020202020204" pitchFamily="34" charset="0"/>
              <a:buChar char="•"/>
            </a:pPr>
            <a:r>
              <a:rPr lang="pt-BR" sz="1300" dirty="0">
                <a:latin typeface="Trebuchet MS" panose="020B0603020202020204" pitchFamily="34" charset="0"/>
                <a:cs typeface="Aparajita" panose="020B0604020202020204" pitchFamily="34" charset="0"/>
              </a:rPr>
              <a:t>Perda de compostos voláteis.</a:t>
            </a:r>
          </a:p>
          <a:p>
            <a:pPr marL="285750" indent="-285750">
              <a:buFont typeface="Arial" panose="020B0604020202020204" pitchFamily="34" charset="0"/>
              <a:buChar char="•"/>
            </a:pPr>
            <a:endParaRPr lang="pt-BR" sz="1300" dirty="0">
              <a:latin typeface="Trebuchet MS" panose="020B0603020202020204" pitchFamily="34" charset="0"/>
              <a:cs typeface="Aparajita" panose="020B0604020202020204" pitchFamily="34" charset="0"/>
            </a:endParaRPr>
          </a:p>
        </p:txBody>
      </p:sp>
      <p:sp>
        <p:nvSpPr>
          <p:cNvPr id="17" name="Chave esquerda 16"/>
          <p:cNvSpPr/>
          <p:nvPr/>
        </p:nvSpPr>
        <p:spPr>
          <a:xfrm>
            <a:off x="5684220" y="3079905"/>
            <a:ext cx="276444" cy="812777"/>
          </a:xfrm>
          <a:prstGeom prst="leftBrac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300">
              <a:latin typeface="Trebuchet MS" panose="020B0603020202020204" pitchFamily="34" charset="0"/>
            </a:endParaRPr>
          </a:p>
        </p:txBody>
      </p:sp>
      <p:sp>
        <p:nvSpPr>
          <p:cNvPr id="18" name="Chave esquerda 17"/>
          <p:cNvSpPr/>
          <p:nvPr/>
        </p:nvSpPr>
        <p:spPr>
          <a:xfrm rot="10800000">
            <a:off x="3208721" y="3121616"/>
            <a:ext cx="276444" cy="812777"/>
          </a:xfrm>
          <a:prstGeom prst="leftBrac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300">
              <a:latin typeface="Trebuchet MS" panose="020B0603020202020204" pitchFamily="34" charset="0"/>
            </a:endParaRPr>
          </a:p>
        </p:txBody>
      </p:sp>
      <p:pic>
        <p:nvPicPr>
          <p:cNvPr id="19" name="Imagem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961" y="3049316"/>
            <a:ext cx="1045233" cy="957373"/>
          </a:xfrm>
          <a:prstGeom prst="rect">
            <a:avLst/>
          </a:prstGeom>
        </p:spPr>
      </p:pic>
      <p:pic>
        <p:nvPicPr>
          <p:cNvPr id="20" name="Imagem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3859" y="2967431"/>
            <a:ext cx="997188" cy="1003440"/>
          </a:xfrm>
          <a:prstGeom prst="rect">
            <a:avLst/>
          </a:prstGeom>
        </p:spPr>
      </p:pic>
      <p:sp>
        <p:nvSpPr>
          <p:cNvPr id="21" name="CaixaDeTexto 20"/>
          <p:cNvSpPr txBox="1"/>
          <p:nvPr/>
        </p:nvSpPr>
        <p:spPr>
          <a:xfrm>
            <a:off x="3800922" y="3913731"/>
            <a:ext cx="1606184" cy="766167"/>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Métodos Confiáveis estão disponíveis</a:t>
            </a:r>
          </a:p>
        </p:txBody>
      </p:sp>
      <p:sp>
        <p:nvSpPr>
          <p:cNvPr id="22" name="CaixaDeTexto 21"/>
          <p:cNvSpPr txBox="1"/>
          <p:nvPr/>
        </p:nvSpPr>
        <p:spPr>
          <a:xfrm>
            <a:off x="301376" y="5596277"/>
            <a:ext cx="1490090" cy="766167"/>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Espectroscopia no Infravermelho </a:t>
            </a:r>
          </a:p>
        </p:txBody>
      </p:sp>
      <p:sp>
        <p:nvSpPr>
          <p:cNvPr id="23" name="CaixaDeTexto 22"/>
          <p:cNvSpPr txBox="1"/>
          <p:nvPr/>
        </p:nvSpPr>
        <p:spPr>
          <a:xfrm>
            <a:off x="2047083" y="5596279"/>
            <a:ext cx="1853599" cy="54483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Cromatografia em fase gasosa</a:t>
            </a:r>
          </a:p>
        </p:txBody>
      </p:sp>
      <p:sp>
        <p:nvSpPr>
          <p:cNvPr id="24" name="CaixaDeTexto 23"/>
          <p:cNvSpPr txBox="1"/>
          <p:nvPr/>
        </p:nvSpPr>
        <p:spPr>
          <a:xfrm>
            <a:off x="4415736" y="5596278"/>
            <a:ext cx="1685078" cy="766167"/>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Métodos Gravimétricos Alternativos</a:t>
            </a:r>
          </a:p>
        </p:txBody>
      </p:sp>
      <p:cxnSp>
        <p:nvCxnSpPr>
          <p:cNvPr id="25" name="Conector de seta reta 24"/>
          <p:cNvCxnSpPr>
            <a:stCxn id="13" idx="2"/>
            <a:endCxn id="21" idx="0"/>
          </p:cNvCxnSpPr>
          <p:nvPr/>
        </p:nvCxnSpPr>
        <p:spPr>
          <a:xfrm flipH="1">
            <a:off x="4604014" y="3469151"/>
            <a:ext cx="1" cy="444580"/>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do 25"/>
          <p:cNvCxnSpPr>
            <a:stCxn id="21" idx="2"/>
            <a:endCxn id="22" idx="0"/>
          </p:cNvCxnSpPr>
          <p:nvPr/>
        </p:nvCxnSpPr>
        <p:spPr>
          <a:xfrm rot="5400000">
            <a:off x="2367029" y="3359291"/>
            <a:ext cx="916379" cy="3557593"/>
          </a:xfrm>
          <a:prstGeom prst="bentConnector3">
            <a:avLst>
              <a:gd name="adj1" fmla="val 50000"/>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angulado 26"/>
          <p:cNvCxnSpPr>
            <a:stCxn id="21" idx="2"/>
            <a:endCxn id="24" idx="0"/>
          </p:cNvCxnSpPr>
          <p:nvPr/>
        </p:nvCxnSpPr>
        <p:spPr>
          <a:xfrm rot="16200000" flipH="1">
            <a:off x="4472954" y="4810957"/>
            <a:ext cx="916380" cy="654261"/>
          </a:xfrm>
          <a:prstGeom prst="bentConnector3">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aixaDeTexto 27"/>
          <p:cNvSpPr txBox="1"/>
          <p:nvPr/>
        </p:nvSpPr>
        <p:spPr>
          <a:xfrm>
            <a:off x="6100814" y="4292163"/>
            <a:ext cx="3920092" cy="323493"/>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Uma correlação confiável precisa ser feita!</a:t>
            </a:r>
          </a:p>
        </p:txBody>
      </p:sp>
      <p:cxnSp>
        <p:nvCxnSpPr>
          <p:cNvPr id="29" name="Conector de seta reta 28"/>
          <p:cNvCxnSpPr>
            <a:stCxn id="21" idx="3"/>
            <a:endCxn id="28" idx="1"/>
          </p:cNvCxnSpPr>
          <p:nvPr/>
        </p:nvCxnSpPr>
        <p:spPr>
          <a:xfrm>
            <a:off x="5407106" y="4296815"/>
            <a:ext cx="693708" cy="157095"/>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CaixaDeTexto 29"/>
          <p:cNvSpPr txBox="1"/>
          <p:nvPr/>
        </p:nvSpPr>
        <p:spPr>
          <a:xfrm>
            <a:off x="6583477" y="5596278"/>
            <a:ext cx="1337899" cy="54483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tx1"/>
                </a:solidFill>
              </a:rPr>
              <a:t>Espectroscopia UV-Visível</a:t>
            </a:r>
          </a:p>
        </p:txBody>
      </p:sp>
      <p:cxnSp>
        <p:nvCxnSpPr>
          <p:cNvPr id="31" name="Conector angulado 30"/>
          <p:cNvCxnSpPr>
            <a:stCxn id="21" idx="2"/>
            <a:endCxn id="30" idx="0"/>
          </p:cNvCxnSpPr>
          <p:nvPr/>
        </p:nvCxnSpPr>
        <p:spPr>
          <a:xfrm rot="16200000" flipH="1">
            <a:off x="5470030" y="3813881"/>
            <a:ext cx="916380" cy="2648413"/>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angulado 31"/>
          <p:cNvCxnSpPr>
            <a:stCxn id="21" idx="2"/>
            <a:endCxn id="23" idx="0"/>
          </p:cNvCxnSpPr>
          <p:nvPr/>
        </p:nvCxnSpPr>
        <p:spPr>
          <a:xfrm rot="5400000">
            <a:off x="3330759" y="4323023"/>
            <a:ext cx="916381" cy="1630131"/>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639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9882" y="6213423"/>
            <a:ext cx="12371882"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254155" y="380227"/>
            <a:ext cx="5849771" cy="707886"/>
          </a:xfrm>
          <a:prstGeom prst="rect">
            <a:avLst/>
          </a:prstGeom>
        </p:spPr>
        <p:txBody>
          <a:bodyPr wrap="square">
            <a:spAutoFit/>
          </a:bodyPr>
          <a:lstStyle/>
          <a:p>
            <a:pPr algn="ctr"/>
            <a:r>
              <a:rPr lang="pt-BR" sz="2000" dirty="0">
                <a:solidFill>
                  <a:schemeClr val="accent1"/>
                </a:solidFill>
                <a:latin typeface="Trebuchet MS" panose="020B0603020202020204" pitchFamily="34" charset="0"/>
              </a:rPr>
              <a:t>Sistema de Filtração à base de material renovável para tratamento de águas oleosas </a:t>
            </a:r>
          </a:p>
        </p:txBody>
      </p:sp>
      <p:sp>
        <p:nvSpPr>
          <p:cNvPr id="27" name="Text Placeholder 5">
            <a:extLst>
              <a:ext uri="{FF2B5EF4-FFF2-40B4-BE49-F238E27FC236}">
                <a16:creationId xmlns:a16="http://schemas.microsoft.com/office/drawing/2014/main" id="{0D16B07D-3506-4F84-A689-5868162D269A}"/>
              </a:ext>
            </a:extLst>
          </p:cNvPr>
          <p:cNvSpPr txBox="1">
            <a:spLocks/>
          </p:cNvSpPr>
          <p:nvPr/>
        </p:nvSpPr>
        <p:spPr>
          <a:xfrm>
            <a:off x="451276" y="1744608"/>
            <a:ext cx="2291924" cy="215874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pt-BR" sz="1800" dirty="0">
              <a:solidFill>
                <a:schemeClr val="tx1"/>
              </a:solidFill>
            </a:endParaRPr>
          </a:p>
        </p:txBody>
      </p:sp>
      <p:pic>
        <p:nvPicPr>
          <p:cNvPr id="5" name="Imagem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090" y="2102689"/>
            <a:ext cx="1095322" cy="879469"/>
          </a:xfrm>
          <a:prstGeom prst="rect">
            <a:avLst/>
          </a:prstGeom>
        </p:spPr>
      </p:pic>
      <p:pic>
        <p:nvPicPr>
          <p:cNvPr id="6" name="Imagem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2243" y="2856364"/>
            <a:ext cx="1159599" cy="887921"/>
          </a:xfrm>
          <a:prstGeom prst="rect">
            <a:avLst/>
          </a:prstGeom>
        </p:spPr>
      </p:pic>
      <p:sp>
        <p:nvSpPr>
          <p:cNvPr id="19" name="CaixaDeTexto 18"/>
          <p:cNvSpPr txBox="1"/>
          <p:nvPr/>
        </p:nvSpPr>
        <p:spPr>
          <a:xfrm>
            <a:off x="563090" y="1772678"/>
            <a:ext cx="2808555" cy="246221"/>
          </a:xfrm>
          <a:prstGeom prst="rect">
            <a:avLst/>
          </a:prstGeom>
          <a:noFill/>
        </p:spPr>
        <p:txBody>
          <a:bodyPr wrap="square" rtlCol="0">
            <a:spAutoFit/>
          </a:bodyPr>
          <a:lstStyle/>
          <a:p>
            <a:r>
              <a:rPr lang="pt-BR" sz="1000" b="1" dirty="0">
                <a:latin typeface="Trebuchet MS" panose="020B0603020202020204" pitchFamily="34" charset="0"/>
              </a:rPr>
              <a:t>Absorção de óleo em superfícies</a:t>
            </a:r>
          </a:p>
        </p:txBody>
      </p:sp>
      <p:grpSp>
        <p:nvGrpSpPr>
          <p:cNvPr id="24" name="Grupo 23"/>
          <p:cNvGrpSpPr/>
          <p:nvPr/>
        </p:nvGrpSpPr>
        <p:grpSpPr>
          <a:xfrm>
            <a:off x="451276" y="4132414"/>
            <a:ext cx="3029426" cy="2158740"/>
            <a:chOff x="3707602" y="4054683"/>
            <a:chExt cx="3029426" cy="2158740"/>
          </a:xfrm>
        </p:grpSpPr>
        <p:sp>
          <p:nvSpPr>
            <p:cNvPr id="29" name="Text Placeholder 5">
              <a:extLst>
                <a:ext uri="{FF2B5EF4-FFF2-40B4-BE49-F238E27FC236}">
                  <a16:creationId xmlns:a16="http://schemas.microsoft.com/office/drawing/2014/main" id="{0D16B07D-3506-4F84-A689-5868162D269A}"/>
                </a:ext>
              </a:extLst>
            </p:cNvPr>
            <p:cNvSpPr txBox="1">
              <a:spLocks/>
            </p:cNvSpPr>
            <p:nvPr/>
          </p:nvSpPr>
          <p:spPr>
            <a:xfrm>
              <a:off x="3707602" y="4054683"/>
              <a:ext cx="2291924" cy="215874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pt-BR" sz="1800" dirty="0">
                <a:solidFill>
                  <a:schemeClr val="tx1"/>
                </a:solidFill>
              </a:endParaRPr>
            </a:p>
          </p:txBody>
        </p:sp>
        <p:sp>
          <p:nvSpPr>
            <p:cNvPr id="30" name="CaixaDeTexto 29"/>
            <p:cNvSpPr txBox="1"/>
            <p:nvPr/>
          </p:nvSpPr>
          <p:spPr>
            <a:xfrm>
              <a:off x="3928473" y="4082753"/>
              <a:ext cx="2808555" cy="246221"/>
            </a:xfrm>
            <a:prstGeom prst="rect">
              <a:avLst/>
            </a:prstGeom>
            <a:noFill/>
          </p:spPr>
          <p:txBody>
            <a:bodyPr wrap="square" rtlCol="0">
              <a:spAutoFit/>
            </a:bodyPr>
            <a:lstStyle/>
            <a:p>
              <a:r>
                <a:rPr lang="pt-BR" sz="1000" b="1" dirty="0">
                  <a:latin typeface="Trebuchet MS" panose="020B0603020202020204" pitchFamily="34" charset="0"/>
                </a:rPr>
                <a:t>Tratamento de águas oleosas</a:t>
              </a:r>
            </a:p>
          </p:txBody>
        </p:sp>
        <p:pic>
          <p:nvPicPr>
            <p:cNvPr id="9" name="Imagem 8"/>
            <p:cNvPicPr>
              <a:picLocks noChangeAspect="1"/>
            </p:cNvPicPr>
            <p:nvPr/>
          </p:nvPicPr>
          <p:blipFill rotWithShape="1">
            <a:blip r:embed="rId5" cstate="screen">
              <a:extLst>
                <a:ext uri="{28A0092B-C50C-407E-A947-70E740481C1C}">
                  <a14:useLocalDpi xmlns:a14="http://schemas.microsoft.com/office/drawing/2010/main"/>
                </a:ext>
              </a:extLst>
            </a:blip>
            <a:srcRect t="23118"/>
            <a:stretch/>
          </p:blipFill>
          <p:spPr>
            <a:xfrm>
              <a:off x="3855529" y="4443605"/>
              <a:ext cx="1095322" cy="797925"/>
            </a:xfrm>
            <a:prstGeom prst="rect">
              <a:avLst/>
            </a:prstGeom>
          </p:spPr>
        </p:pic>
        <p:pic>
          <p:nvPicPr>
            <p:cNvPr id="7" name="Imagem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9200" y="5173654"/>
              <a:ext cx="1133492" cy="831117"/>
            </a:xfrm>
            <a:prstGeom prst="rect">
              <a:avLst/>
            </a:prstGeom>
          </p:spPr>
        </p:pic>
      </p:grpSp>
      <p:grpSp>
        <p:nvGrpSpPr>
          <p:cNvPr id="32" name="Grupo 31"/>
          <p:cNvGrpSpPr/>
          <p:nvPr/>
        </p:nvGrpSpPr>
        <p:grpSpPr>
          <a:xfrm>
            <a:off x="3701573" y="1983872"/>
            <a:ext cx="5436067" cy="684981"/>
            <a:chOff x="4269995" y="2037946"/>
            <a:chExt cx="5436067" cy="684981"/>
          </a:xfrm>
        </p:grpSpPr>
        <p:sp>
          <p:nvSpPr>
            <p:cNvPr id="39" name="Text Placeholder 5">
              <a:extLst>
                <a:ext uri="{FF2B5EF4-FFF2-40B4-BE49-F238E27FC236}">
                  <a16:creationId xmlns:a16="http://schemas.microsoft.com/office/drawing/2014/main" id="{0D16B07D-3506-4F84-A689-5868162D269A}"/>
                </a:ext>
              </a:extLst>
            </p:cNvPr>
            <p:cNvSpPr txBox="1">
              <a:spLocks/>
            </p:cNvSpPr>
            <p:nvPr/>
          </p:nvSpPr>
          <p:spPr>
            <a:xfrm>
              <a:off x="4269995" y="2037946"/>
              <a:ext cx="5436067" cy="684981"/>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pt-BR" sz="1400" dirty="0">
                <a:solidFill>
                  <a:schemeClr val="tx1"/>
                </a:solidFill>
              </a:endParaRPr>
            </a:p>
          </p:txBody>
        </p:sp>
        <p:sp>
          <p:nvSpPr>
            <p:cNvPr id="31" name="Retângulo 30"/>
            <p:cNvSpPr/>
            <p:nvPr/>
          </p:nvSpPr>
          <p:spPr>
            <a:xfrm>
              <a:off x="4316135" y="2124651"/>
              <a:ext cx="3020038" cy="523220"/>
            </a:xfrm>
            <a:prstGeom prst="rect">
              <a:avLst/>
            </a:prstGeom>
          </p:spPr>
          <p:txBody>
            <a:bodyPr wrap="square">
              <a:spAutoFit/>
            </a:bodyPr>
            <a:lstStyle/>
            <a:p>
              <a:r>
                <a:rPr lang="pt-BR" sz="1400" dirty="0"/>
                <a:t>Desenvolvimento de sistema contínuo para remediação de águas oleosas </a:t>
              </a:r>
            </a:p>
          </p:txBody>
        </p:sp>
        <p:pic>
          <p:nvPicPr>
            <p:cNvPr id="28" name="Imagem 27"/>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82313" y="2163606"/>
              <a:ext cx="2173426" cy="484265"/>
            </a:xfrm>
            <a:prstGeom prst="rect">
              <a:avLst/>
            </a:prstGeom>
          </p:spPr>
        </p:pic>
      </p:grpSp>
      <p:pic>
        <p:nvPicPr>
          <p:cNvPr id="38" name="Imagem 3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2507" y="3880876"/>
            <a:ext cx="5303355" cy="3077650"/>
          </a:xfrm>
          <a:prstGeom prst="rect">
            <a:avLst/>
          </a:prstGeom>
        </p:spPr>
      </p:pic>
      <p:sp>
        <p:nvSpPr>
          <p:cNvPr id="42" name="Text Placeholder 5">
            <a:extLst>
              <a:ext uri="{FF2B5EF4-FFF2-40B4-BE49-F238E27FC236}">
                <a16:creationId xmlns:a16="http://schemas.microsoft.com/office/drawing/2014/main" id="{0D16B07D-3506-4F84-A689-5868162D269A}"/>
              </a:ext>
            </a:extLst>
          </p:cNvPr>
          <p:cNvSpPr txBox="1">
            <a:spLocks/>
          </p:cNvSpPr>
          <p:nvPr/>
        </p:nvSpPr>
        <p:spPr>
          <a:xfrm>
            <a:off x="3701573" y="2895476"/>
            <a:ext cx="5389927" cy="95518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buFont typeface="Arial" panose="020B0604020202020204" pitchFamily="34" charset="0"/>
              <a:buChar char="•"/>
            </a:pPr>
            <a:endParaRPr lang="pt-BR" sz="1800" dirty="0">
              <a:solidFill>
                <a:schemeClr val="tx1"/>
              </a:solidFill>
            </a:endParaRPr>
          </a:p>
        </p:txBody>
      </p:sp>
      <p:sp>
        <p:nvSpPr>
          <p:cNvPr id="33" name="CaixaDeTexto 32"/>
          <p:cNvSpPr txBox="1"/>
          <p:nvPr/>
        </p:nvSpPr>
        <p:spPr>
          <a:xfrm>
            <a:off x="3818679" y="2961358"/>
            <a:ext cx="5109573" cy="830997"/>
          </a:xfrm>
          <a:prstGeom prst="rect">
            <a:avLst/>
          </a:prstGeom>
          <a:noFill/>
        </p:spPr>
        <p:txBody>
          <a:bodyPr wrap="square" rtlCol="0">
            <a:spAutoFit/>
          </a:bodyPr>
          <a:lstStyle/>
          <a:p>
            <a:pPr marL="285750" indent="-285750">
              <a:buFont typeface="Arial" panose="020B0604020202020204" pitchFamily="34" charset="0"/>
              <a:buChar char="•"/>
            </a:pPr>
            <a:r>
              <a:rPr lang="pt-BR" sz="1200" dirty="0">
                <a:latin typeface="Trebuchet MS" panose="020B0603020202020204" pitchFamily="34" charset="0"/>
              </a:rPr>
              <a:t>Formulação de materiais poliméricos absorvedores;</a:t>
            </a:r>
          </a:p>
          <a:p>
            <a:pPr marL="285750" indent="-285750">
              <a:buFont typeface="Arial" panose="020B0604020202020204" pitchFamily="34" charset="0"/>
              <a:buChar char="•"/>
            </a:pPr>
            <a:r>
              <a:rPr lang="pt-BR" sz="1200" dirty="0">
                <a:latin typeface="Trebuchet MS" panose="020B0603020202020204" pitchFamily="34" charset="0"/>
              </a:rPr>
              <a:t>Otimização da capacidade absortiva;</a:t>
            </a:r>
          </a:p>
          <a:p>
            <a:pPr marL="285750" indent="-285750">
              <a:buFont typeface="Arial" panose="020B0604020202020204" pitchFamily="34" charset="0"/>
              <a:buChar char="•"/>
            </a:pPr>
            <a:r>
              <a:rPr lang="pt-BR" sz="1200" dirty="0">
                <a:latin typeface="Trebuchet MS" panose="020B0603020202020204" pitchFamily="34" charset="0"/>
              </a:rPr>
              <a:t>Design de reator de remediação;</a:t>
            </a:r>
          </a:p>
          <a:p>
            <a:pPr marL="285750" indent="-285750">
              <a:buFont typeface="Arial" panose="020B0604020202020204" pitchFamily="34" charset="0"/>
              <a:buChar char="•"/>
            </a:pPr>
            <a:r>
              <a:rPr lang="pt-BR" sz="1200" dirty="0">
                <a:latin typeface="Trebuchet MS" panose="020B0603020202020204" pitchFamily="34" charset="0"/>
              </a:rPr>
              <a:t>Avaliação da recuperação dos materiais absorvedores</a:t>
            </a:r>
          </a:p>
        </p:txBody>
      </p:sp>
      <p:sp>
        <p:nvSpPr>
          <p:cNvPr id="41" name="Retângulo 40">
            <a:extLst>
              <a:ext uri="{FF2B5EF4-FFF2-40B4-BE49-F238E27FC236}">
                <a16:creationId xmlns:a16="http://schemas.microsoft.com/office/drawing/2014/main" id="{EB466C39-D72D-4CE7-8D59-C5A05F30E622}"/>
              </a:ext>
            </a:extLst>
          </p:cNvPr>
          <p:cNvSpPr/>
          <p:nvPr/>
        </p:nvSpPr>
        <p:spPr>
          <a:xfrm>
            <a:off x="5105937" y="6342376"/>
            <a:ext cx="428437" cy="338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3" name="Picture 2" descr="Resultado de imagem para chemometrics">
            <a:extLst>
              <a:ext uri="{FF2B5EF4-FFF2-40B4-BE49-F238E27FC236}">
                <a16:creationId xmlns:a16="http://schemas.microsoft.com/office/drawing/2014/main" id="{689E51FA-14B5-4D53-9379-9F8EED0C1D8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090212" y="5125779"/>
            <a:ext cx="2013714" cy="1569710"/>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2">
            <a:extLst>
              <a:ext uri="{FF2B5EF4-FFF2-40B4-BE49-F238E27FC236}">
                <a16:creationId xmlns:a16="http://schemas.microsoft.com/office/drawing/2014/main" id="{FDF84568-4EB3-4E8E-8E03-5B3B27159A65}"/>
              </a:ext>
            </a:extLst>
          </p:cNvPr>
          <p:cNvSpPr txBox="1">
            <a:spLocks/>
          </p:cNvSpPr>
          <p:nvPr/>
        </p:nvSpPr>
        <p:spPr>
          <a:xfrm>
            <a:off x="3701573" y="4412981"/>
            <a:ext cx="3392837" cy="606769"/>
          </a:xfrm>
          <a:prstGeom prst="rect">
            <a:avLst/>
          </a:prstGeom>
        </p:spPr>
        <p:txBody>
          <a:bodyPr wrap="square" lIns="0" tIns="0" rIns="0" bIns="0" anchor="b">
            <a:spAutoFit/>
          </a:bodyPr>
          <a:lstStyle>
            <a:lvl1pPr marL="0" marR="0" indent="0" algn="l" defTabSz="914400" rtl="0" eaLnBrk="1" fontAlgn="base" latinLnBrk="0" hangingPunct="1">
              <a:lnSpc>
                <a:spcPct val="100000"/>
              </a:lnSpc>
              <a:spcBef>
                <a:spcPct val="0"/>
              </a:spcBef>
              <a:spcAft>
                <a:spcPct val="0"/>
              </a:spcAft>
              <a:buClrTx/>
              <a:buSzTx/>
              <a:buFontTx/>
              <a:buNone/>
              <a:tabLst/>
              <a:defRPr lang="en-US" sz="2000" kern="1200" smtClean="0">
                <a:solidFill>
                  <a:schemeClr val="bg1"/>
                </a:solidFill>
                <a:effectLst/>
                <a:latin typeface="+mj-lt"/>
                <a:ea typeface="+mj-ea"/>
                <a:cs typeface="+mj-cs"/>
              </a:defRPr>
            </a:lvl1pPr>
            <a:lvl2pPr algn="l" rtl="0" fontAlgn="base">
              <a:spcBef>
                <a:spcPct val="0"/>
              </a:spcBef>
              <a:spcAft>
                <a:spcPct val="0"/>
              </a:spcAft>
              <a:defRPr sz="3800">
                <a:solidFill>
                  <a:schemeClr val="bg1"/>
                </a:solidFill>
                <a:latin typeface="Trebuchet MS" panose="020B0703020202090204" pitchFamily="34" charset="0"/>
              </a:defRPr>
            </a:lvl2pPr>
            <a:lvl3pPr algn="l" rtl="0" fontAlgn="base">
              <a:spcBef>
                <a:spcPct val="0"/>
              </a:spcBef>
              <a:spcAft>
                <a:spcPct val="0"/>
              </a:spcAft>
              <a:defRPr sz="3800">
                <a:solidFill>
                  <a:schemeClr val="bg1"/>
                </a:solidFill>
                <a:latin typeface="Trebuchet MS" panose="020B0703020202090204" pitchFamily="34" charset="0"/>
              </a:defRPr>
            </a:lvl3pPr>
            <a:lvl4pPr algn="l" rtl="0" fontAlgn="base">
              <a:spcBef>
                <a:spcPct val="0"/>
              </a:spcBef>
              <a:spcAft>
                <a:spcPct val="0"/>
              </a:spcAft>
              <a:defRPr sz="3800">
                <a:solidFill>
                  <a:schemeClr val="bg1"/>
                </a:solidFill>
                <a:latin typeface="Trebuchet MS" panose="020B0703020202090204" pitchFamily="34" charset="0"/>
              </a:defRPr>
            </a:lvl4pPr>
            <a:lvl5pPr algn="l" rtl="0" fontAlgn="base">
              <a:spcBef>
                <a:spcPct val="0"/>
              </a:spcBef>
              <a:spcAft>
                <a:spcPct val="0"/>
              </a:spcAft>
              <a:defRPr sz="3800">
                <a:solidFill>
                  <a:schemeClr val="bg1"/>
                </a:solidFill>
                <a:latin typeface="Trebuchet MS" panose="020B0703020202090204" pitchFamily="34" charset="0"/>
              </a:defRPr>
            </a:lvl5pPr>
            <a:lvl6pPr marL="457200" algn="l" rtl="0" fontAlgn="base">
              <a:spcBef>
                <a:spcPct val="0"/>
              </a:spcBef>
              <a:spcAft>
                <a:spcPct val="0"/>
              </a:spcAft>
              <a:defRPr sz="3800">
                <a:solidFill>
                  <a:schemeClr val="bg1"/>
                </a:solidFill>
                <a:latin typeface="Trebuchet MS" panose="020B0703020202090204" pitchFamily="34" charset="0"/>
              </a:defRPr>
            </a:lvl6pPr>
            <a:lvl7pPr marL="914400" algn="l" rtl="0" fontAlgn="base">
              <a:spcBef>
                <a:spcPct val="0"/>
              </a:spcBef>
              <a:spcAft>
                <a:spcPct val="0"/>
              </a:spcAft>
              <a:defRPr sz="3800">
                <a:solidFill>
                  <a:schemeClr val="bg1"/>
                </a:solidFill>
                <a:latin typeface="Trebuchet MS" panose="020B0703020202090204" pitchFamily="34" charset="0"/>
              </a:defRPr>
            </a:lvl7pPr>
            <a:lvl8pPr marL="1371600" algn="l" rtl="0" fontAlgn="base">
              <a:spcBef>
                <a:spcPct val="0"/>
              </a:spcBef>
              <a:spcAft>
                <a:spcPct val="0"/>
              </a:spcAft>
              <a:defRPr sz="3800">
                <a:solidFill>
                  <a:schemeClr val="bg1"/>
                </a:solidFill>
                <a:latin typeface="Trebuchet MS" panose="020B0703020202090204" pitchFamily="34" charset="0"/>
              </a:defRPr>
            </a:lvl8pPr>
            <a:lvl9pPr marL="1828800" algn="l" rtl="0" fontAlgn="base">
              <a:spcBef>
                <a:spcPct val="0"/>
              </a:spcBef>
              <a:spcAft>
                <a:spcPct val="0"/>
              </a:spcAft>
              <a:defRPr sz="3800">
                <a:solidFill>
                  <a:schemeClr val="bg1"/>
                </a:solidFill>
                <a:latin typeface="Trebuchet MS" panose="020B0703020202090204" pitchFamily="34" charset="0"/>
              </a:defRPr>
            </a:lvl9pPr>
          </a:lstStyle>
          <a:p>
            <a:pPr marL="177800" indent="-177800">
              <a:lnSpc>
                <a:spcPct val="150000"/>
              </a:lnSpc>
              <a:buFont typeface="Arial" panose="020B0604020202020204" pitchFamily="34" charset="0"/>
              <a:buChar char="•"/>
            </a:pPr>
            <a:r>
              <a:rPr lang="pt-BR" sz="1400" dirty="0">
                <a:solidFill>
                  <a:schemeClr val="tx1"/>
                </a:solidFill>
                <a:latin typeface="Trebuchet MS" panose="020B0603020202020204" pitchFamily="34" charset="0"/>
              </a:rPr>
              <a:t>Otimização multivariada</a:t>
            </a:r>
          </a:p>
          <a:p>
            <a:pPr marL="177800" indent="-177800">
              <a:lnSpc>
                <a:spcPct val="150000"/>
              </a:lnSpc>
              <a:buFont typeface="Arial" panose="020B0604020202020204" pitchFamily="34" charset="0"/>
              <a:buChar char="•"/>
            </a:pPr>
            <a:r>
              <a:rPr lang="pt-BR" sz="1400" dirty="0">
                <a:solidFill>
                  <a:schemeClr val="tx1"/>
                </a:solidFill>
                <a:latin typeface="Trebuchet MS" panose="020B0603020202020204" pitchFamily="34" charset="0"/>
              </a:rPr>
              <a:t>Análise </a:t>
            </a:r>
            <a:r>
              <a:rPr lang="pt-BR" sz="1400" dirty="0" err="1">
                <a:solidFill>
                  <a:schemeClr val="tx1"/>
                </a:solidFill>
                <a:latin typeface="Trebuchet MS" panose="020B0603020202020204" pitchFamily="34" charset="0"/>
              </a:rPr>
              <a:t>quimiométrica</a:t>
            </a:r>
            <a:r>
              <a:rPr lang="pt-BR" sz="1400" dirty="0">
                <a:solidFill>
                  <a:schemeClr val="tx1"/>
                </a:solidFill>
                <a:latin typeface="Trebuchet MS" panose="020B0603020202020204" pitchFamily="34" charset="0"/>
              </a:rPr>
              <a:t> de dados</a:t>
            </a:r>
          </a:p>
        </p:txBody>
      </p:sp>
      <p:sp>
        <p:nvSpPr>
          <p:cNvPr id="45" name="CaixaDeTexto 44">
            <a:extLst>
              <a:ext uri="{FF2B5EF4-FFF2-40B4-BE49-F238E27FC236}">
                <a16:creationId xmlns:a16="http://schemas.microsoft.com/office/drawing/2014/main" id="{E91288B8-9C26-4802-ACEB-898EFB4E2B1C}"/>
              </a:ext>
            </a:extLst>
          </p:cNvPr>
          <p:cNvSpPr txBox="1"/>
          <p:nvPr/>
        </p:nvSpPr>
        <p:spPr>
          <a:xfrm rot="16200000">
            <a:off x="3630558" y="5633744"/>
            <a:ext cx="764727" cy="215444"/>
          </a:xfrm>
          <a:prstGeom prst="rect">
            <a:avLst/>
          </a:prstGeom>
          <a:noFill/>
        </p:spPr>
        <p:txBody>
          <a:bodyPr wrap="square" rtlCol="0">
            <a:spAutoFit/>
          </a:bodyPr>
          <a:lstStyle/>
          <a:p>
            <a:r>
              <a:rPr lang="pt-BR" sz="800" dirty="0">
                <a:solidFill>
                  <a:schemeClr val="bg1">
                    <a:lumMod val="50000"/>
                  </a:schemeClr>
                </a:solidFill>
              </a:rPr>
              <a:t>Predição</a:t>
            </a:r>
          </a:p>
        </p:txBody>
      </p:sp>
      <p:sp>
        <p:nvSpPr>
          <p:cNvPr id="46" name="CaixaDeTexto 45">
            <a:extLst>
              <a:ext uri="{FF2B5EF4-FFF2-40B4-BE49-F238E27FC236}">
                <a16:creationId xmlns:a16="http://schemas.microsoft.com/office/drawing/2014/main" id="{A869522E-437F-459A-A4FD-120AA1B92674}"/>
              </a:ext>
            </a:extLst>
          </p:cNvPr>
          <p:cNvSpPr txBox="1"/>
          <p:nvPr/>
        </p:nvSpPr>
        <p:spPr>
          <a:xfrm>
            <a:off x="4787995" y="6669877"/>
            <a:ext cx="754542" cy="215444"/>
          </a:xfrm>
          <a:prstGeom prst="rect">
            <a:avLst/>
          </a:prstGeom>
          <a:noFill/>
        </p:spPr>
        <p:txBody>
          <a:bodyPr wrap="square" rtlCol="0">
            <a:spAutoFit/>
          </a:bodyPr>
          <a:lstStyle/>
          <a:p>
            <a:r>
              <a:rPr lang="pt-BR" sz="800" dirty="0">
                <a:solidFill>
                  <a:schemeClr val="bg1">
                    <a:lumMod val="50000"/>
                  </a:schemeClr>
                </a:solidFill>
              </a:rPr>
              <a:t>Medição</a:t>
            </a:r>
          </a:p>
        </p:txBody>
      </p:sp>
      <p:pic>
        <p:nvPicPr>
          <p:cNvPr id="47" name="Picture 4" descr="Imagem relacionada">
            <a:extLst>
              <a:ext uri="{FF2B5EF4-FFF2-40B4-BE49-F238E27FC236}">
                <a16:creationId xmlns:a16="http://schemas.microsoft.com/office/drawing/2014/main" id="{8022C9D8-8927-4E95-98EB-8E7981D99D51}"/>
              </a:ext>
            </a:extLst>
          </p:cNvPr>
          <p:cNvPicPr>
            <a:picLocks noChangeAspect="1" noChangeArrowheads="1"/>
          </p:cNvPicPr>
          <p:nvPr/>
        </p:nvPicPr>
        <p:blipFill>
          <a:blip r:embed="rId10" cstate="screen">
            <a:alphaModFix amt="5000"/>
            <a:extLst>
              <a:ext uri="{28A0092B-C50C-407E-A947-70E740481C1C}">
                <a14:useLocalDpi xmlns:a14="http://schemas.microsoft.com/office/drawing/2010/main"/>
              </a:ext>
            </a:extLst>
          </a:blip>
          <a:srcRect/>
          <a:stretch>
            <a:fillRect/>
          </a:stretch>
        </p:blipFill>
        <p:spPr bwMode="auto">
          <a:xfrm>
            <a:off x="4194356" y="5019750"/>
            <a:ext cx="1721789" cy="172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465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1732032" y="381125"/>
            <a:ext cx="6434950" cy="707886"/>
          </a:xfrm>
          <a:prstGeom prst="rect">
            <a:avLst/>
          </a:prstGeom>
        </p:spPr>
        <p:txBody>
          <a:bodyPr wrap="square">
            <a:spAutoFit/>
          </a:bodyPr>
          <a:lstStyle/>
          <a:p>
            <a:pPr algn="ctr"/>
            <a:r>
              <a:rPr lang="pt-BR" sz="2000" dirty="0" err="1">
                <a:solidFill>
                  <a:schemeClr val="accent1"/>
                </a:solidFill>
                <a:latin typeface="Trebuchet MS" panose="020B0603020202020204" pitchFamily="34" charset="0"/>
              </a:rPr>
              <a:t>Guidance</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Development</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and</a:t>
            </a:r>
            <a:r>
              <a:rPr lang="pt-BR" sz="2000" dirty="0">
                <a:solidFill>
                  <a:schemeClr val="accent1"/>
                </a:solidFill>
                <a:latin typeface="Trebuchet MS" panose="020B0603020202020204" pitchFamily="34" charset="0"/>
              </a:rPr>
              <a:t> Case-</a:t>
            </a:r>
            <a:r>
              <a:rPr lang="pt-BR" sz="2000" dirty="0" err="1">
                <a:solidFill>
                  <a:schemeClr val="accent1"/>
                </a:solidFill>
                <a:latin typeface="Trebuchet MS" panose="020B0603020202020204" pitchFamily="34" charset="0"/>
              </a:rPr>
              <a:t>Study</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Documentation</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of</a:t>
            </a:r>
            <a:r>
              <a:rPr lang="pt-BR" sz="2000" dirty="0">
                <a:solidFill>
                  <a:schemeClr val="accent1"/>
                </a:solidFill>
                <a:latin typeface="Trebuchet MS" panose="020B0603020202020204" pitchFamily="34" charset="0"/>
              </a:rPr>
              <a:t> Green </a:t>
            </a:r>
            <a:r>
              <a:rPr lang="pt-BR" sz="2000" dirty="0" err="1">
                <a:solidFill>
                  <a:schemeClr val="accent1"/>
                </a:solidFill>
                <a:latin typeface="Trebuchet MS" panose="020B0603020202020204" pitchFamily="34" charset="0"/>
              </a:rPr>
              <a:t>Chemistry</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and</a:t>
            </a:r>
            <a:r>
              <a:rPr lang="pt-BR" sz="2000" dirty="0">
                <a:solidFill>
                  <a:schemeClr val="accent1"/>
                </a:solidFill>
                <a:latin typeface="Trebuchet MS" panose="020B0603020202020204" pitchFamily="34" charset="0"/>
              </a:rPr>
              <a:t> Technologies </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pic>
        <p:nvPicPr>
          <p:cNvPr id="5124" name="Picture 4" descr="UNIDO | ONU Brasi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775" y="107321"/>
            <a:ext cx="1012955" cy="1012955"/>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45442C01-7584-4DE3-BE3E-EF666775353B}"/>
              </a:ext>
            </a:extLst>
          </p:cNvPr>
          <p:cNvSpPr/>
          <p:nvPr/>
        </p:nvSpPr>
        <p:spPr>
          <a:xfrm>
            <a:off x="575081" y="1883348"/>
            <a:ext cx="2591355" cy="523220"/>
          </a:xfrm>
          <a:prstGeom prst="rect">
            <a:avLst/>
          </a:prstGeom>
          <a:ln>
            <a:noFill/>
          </a:ln>
        </p:spPr>
        <p:txBody>
          <a:bodyPr wrap="square">
            <a:spAutoFit/>
          </a:bodyPr>
          <a:lstStyle/>
          <a:p>
            <a:pPr algn="ct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3-days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project</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Inception</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Workshop in Rio de Janeiro</a:t>
            </a:r>
            <a:endPar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ndParaRPr>
          </a:p>
        </p:txBody>
      </p:sp>
      <p:sp>
        <p:nvSpPr>
          <p:cNvPr id="16" name="Retângulo 15">
            <a:extLst>
              <a:ext uri="{FF2B5EF4-FFF2-40B4-BE49-F238E27FC236}">
                <a16:creationId xmlns:a16="http://schemas.microsoft.com/office/drawing/2014/main" id="{2B1E3D16-B543-4B22-9E96-23759D67F9BE}"/>
              </a:ext>
            </a:extLst>
          </p:cNvPr>
          <p:cNvSpPr/>
          <p:nvPr/>
        </p:nvSpPr>
        <p:spPr>
          <a:xfrm>
            <a:off x="3352593" y="2269856"/>
            <a:ext cx="2743407" cy="523220"/>
          </a:xfrm>
          <a:prstGeom prst="rect">
            <a:avLst/>
          </a:prstGeom>
          <a:ln>
            <a:noFill/>
          </a:ln>
        </p:spPr>
        <p:txBody>
          <a:bodyPr wrap="square">
            <a:spAutoFit/>
          </a:bodyPr>
          <a:lstStyle/>
          <a:p>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1-day Stakeholder Workshop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organized</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jointly</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with</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Braskem</a:t>
            </a:r>
            <a:endPar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ndParaRPr>
          </a:p>
        </p:txBody>
      </p:sp>
      <p:sp>
        <p:nvSpPr>
          <p:cNvPr id="17" name="Retângulo 16">
            <a:extLst>
              <a:ext uri="{FF2B5EF4-FFF2-40B4-BE49-F238E27FC236}">
                <a16:creationId xmlns:a16="http://schemas.microsoft.com/office/drawing/2014/main" id="{8B030612-E63E-4E9E-B8C6-3E89B9D8EB7D}"/>
              </a:ext>
            </a:extLst>
          </p:cNvPr>
          <p:cNvSpPr/>
          <p:nvPr/>
        </p:nvSpPr>
        <p:spPr>
          <a:xfrm>
            <a:off x="5849507" y="5301212"/>
            <a:ext cx="1800000" cy="307777"/>
          </a:xfrm>
          <a:prstGeom prst="rect">
            <a:avLst/>
          </a:prstGeom>
          <a:ln>
            <a:noFill/>
          </a:ln>
        </p:spPr>
        <p:txBody>
          <a:bodyPr wrap="square">
            <a:spAutoFit/>
          </a:bodyPr>
          <a:lstStyle/>
          <a:p>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Braskem case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study</a:t>
            </a:r>
            <a:endPar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ndParaRPr>
          </a:p>
        </p:txBody>
      </p:sp>
      <p:sp>
        <p:nvSpPr>
          <p:cNvPr id="18" name="Retângulo 17">
            <a:extLst>
              <a:ext uri="{FF2B5EF4-FFF2-40B4-BE49-F238E27FC236}">
                <a16:creationId xmlns:a16="http://schemas.microsoft.com/office/drawing/2014/main" id="{60A1D902-75EE-43F4-9C12-9678C53CE7CE}"/>
              </a:ext>
            </a:extLst>
          </p:cNvPr>
          <p:cNvSpPr/>
          <p:nvPr/>
        </p:nvSpPr>
        <p:spPr>
          <a:xfrm>
            <a:off x="6749507" y="5916312"/>
            <a:ext cx="2629451" cy="307777"/>
          </a:xfrm>
          <a:prstGeom prst="rect">
            <a:avLst/>
          </a:prstGeom>
          <a:ln>
            <a:noFill/>
          </a:ln>
        </p:spPr>
        <p:txBody>
          <a:bodyPr wrap="square">
            <a:spAutoFit/>
          </a:bodyPr>
          <a:lstStyle/>
          <a:p>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1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additional</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case </a:t>
            </a:r>
            <a:r>
              <a:rPr lang="pt-BR" sz="1400" dirty="0" err="1">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study</a:t>
            </a:r>
            <a:r>
              <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a typeface="Calibri" panose="020F0502020204030204" pitchFamily="34" charset="0"/>
                <a:cs typeface="Times New Roman" panose="02020603050405020304" pitchFamily="18" charset="0"/>
              </a:rPr>
              <a:t> (POP)</a:t>
            </a:r>
            <a:endParaRPr lang="pt-BR" sz="1400" dirty="0">
              <a:solidFill>
                <a:schemeClr val="accent1"/>
              </a:solidFill>
              <a:effectLst>
                <a:outerShdw blurRad="38100" dist="38100" dir="2700000" algn="tl">
                  <a:srgbClr val="000000">
                    <a:alpha val="43137"/>
                  </a:srgbClr>
                </a:outerShdw>
              </a:effectLst>
              <a:latin typeface="Trebuchet MS" panose="020B0603020202020204" pitchFamily="34" charset="0"/>
            </a:endParaRPr>
          </a:p>
        </p:txBody>
      </p:sp>
      <p:pic>
        <p:nvPicPr>
          <p:cNvPr id="19" name="Imagem 18" descr="https://lh6.googleusercontent.com/VbSHf01YOkVGHMy6tL1xFgFu-e-Iu60vpkwZXO3Igh4xewLaLZIbL9T5TtxKEGCYuYvuSyKuLj5EmEZRG2HEyy6jxANdZ2dsCiRn97Ldarg2dYlhNxroPaQsT5Y3gNUIOVSMyLE">
            <a:extLst>
              <a:ext uri="{FF2B5EF4-FFF2-40B4-BE49-F238E27FC236}">
                <a16:creationId xmlns:a16="http://schemas.microsoft.com/office/drawing/2014/main" id="{3F993A20-7F4B-479A-87AF-42BA67FBCD69}"/>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2279232" y="3444858"/>
            <a:ext cx="2591355" cy="935706"/>
          </a:xfrm>
          <a:prstGeom prst="rect">
            <a:avLst/>
          </a:prstGeom>
          <a:noFill/>
          <a:ln w="19050">
            <a:solidFill>
              <a:schemeClr val="accent1"/>
            </a:solidFill>
          </a:ln>
        </p:spPr>
      </p:pic>
      <p:pic>
        <p:nvPicPr>
          <p:cNvPr id="20" name="Imagem 19" descr="Uma imagem contendo texto, quadro de comunicações&#10;&#10;Descrição gerada com muito alta confiança">
            <a:extLst>
              <a:ext uri="{FF2B5EF4-FFF2-40B4-BE49-F238E27FC236}">
                <a16:creationId xmlns:a16="http://schemas.microsoft.com/office/drawing/2014/main" id="{6BCD57C8-6EE8-4395-9E8A-9F6A2DCD02C2}"/>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35789" y="1954437"/>
            <a:ext cx="1144415" cy="728096"/>
          </a:xfrm>
          <a:prstGeom prst="rect">
            <a:avLst/>
          </a:prstGeom>
          <a:noFill/>
          <a:ln>
            <a:noFill/>
          </a:ln>
        </p:spPr>
      </p:pic>
      <p:pic>
        <p:nvPicPr>
          <p:cNvPr id="21" name="Imagem 20" descr="https://lh3.googleusercontent.com/RWfYlmAS5lgt1RuqaV0ACQMB7HAl1rbqhmH3Tv1QspVIGi4gKIlzSvYzHR3q0loTFC6CI24d8UYdO9ztfJGE-VN7K9ucH-nBt-knbLD2NvMngu3vZ-3ot-KfxG7Yw14m4zPQnW8">
            <a:extLst>
              <a:ext uri="{FF2B5EF4-FFF2-40B4-BE49-F238E27FC236}">
                <a16:creationId xmlns:a16="http://schemas.microsoft.com/office/drawing/2014/main" id="{87547B78-3598-4FAE-85DA-385824C695EC}"/>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0312" y="3200905"/>
            <a:ext cx="1800000" cy="1800000"/>
          </a:xfrm>
          <a:prstGeom prst="octagon">
            <a:avLst/>
          </a:prstGeom>
          <a:noFill/>
          <a:ln w="19050">
            <a:solidFill>
              <a:schemeClr val="accent1"/>
            </a:solidFill>
          </a:ln>
        </p:spPr>
      </p:pic>
      <p:pic>
        <p:nvPicPr>
          <p:cNvPr id="22" name="Imagem 21" descr="https://lh4.googleusercontent.com/dkuOCqbNgm7d_naEJ2xyEQSqE2zE2gc-_PNEhM9qTvcyy40gVTgt4kDd5GLrg00iUrZHYdoxSKeVJbbV3cNa5NT_DOV1P8uEW5mxV-QivMqigsmYUY0Yw1prkAVh-hMUxNRihdE">
            <a:extLst>
              <a:ext uri="{FF2B5EF4-FFF2-40B4-BE49-F238E27FC236}">
                <a16:creationId xmlns:a16="http://schemas.microsoft.com/office/drawing/2014/main" id="{56148A24-F85E-43EC-AA74-6B9253945149}"/>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34116" y="4518462"/>
            <a:ext cx="1800000" cy="1800000"/>
          </a:xfrm>
          <a:prstGeom prst="octagon">
            <a:avLst/>
          </a:prstGeom>
          <a:noFill/>
          <a:ln w="19050">
            <a:solidFill>
              <a:schemeClr val="accent1"/>
            </a:solidFill>
          </a:ln>
        </p:spPr>
      </p:pic>
      <p:pic>
        <p:nvPicPr>
          <p:cNvPr id="23" name="Imagem 22" descr="https://lh6.googleusercontent.com/z1P6uIqpJ6LJmNDjJ1BVDOCN3Ixs3jUnwLxXhUQEsoBfi1LUWyuSprTqkBlKC_oBkRRNpOgK0DWs278kYMWJJb4_Bb5Mk0le7aM1uXOU45GR9DbQj40C4Ymm9FTFR3TSDv6bpig">
            <a:extLst>
              <a:ext uri="{FF2B5EF4-FFF2-40B4-BE49-F238E27FC236}">
                <a16:creationId xmlns:a16="http://schemas.microsoft.com/office/drawing/2014/main" id="{3D5DBC8F-92AE-4341-B9A4-9FB89999EE01}"/>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16857" y="4518462"/>
            <a:ext cx="1800000" cy="1800000"/>
          </a:xfrm>
          <a:prstGeom prst="octagon">
            <a:avLst/>
          </a:prstGeom>
          <a:noFill/>
          <a:ln w="19050">
            <a:solidFill>
              <a:schemeClr val="accent1"/>
            </a:solidFill>
          </a:ln>
        </p:spPr>
      </p:pic>
      <p:pic>
        <p:nvPicPr>
          <p:cNvPr id="24" name="Imagem 23" descr="https://lh6.googleusercontent.com/S6uZ09cNIsBU59LWLYH2c4nrpXaKIRdIUcn3kAz0YXr8aCmNuna1WhxhX_7Fs07HcOlyW_YIsJ-BU3j3Jjf88BHdJXc8Ixm1Uc6t7Gd4Av1HP-t751sqwCyW8kiMmUkxhtoWNJE">
            <a:extLst>
              <a:ext uri="{FF2B5EF4-FFF2-40B4-BE49-F238E27FC236}">
                <a16:creationId xmlns:a16="http://schemas.microsoft.com/office/drawing/2014/main" id="{19A1E42B-5BA4-46CD-98F1-B074E292F078}"/>
              </a:ext>
            </a:extLst>
          </p:cNvPr>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49507" y="3200905"/>
            <a:ext cx="1800000" cy="1800000"/>
          </a:xfrm>
          <a:prstGeom prst="octagon">
            <a:avLst/>
          </a:prstGeom>
          <a:noFill/>
          <a:ln w="19050">
            <a:solidFill>
              <a:schemeClr val="accent1"/>
            </a:solidFill>
          </a:ln>
        </p:spPr>
      </p:pic>
      <p:pic>
        <p:nvPicPr>
          <p:cNvPr id="25" name="Imagem 24" descr="https://lh5.googleusercontent.com/9dC250Ik8pEvDx_ehrJ-8Hvbg_gAPLylzB4G1D0qOwXZyr-VT9KAsbnkJWSKQYPKKLWGKMjauU_KE1SDwTWUcM2Gvu1x6kpOM5EiCofo9h6TwtMpwPz4GkQpc_WkgfruaayiMLE">
            <a:extLst>
              <a:ext uri="{FF2B5EF4-FFF2-40B4-BE49-F238E27FC236}">
                <a16:creationId xmlns:a16="http://schemas.microsoft.com/office/drawing/2014/main" id="{AFD31C3E-A47A-47B8-95A6-01FC55A16EE1}"/>
              </a:ext>
            </a:extLst>
          </p:cNvPr>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65323" y="3220366"/>
            <a:ext cx="2880000" cy="1943100"/>
          </a:xfrm>
          <a:prstGeom prst="octagon">
            <a:avLst/>
          </a:prstGeom>
          <a:noFill/>
          <a:ln w="19050">
            <a:solidFill>
              <a:schemeClr val="accent1"/>
            </a:solidFill>
          </a:ln>
        </p:spPr>
      </p:pic>
      <p:pic>
        <p:nvPicPr>
          <p:cNvPr id="26" name="Imagem 25" descr="Uma imagem contendo pessoa, interior, teto, pessoas&#10;&#10;Descrição gerada com muito alta confiança">
            <a:extLst>
              <a:ext uri="{FF2B5EF4-FFF2-40B4-BE49-F238E27FC236}">
                <a16:creationId xmlns:a16="http://schemas.microsoft.com/office/drawing/2014/main" id="{BFC3446D-4BA0-4DBC-893C-62BFCA9E2DF2}"/>
              </a:ext>
            </a:extLst>
          </p:cNvPr>
          <p:cNvPicPr/>
          <p:nvPr/>
        </p:nvPicPr>
        <p:blipFill rotWithShape="1">
          <a:blip r:embed="rId12" cstate="screen">
            <a:extLst>
              <a:ext uri="{28A0092B-C50C-407E-A947-70E740481C1C}">
                <a14:useLocalDpi xmlns:a14="http://schemas.microsoft.com/office/drawing/2010/main"/>
              </a:ext>
            </a:extLst>
          </a:blip>
          <a:srcRect/>
          <a:stretch/>
        </p:blipFill>
        <p:spPr bwMode="auto">
          <a:xfrm>
            <a:off x="9933836" y="1902804"/>
            <a:ext cx="1800000" cy="1800000"/>
          </a:xfrm>
          <a:prstGeom prst="octagon">
            <a:avLst/>
          </a:prstGeom>
          <a:noFill/>
          <a:ln w="19050">
            <a:solidFill>
              <a:schemeClr val="accent1"/>
            </a:solidFill>
          </a:ln>
        </p:spPr>
      </p:pic>
      <p:pic>
        <p:nvPicPr>
          <p:cNvPr id="27" name="Imagem 26" descr="C:\Users\skuriyama\OneDrive - Sistema FIRJAN\Sergio\Projetos\UNIDO\5 day TTT Workshop\Fotos\Images\IMG_2655.jpg">
            <a:extLst>
              <a:ext uri="{FF2B5EF4-FFF2-40B4-BE49-F238E27FC236}">
                <a16:creationId xmlns:a16="http://schemas.microsoft.com/office/drawing/2014/main" id="{2C577786-DD9A-4F9E-8D45-F3C2773018DF}"/>
              </a:ext>
            </a:extLst>
          </p:cNvPr>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82157" y="1893076"/>
            <a:ext cx="1800000" cy="1800000"/>
          </a:xfrm>
          <a:prstGeom prst="octagon">
            <a:avLst/>
          </a:prstGeom>
          <a:noFill/>
          <a:ln w="19050">
            <a:solidFill>
              <a:schemeClr val="accent1"/>
            </a:solidFill>
          </a:ln>
        </p:spPr>
      </p:pic>
    </p:spTree>
    <p:extLst>
      <p:ext uri="{BB962C8B-B14F-4D97-AF65-F5344CB8AC3E}">
        <p14:creationId xmlns:p14="http://schemas.microsoft.com/office/powerpoint/2010/main" val="1937927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61" name="Retângulo: Cantos Arredondados 25">
            <a:extLst>
              <a:ext uri="{FF2B5EF4-FFF2-40B4-BE49-F238E27FC236}">
                <a16:creationId xmlns:a16="http://schemas.microsoft.com/office/drawing/2014/main" id="{FFB07AD8-3D2F-4B31-9EDF-BD4E7FF75A5E}"/>
              </a:ext>
            </a:extLst>
          </p:cNvPr>
          <p:cNvSpPr/>
          <p:nvPr/>
        </p:nvSpPr>
        <p:spPr>
          <a:xfrm>
            <a:off x="2386226" y="4468517"/>
            <a:ext cx="6440189" cy="2132298"/>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645A9D83-52D8-4289-8B6E-00F8B75B6F53}"/>
              </a:ext>
            </a:extLst>
          </p:cNvPr>
          <p:cNvSpPr/>
          <p:nvPr/>
        </p:nvSpPr>
        <p:spPr>
          <a:xfrm>
            <a:off x="2134727" y="2275461"/>
            <a:ext cx="829029" cy="6057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176090" y="527602"/>
            <a:ext cx="5892226" cy="707886"/>
          </a:xfrm>
          <a:prstGeom prst="rect">
            <a:avLst/>
          </a:prstGeom>
        </p:spPr>
        <p:txBody>
          <a:bodyPr wrap="square">
            <a:spAutoFit/>
          </a:bodyPr>
          <a:lstStyle/>
          <a:p>
            <a:pPr algn="ctr"/>
            <a:r>
              <a:rPr lang="pt-BR" sz="2000" dirty="0">
                <a:solidFill>
                  <a:schemeClr val="accent1"/>
                </a:solidFill>
                <a:latin typeface="Trebuchet MS" panose="020B0603020202020204" pitchFamily="34" charset="0"/>
              </a:rPr>
              <a:t>Desenvolvimento de fase estacionária para purificação de anticorpos </a:t>
            </a:r>
          </a:p>
        </p:txBody>
      </p:sp>
      <p:pic>
        <p:nvPicPr>
          <p:cNvPr id="3" name="Imagem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28" name="Elipse 27">
            <a:extLst>
              <a:ext uri="{FF2B5EF4-FFF2-40B4-BE49-F238E27FC236}">
                <a16:creationId xmlns:a16="http://schemas.microsoft.com/office/drawing/2014/main" id="{697420C9-94F5-4905-8EE7-F7F787D150CF}"/>
              </a:ext>
            </a:extLst>
          </p:cNvPr>
          <p:cNvSpPr/>
          <p:nvPr/>
        </p:nvSpPr>
        <p:spPr>
          <a:xfrm rot="5400000">
            <a:off x="584203" y="1714675"/>
            <a:ext cx="1595028" cy="1712847"/>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r>
              <a:rPr lang="pt-BR" sz="2000" b="1" dirty="0">
                <a:solidFill>
                  <a:schemeClr val="tx1"/>
                </a:solidFill>
              </a:rPr>
              <a:t>Resina Polimérica</a:t>
            </a:r>
          </a:p>
        </p:txBody>
      </p:sp>
      <p:cxnSp>
        <p:nvCxnSpPr>
          <p:cNvPr id="34" name="Conector de Seta Reta 58">
            <a:extLst>
              <a:ext uri="{FF2B5EF4-FFF2-40B4-BE49-F238E27FC236}">
                <a16:creationId xmlns:a16="http://schemas.microsoft.com/office/drawing/2014/main" id="{06455D0E-E19B-45A7-88C5-71A42A38A86A}"/>
              </a:ext>
            </a:extLst>
          </p:cNvPr>
          <p:cNvCxnSpPr/>
          <p:nvPr/>
        </p:nvCxnSpPr>
        <p:spPr>
          <a:xfrm>
            <a:off x="2538225" y="2845778"/>
            <a:ext cx="0" cy="699796"/>
          </a:xfrm>
          <a:prstGeom prst="straightConnector1">
            <a:avLst/>
          </a:prstGeom>
          <a:ln w="38100">
            <a:solidFill>
              <a:schemeClr val="accent2"/>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37" name="Retângulo 36">
            <a:extLst>
              <a:ext uri="{FF2B5EF4-FFF2-40B4-BE49-F238E27FC236}">
                <a16:creationId xmlns:a16="http://schemas.microsoft.com/office/drawing/2014/main" id="{FE8FB2A3-6456-41A5-A967-FDCC26F97B7D}"/>
              </a:ext>
            </a:extLst>
          </p:cNvPr>
          <p:cNvSpPr/>
          <p:nvPr/>
        </p:nvSpPr>
        <p:spPr>
          <a:xfrm>
            <a:off x="2967329" y="2281222"/>
            <a:ext cx="1542369" cy="60570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dirty="0"/>
          </a:p>
        </p:txBody>
      </p:sp>
      <p:cxnSp>
        <p:nvCxnSpPr>
          <p:cNvPr id="38" name="Conector de Seta Reta 62">
            <a:extLst>
              <a:ext uri="{FF2B5EF4-FFF2-40B4-BE49-F238E27FC236}">
                <a16:creationId xmlns:a16="http://schemas.microsoft.com/office/drawing/2014/main" id="{A06EB93D-EF19-42EA-A723-18E3608DAA70}"/>
              </a:ext>
            </a:extLst>
          </p:cNvPr>
          <p:cNvCxnSpPr/>
          <p:nvPr/>
        </p:nvCxnSpPr>
        <p:spPr>
          <a:xfrm>
            <a:off x="3713147" y="2877599"/>
            <a:ext cx="0" cy="699796"/>
          </a:xfrm>
          <a:prstGeom prst="straightConnector1">
            <a:avLst/>
          </a:prstGeom>
          <a:ln w="38100">
            <a:solidFill>
              <a:schemeClr val="accent5"/>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39" name="CaixaDeTexto 38">
            <a:extLst>
              <a:ext uri="{FF2B5EF4-FFF2-40B4-BE49-F238E27FC236}">
                <a16:creationId xmlns:a16="http://schemas.microsoft.com/office/drawing/2014/main" id="{6D28BAB6-A824-4A8A-9387-713AE2DAB5F4}"/>
              </a:ext>
            </a:extLst>
          </p:cNvPr>
          <p:cNvSpPr txBox="1"/>
          <p:nvPr/>
        </p:nvSpPr>
        <p:spPr>
          <a:xfrm>
            <a:off x="3046774" y="3549666"/>
            <a:ext cx="1432602" cy="646331"/>
          </a:xfrm>
          <a:prstGeom prst="rect">
            <a:avLst/>
          </a:prstGeom>
          <a:noFill/>
        </p:spPr>
        <p:txBody>
          <a:bodyPr wrap="square" rtlCol="0">
            <a:spAutoFit/>
          </a:bodyPr>
          <a:lstStyle/>
          <a:p>
            <a:pPr algn="ctr"/>
            <a:r>
              <a:rPr lang="pt-BR" sz="1800" b="1" dirty="0">
                <a:solidFill>
                  <a:schemeClr val="accent5"/>
                </a:solidFill>
              </a:rPr>
              <a:t>Grupos Espaçadores</a:t>
            </a:r>
          </a:p>
        </p:txBody>
      </p:sp>
      <p:sp>
        <p:nvSpPr>
          <p:cNvPr id="41" name="Retângulo 40">
            <a:extLst>
              <a:ext uri="{FF2B5EF4-FFF2-40B4-BE49-F238E27FC236}">
                <a16:creationId xmlns:a16="http://schemas.microsoft.com/office/drawing/2014/main" id="{4F1853CF-CC72-450F-B11D-0E5C73FB0146}"/>
              </a:ext>
            </a:extLst>
          </p:cNvPr>
          <p:cNvSpPr/>
          <p:nvPr/>
        </p:nvSpPr>
        <p:spPr>
          <a:xfrm>
            <a:off x="4503119" y="2281222"/>
            <a:ext cx="775228" cy="60570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dirty="0"/>
          </a:p>
        </p:txBody>
      </p:sp>
      <p:cxnSp>
        <p:nvCxnSpPr>
          <p:cNvPr id="42" name="Conector de Seta Reta 66">
            <a:extLst>
              <a:ext uri="{FF2B5EF4-FFF2-40B4-BE49-F238E27FC236}">
                <a16:creationId xmlns:a16="http://schemas.microsoft.com/office/drawing/2014/main" id="{C80520B7-99DA-4877-AF87-26A2843BB3DC}"/>
              </a:ext>
            </a:extLst>
          </p:cNvPr>
          <p:cNvCxnSpPr/>
          <p:nvPr/>
        </p:nvCxnSpPr>
        <p:spPr>
          <a:xfrm>
            <a:off x="4835063" y="2845778"/>
            <a:ext cx="0" cy="699796"/>
          </a:xfrm>
          <a:prstGeom prst="straightConnector1">
            <a:avLst/>
          </a:prstGeom>
          <a:ln w="38100">
            <a:solidFill>
              <a:schemeClr val="accent4"/>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43" name="CaixaDeTexto 42">
            <a:extLst>
              <a:ext uri="{FF2B5EF4-FFF2-40B4-BE49-F238E27FC236}">
                <a16:creationId xmlns:a16="http://schemas.microsoft.com/office/drawing/2014/main" id="{679F0B05-5762-4A2D-8DF1-7030F0867FA7}"/>
              </a:ext>
            </a:extLst>
          </p:cNvPr>
          <p:cNvSpPr txBox="1"/>
          <p:nvPr/>
        </p:nvSpPr>
        <p:spPr>
          <a:xfrm>
            <a:off x="4378038" y="3585177"/>
            <a:ext cx="914050" cy="646331"/>
          </a:xfrm>
          <a:prstGeom prst="rect">
            <a:avLst/>
          </a:prstGeom>
          <a:noFill/>
        </p:spPr>
        <p:txBody>
          <a:bodyPr wrap="square" rtlCol="0">
            <a:spAutoFit/>
          </a:bodyPr>
          <a:lstStyle/>
          <a:p>
            <a:pPr algn="ctr"/>
            <a:r>
              <a:rPr lang="pt-BR" sz="1800" b="1" dirty="0">
                <a:solidFill>
                  <a:schemeClr val="accent4"/>
                </a:solidFill>
              </a:rPr>
              <a:t>Sítios Ativos</a:t>
            </a:r>
          </a:p>
        </p:txBody>
      </p:sp>
      <p:pic>
        <p:nvPicPr>
          <p:cNvPr id="45" name="Imagem 44">
            <a:extLst>
              <a:ext uri="{FF2B5EF4-FFF2-40B4-BE49-F238E27FC236}">
                <a16:creationId xmlns:a16="http://schemas.microsoft.com/office/drawing/2014/main" id="{8BCEFF1B-6606-45B1-87DC-67DEE7B439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1455" y="1723220"/>
            <a:ext cx="1331044" cy="1757349"/>
          </a:xfrm>
          <a:prstGeom prst="rect">
            <a:avLst/>
          </a:prstGeom>
        </p:spPr>
      </p:pic>
      <p:cxnSp>
        <p:nvCxnSpPr>
          <p:cNvPr id="46" name="Conector de Seta Reta 70">
            <a:extLst>
              <a:ext uri="{FF2B5EF4-FFF2-40B4-BE49-F238E27FC236}">
                <a16:creationId xmlns:a16="http://schemas.microsoft.com/office/drawing/2014/main" id="{2D373FC7-EA6B-4EC1-8145-8DAFF3A7BAC4}"/>
              </a:ext>
            </a:extLst>
          </p:cNvPr>
          <p:cNvCxnSpPr>
            <a:cxnSpLocks/>
            <a:endCxn id="47" idx="0"/>
          </p:cNvCxnSpPr>
          <p:nvPr/>
        </p:nvCxnSpPr>
        <p:spPr>
          <a:xfrm>
            <a:off x="5603712" y="2845778"/>
            <a:ext cx="6579" cy="734320"/>
          </a:xfrm>
          <a:prstGeom prst="straightConnector1">
            <a:avLst/>
          </a:prstGeom>
          <a:ln w="38100">
            <a:solidFill>
              <a:schemeClr val="tx1"/>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47" name="CaixaDeTexto 46">
            <a:extLst>
              <a:ext uri="{FF2B5EF4-FFF2-40B4-BE49-F238E27FC236}">
                <a16:creationId xmlns:a16="http://schemas.microsoft.com/office/drawing/2014/main" id="{21CAFAED-5BCD-4213-A545-1054B21F32F2}"/>
              </a:ext>
            </a:extLst>
          </p:cNvPr>
          <p:cNvSpPr txBox="1"/>
          <p:nvPr/>
        </p:nvSpPr>
        <p:spPr>
          <a:xfrm>
            <a:off x="5109656" y="3580098"/>
            <a:ext cx="1001269" cy="646331"/>
          </a:xfrm>
          <a:prstGeom prst="rect">
            <a:avLst/>
          </a:prstGeom>
          <a:noFill/>
        </p:spPr>
        <p:txBody>
          <a:bodyPr wrap="square" rtlCol="0">
            <a:spAutoFit/>
          </a:bodyPr>
          <a:lstStyle/>
          <a:p>
            <a:pPr algn="ctr"/>
            <a:r>
              <a:rPr lang="pt-BR" sz="1800" b="1" dirty="0"/>
              <a:t>Proteína Ligada</a:t>
            </a:r>
          </a:p>
        </p:txBody>
      </p:sp>
      <p:pic>
        <p:nvPicPr>
          <p:cNvPr id="48" name="Imagem 47">
            <a:extLst>
              <a:ext uri="{FF2B5EF4-FFF2-40B4-BE49-F238E27FC236}">
                <a16:creationId xmlns:a16="http://schemas.microsoft.com/office/drawing/2014/main" id="{7EE06FD9-EB33-4413-9CE3-FDB542D5B0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67733" y="1748144"/>
            <a:ext cx="2989871" cy="2363242"/>
          </a:xfrm>
          <a:prstGeom prst="rect">
            <a:avLst/>
          </a:prstGeom>
          <a:ln>
            <a:noFill/>
          </a:ln>
          <a:effectLst>
            <a:softEdge rad="112500"/>
          </a:effectLst>
        </p:spPr>
      </p:pic>
      <p:sp>
        <p:nvSpPr>
          <p:cNvPr id="49" name="CaixaDeTexto 48">
            <a:extLst>
              <a:ext uri="{FF2B5EF4-FFF2-40B4-BE49-F238E27FC236}">
                <a16:creationId xmlns:a16="http://schemas.microsoft.com/office/drawing/2014/main" id="{F82A7404-3B84-454C-9A0E-53642DF997ED}"/>
              </a:ext>
            </a:extLst>
          </p:cNvPr>
          <p:cNvSpPr txBox="1"/>
          <p:nvPr/>
        </p:nvSpPr>
        <p:spPr>
          <a:xfrm>
            <a:off x="9589648" y="3474560"/>
            <a:ext cx="1867955" cy="307777"/>
          </a:xfrm>
          <a:prstGeom prst="rect">
            <a:avLst/>
          </a:prstGeom>
          <a:noFill/>
        </p:spPr>
        <p:txBody>
          <a:bodyPr wrap="square" rtlCol="0">
            <a:spAutoFit/>
          </a:bodyPr>
          <a:lstStyle/>
          <a:p>
            <a:r>
              <a:rPr lang="pt-BR" sz="1400" b="1" dirty="0">
                <a:solidFill>
                  <a:schemeClr val="bg1"/>
                </a:solidFill>
                <a:latin typeface="Trebuchet MS" panose="020B0603020202020204" pitchFamily="34" charset="0"/>
              </a:rPr>
              <a:t>Prova de Conceito</a:t>
            </a:r>
          </a:p>
        </p:txBody>
      </p:sp>
      <p:sp>
        <p:nvSpPr>
          <p:cNvPr id="50" name="CaixaDeTexto 49">
            <a:extLst>
              <a:ext uri="{FF2B5EF4-FFF2-40B4-BE49-F238E27FC236}">
                <a16:creationId xmlns:a16="http://schemas.microsoft.com/office/drawing/2014/main" id="{6D28BAB6-A824-4A8A-9387-713AE2DAB5F4}"/>
              </a:ext>
            </a:extLst>
          </p:cNvPr>
          <p:cNvSpPr txBox="1"/>
          <p:nvPr/>
        </p:nvSpPr>
        <p:spPr>
          <a:xfrm>
            <a:off x="1959863" y="3549667"/>
            <a:ext cx="1205024" cy="646331"/>
          </a:xfrm>
          <a:prstGeom prst="rect">
            <a:avLst/>
          </a:prstGeom>
          <a:noFill/>
        </p:spPr>
        <p:txBody>
          <a:bodyPr wrap="square" rtlCol="0">
            <a:spAutoFit/>
          </a:bodyPr>
          <a:lstStyle/>
          <a:p>
            <a:pPr algn="ctr"/>
            <a:r>
              <a:rPr lang="pt-BR" sz="1800" b="1" dirty="0">
                <a:solidFill>
                  <a:schemeClr val="accent2"/>
                </a:solidFill>
              </a:rPr>
              <a:t>Grupos Ativadores</a:t>
            </a:r>
          </a:p>
        </p:txBody>
      </p:sp>
      <p:pic>
        <p:nvPicPr>
          <p:cNvPr id="51" name="Imagem 50">
            <a:extLst>
              <a:ext uri="{FF2B5EF4-FFF2-40B4-BE49-F238E27FC236}">
                <a16:creationId xmlns:a16="http://schemas.microsoft.com/office/drawing/2014/main" id="{0D182FA3-8B6B-4619-A98D-3ADC5F0A67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6629372">
            <a:off x="6152651" y="2198558"/>
            <a:ext cx="366350" cy="434255"/>
          </a:xfrm>
          <a:prstGeom prst="rect">
            <a:avLst/>
          </a:prstGeom>
        </p:spPr>
      </p:pic>
      <p:pic>
        <p:nvPicPr>
          <p:cNvPr id="52" name="Imagem 51">
            <a:extLst>
              <a:ext uri="{FF2B5EF4-FFF2-40B4-BE49-F238E27FC236}">
                <a16:creationId xmlns:a16="http://schemas.microsoft.com/office/drawing/2014/main" id="{0D182FA3-8B6B-4619-A98D-3ADC5F0A675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130651">
            <a:off x="6218070" y="2591765"/>
            <a:ext cx="364382" cy="431922"/>
          </a:xfrm>
          <a:prstGeom prst="rect">
            <a:avLst/>
          </a:prstGeom>
        </p:spPr>
      </p:pic>
      <p:sp>
        <p:nvSpPr>
          <p:cNvPr id="56" name="CaixaDeTexto 55">
            <a:extLst>
              <a:ext uri="{FF2B5EF4-FFF2-40B4-BE49-F238E27FC236}">
                <a16:creationId xmlns:a16="http://schemas.microsoft.com/office/drawing/2014/main" id="{21CAFAED-5BCD-4213-A545-1054B21F32F2}"/>
              </a:ext>
            </a:extLst>
          </p:cNvPr>
          <p:cNvSpPr txBox="1"/>
          <p:nvPr/>
        </p:nvSpPr>
        <p:spPr>
          <a:xfrm>
            <a:off x="6782674" y="2386432"/>
            <a:ext cx="1220142" cy="369332"/>
          </a:xfrm>
          <a:prstGeom prst="rect">
            <a:avLst/>
          </a:prstGeom>
          <a:noFill/>
        </p:spPr>
        <p:txBody>
          <a:bodyPr wrap="none" rtlCol="0">
            <a:spAutoFit/>
          </a:bodyPr>
          <a:lstStyle/>
          <a:p>
            <a:r>
              <a:rPr lang="pt-BR" sz="1800" b="1" dirty="0"/>
              <a:t>Anticorpos</a:t>
            </a:r>
          </a:p>
        </p:txBody>
      </p:sp>
      <p:pic>
        <p:nvPicPr>
          <p:cNvPr id="57" name="Imagem 56">
            <a:extLst>
              <a:ext uri="{FF2B5EF4-FFF2-40B4-BE49-F238E27FC236}">
                <a16:creationId xmlns:a16="http://schemas.microsoft.com/office/drawing/2014/main" id="{9AF155FC-A3A4-4041-AF37-9AA2005B7A84}"/>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12113" y="4536162"/>
            <a:ext cx="1761253" cy="988673"/>
          </a:xfrm>
          <a:prstGeom prst="rect">
            <a:avLst/>
          </a:prstGeom>
        </p:spPr>
      </p:pic>
      <p:pic>
        <p:nvPicPr>
          <p:cNvPr id="58" name="Picture 2" descr="Resultado de imagem para optimization image">
            <a:extLst>
              <a:ext uri="{FF2B5EF4-FFF2-40B4-BE49-F238E27FC236}">
                <a16:creationId xmlns:a16="http://schemas.microsoft.com/office/drawing/2014/main" id="{755DFB52-1F96-4A9D-B4F9-295F647D8999}"/>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08196" y="5524835"/>
            <a:ext cx="1434640" cy="10759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Imagem relacionada">
            <a:extLst>
              <a:ext uri="{FF2B5EF4-FFF2-40B4-BE49-F238E27FC236}">
                <a16:creationId xmlns:a16="http://schemas.microsoft.com/office/drawing/2014/main" id="{6FECC0B2-7812-4228-BFAD-899672A4C57B}"/>
              </a:ext>
            </a:extLst>
          </p:cNvPr>
          <p:cNvPicPr>
            <a:picLocks noChangeAspect="1" noChangeArrowheads="1"/>
          </p:cNvPicPr>
          <p:nvPr/>
        </p:nvPicPr>
        <p:blipFill>
          <a:blip r:embed="rId9" cstate="screen">
            <a:alphaModFix amt="20000"/>
            <a:extLst>
              <a:ext uri="{28A0092B-C50C-407E-A947-70E740481C1C}">
                <a14:useLocalDpi xmlns:a14="http://schemas.microsoft.com/office/drawing/2010/main"/>
              </a:ext>
            </a:extLst>
          </a:blip>
          <a:srcRect/>
          <a:stretch>
            <a:fillRect/>
          </a:stretch>
        </p:blipFill>
        <p:spPr bwMode="auto">
          <a:xfrm>
            <a:off x="3492739" y="5028031"/>
            <a:ext cx="1071027" cy="1071027"/>
          </a:xfrm>
          <a:prstGeom prst="rect">
            <a:avLst/>
          </a:prstGeom>
          <a:noFill/>
          <a:extLst>
            <a:ext uri="{909E8E84-426E-40DD-AFC4-6F175D3DCCD1}">
              <a14:hiddenFill xmlns:a14="http://schemas.microsoft.com/office/drawing/2010/main">
                <a:solidFill>
                  <a:srgbClr val="FFFFFF"/>
                </a:solidFill>
              </a14:hiddenFill>
            </a:ext>
          </a:extLst>
        </p:spPr>
      </p:pic>
      <p:sp>
        <p:nvSpPr>
          <p:cNvPr id="60" name="Retângulo: Cantos Arredondados 1">
            <a:extLst>
              <a:ext uri="{FF2B5EF4-FFF2-40B4-BE49-F238E27FC236}">
                <a16:creationId xmlns:a16="http://schemas.microsoft.com/office/drawing/2014/main" id="{642DDDED-3923-4A8E-82BA-2E8A2D95D64F}"/>
              </a:ext>
            </a:extLst>
          </p:cNvPr>
          <p:cNvSpPr/>
          <p:nvPr/>
        </p:nvSpPr>
        <p:spPr>
          <a:xfrm>
            <a:off x="5648912" y="5214377"/>
            <a:ext cx="3042580" cy="682777"/>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pt-BR" b="1" dirty="0">
                <a:latin typeface="Trebuchet MS" panose="020B0603020202020204" pitchFamily="34" charset="0"/>
              </a:rPr>
              <a:t>Otimização </a:t>
            </a:r>
            <a:r>
              <a:rPr lang="pt-BR" b="1" dirty="0" err="1">
                <a:latin typeface="Trebuchet MS" panose="020B0603020202020204" pitchFamily="34" charset="0"/>
              </a:rPr>
              <a:t>quimiométrica</a:t>
            </a:r>
            <a:r>
              <a:rPr lang="pt-BR" b="1" dirty="0">
                <a:latin typeface="Trebuchet MS" panose="020B0603020202020204" pitchFamily="34" charset="0"/>
              </a:rPr>
              <a:t> para elevação da seletividade e eficiência</a:t>
            </a:r>
          </a:p>
        </p:txBody>
      </p:sp>
    </p:spTree>
    <p:extLst>
      <p:ext uri="{BB962C8B-B14F-4D97-AF65-F5344CB8AC3E}">
        <p14:creationId xmlns:p14="http://schemas.microsoft.com/office/powerpoint/2010/main" val="2936839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6" name="CaixaDeTexto 145">
            <a:extLst>
              <a:ext uri="{FF2B5EF4-FFF2-40B4-BE49-F238E27FC236}">
                <a16:creationId xmlns:a16="http://schemas.microsoft.com/office/drawing/2014/main" id="{1E46387D-7118-492D-A70B-7129BA95FEF6}"/>
              </a:ext>
            </a:extLst>
          </p:cNvPr>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pic>
        <p:nvPicPr>
          <p:cNvPr id="109" name="Imagem 108">
            <a:extLst>
              <a:ext uri="{FF2B5EF4-FFF2-40B4-BE49-F238E27FC236}">
                <a16:creationId xmlns:a16="http://schemas.microsoft.com/office/drawing/2014/main" id="{D080EFDC-2D7B-4C1B-BC4A-0D2CE8B50464}"/>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b="2933"/>
          <a:stretch/>
        </p:blipFill>
        <p:spPr>
          <a:xfrm>
            <a:off x="3370835" y="2241075"/>
            <a:ext cx="5715031" cy="4734356"/>
          </a:xfrm>
          <a:prstGeom prst="rect">
            <a:avLst/>
          </a:prstGeom>
        </p:spPr>
      </p:pic>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10" name="CaixaDeTexto 109">
            <a:extLst>
              <a:ext uri="{FF2B5EF4-FFF2-40B4-BE49-F238E27FC236}">
                <a16:creationId xmlns:a16="http://schemas.microsoft.com/office/drawing/2014/main" id="{4775308E-07FC-4320-B53A-DFAC2F556833}"/>
              </a:ext>
            </a:extLst>
          </p:cNvPr>
          <p:cNvSpPr txBox="1"/>
          <p:nvPr/>
        </p:nvSpPr>
        <p:spPr>
          <a:xfrm>
            <a:off x="5424573" y="5832091"/>
            <a:ext cx="2689495" cy="1076898"/>
          </a:xfrm>
          <a:prstGeom prst="rect">
            <a:avLst/>
          </a:prstGeom>
          <a:noFill/>
        </p:spPr>
        <p:txBody>
          <a:bodyPr wrap="square" rtlCol="0">
            <a:spAutoFit/>
          </a:bodyPr>
          <a:lstStyle/>
          <a:p>
            <a:pPr marL="536575" indent="-180975">
              <a:lnSpc>
                <a:spcPct val="150000"/>
              </a:lnSpc>
              <a:buFont typeface="Arial" panose="020B0604020202020204" pitchFamily="34" charset="0"/>
              <a:buChar char="•"/>
            </a:pPr>
            <a:r>
              <a:rPr lang="en-US" sz="1100" dirty="0">
                <a:solidFill>
                  <a:schemeClr val="bg1"/>
                </a:solidFill>
                <a:latin typeface="Trebuchet MS" panose="020B0603020202020204" pitchFamily="34" charset="0"/>
                <a:ea typeface="Century Gothic" charset="0"/>
                <a:cs typeface="Century Gothic" charset="0"/>
              </a:rPr>
              <a:t>Pesquisadores</a:t>
            </a:r>
          </a:p>
          <a:p>
            <a:pPr marL="449263" indent="-187325">
              <a:lnSpc>
                <a:spcPct val="150000"/>
              </a:lnSpc>
              <a:buFont typeface="Arial" panose="020B0604020202020204" pitchFamily="34" charset="0"/>
              <a:buChar char="•"/>
            </a:pPr>
            <a:r>
              <a:rPr lang="en-US" sz="1100" dirty="0">
                <a:solidFill>
                  <a:schemeClr val="bg1"/>
                </a:solidFill>
                <a:latin typeface="Trebuchet MS" panose="020B0603020202020204" pitchFamily="34" charset="0"/>
                <a:ea typeface="Century Gothic" charset="0"/>
                <a:cs typeface="Century Gothic" charset="0"/>
              </a:rPr>
              <a:t>Técnicos</a:t>
            </a:r>
          </a:p>
          <a:p>
            <a:pPr marL="363538" indent="-188913">
              <a:lnSpc>
                <a:spcPct val="150000"/>
              </a:lnSpc>
              <a:buFont typeface="Arial" panose="020B0604020202020204" pitchFamily="34" charset="0"/>
              <a:buChar char="•"/>
            </a:pPr>
            <a:r>
              <a:rPr lang="en-US" sz="1100" dirty="0">
                <a:solidFill>
                  <a:schemeClr val="bg1"/>
                </a:solidFill>
                <a:latin typeface="Trebuchet MS" panose="020B0603020202020204" pitchFamily="34" charset="0"/>
                <a:ea typeface="Century Gothic" charset="0"/>
                <a:cs typeface="Century Gothic" charset="0"/>
              </a:rPr>
              <a:t>PMO</a:t>
            </a:r>
          </a:p>
          <a:p>
            <a:pPr marL="261938" indent="-174625">
              <a:lnSpc>
                <a:spcPct val="150000"/>
              </a:lnSpc>
              <a:buFont typeface="Arial" panose="020B0604020202020204" pitchFamily="34" charset="0"/>
              <a:buChar char="•"/>
            </a:pPr>
            <a:r>
              <a:rPr lang="en-US" sz="1100" dirty="0" err="1">
                <a:solidFill>
                  <a:schemeClr val="bg1"/>
                </a:solidFill>
                <a:latin typeface="Trebuchet MS" panose="020B0603020202020204" pitchFamily="34" charset="0"/>
                <a:ea typeface="Century Gothic" charset="0"/>
                <a:cs typeface="Century Gothic" charset="0"/>
              </a:rPr>
              <a:t>Qualidade</a:t>
            </a:r>
            <a:endParaRPr lang="en-US" sz="1100" dirty="0">
              <a:solidFill>
                <a:schemeClr val="bg1"/>
              </a:solidFill>
              <a:latin typeface="Trebuchet MS" panose="020B0603020202020204" pitchFamily="34" charset="0"/>
              <a:ea typeface="Century Gothic" charset="0"/>
              <a:cs typeface="Century Gothic" charset="0"/>
            </a:endParaRPr>
          </a:p>
        </p:txBody>
      </p:sp>
      <p:sp>
        <p:nvSpPr>
          <p:cNvPr id="111" name="Seta: para a Direita 110">
            <a:extLst>
              <a:ext uri="{FF2B5EF4-FFF2-40B4-BE49-F238E27FC236}">
                <a16:creationId xmlns:a16="http://schemas.microsoft.com/office/drawing/2014/main" id="{6EF039F7-3747-42E4-826C-006DAB1EBD36}"/>
              </a:ext>
            </a:extLst>
          </p:cNvPr>
          <p:cNvSpPr/>
          <p:nvPr/>
        </p:nvSpPr>
        <p:spPr>
          <a:xfrm rot="11794566">
            <a:off x="4928776" y="4844745"/>
            <a:ext cx="1233714" cy="474169"/>
          </a:xfrm>
          <a:prstGeom prst="rightArrow">
            <a:avLst>
              <a:gd name="adj1" fmla="val 50000"/>
              <a:gd name="adj2" fmla="val 12177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2" name="Picture 2" descr="Imagem relacionada">
            <a:extLst>
              <a:ext uri="{FF2B5EF4-FFF2-40B4-BE49-F238E27FC236}">
                <a16:creationId xmlns:a16="http://schemas.microsoft.com/office/drawing/2014/main" id="{06F69C1F-2E4C-4076-B290-50A4CFE2D493}"/>
              </a:ext>
            </a:extLst>
          </p:cNvPr>
          <p:cNvPicPr>
            <a:picLocks noChangeAspect="1" noChangeArrowheads="1"/>
          </p:cNvPicPr>
          <p:nvPr/>
        </p:nvPicPr>
        <p:blipFill rotWithShape="1">
          <a:blip r:embed="rId4" cstate="screen">
            <a:clrChange>
              <a:clrFrom>
                <a:srgbClr val="C1FDE3"/>
              </a:clrFrom>
              <a:clrTo>
                <a:srgbClr val="C1FDE3">
                  <a:alpha val="0"/>
                </a:srgbClr>
              </a:clrTo>
            </a:clrChange>
            <a:extLst>
              <a:ext uri="{28A0092B-C50C-407E-A947-70E740481C1C}">
                <a14:useLocalDpi xmlns:a14="http://schemas.microsoft.com/office/drawing/2010/main"/>
              </a:ext>
            </a:extLst>
          </a:blip>
          <a:srcRect/>
          <a:stretch/>
        </p:blipFill>
        <p:spPr bwMode="auto">
          <a:xfrm>
            <a:off x="3895507" y="4025029"/>
            <a:ext cx="938080" cy="95531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Resultado de imagem para balanÃ§a desenho">
            <a:extLst>
              <a:ext uri="{FF2B5EF4-FFF2-40B4-BE49-F238E27FC236}">
                <a16:creationId xmlns:a16="http://schemas.microsoft.com/office/drawing/2014/main" id="{58DA7370-28F7-409F-90A4-32D1B5A844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5591" y="5493461"/>
            <a:ext cx="431795" cy="40480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Resultado de imagem para book clipart">
            <a:extLst>
              <a:ext uri="{FF2B5EF4-FFF2-40B4-BE49-F238E27FC236}">
                <a16:creationId xmlns:a16="http://schemas.microsoft.com/office/drawing/2014/main" id="{57093021-9F7C-4C7D-9F96-03303A3894EA}"/>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1985" y="6026998"/>
            <a:ext cx="658110" cy="274212"/>
          </a:xfrm>
          <a:prstGeom prst="rect">
            <a:avLst/>
          </a:prstGeom>
          <a:noFill/>
          <a:extLst>
            <a:ext uri="{909E8E84-426E-40DD-AFC4-6F175D3DCCD1}">
              <a14:hiddenFill xmlns:a14="http://schemas.microsoft.com/office/drawing/2010/main">
                <a:solidFill>
                  <a:srgbClr val="FFFFFF"/>
                </a:solidFill>
              </a14:hiddenFill>
            </a:ext>
          </a:extLst>
        </p:spPr>
      </p:pic>
      <p:sp>
        <p:nvSpPr>
          <p:cNvPr id="115" name="Elipse 114">
            <a:extLst>
              <a:ext uri="{FF2B5EF4-FFF2-40B4-BE49-F238E27FC236}">
                <a16:creationId xmlns:a16="http://schemas.microsoft.com/office/drawing/2014/main" id="{ADA64881-86FB-44CE-A6D4-DB3F57938B0F}"/>
              </a:ext>
            </a:extLst>
          </p:cNvPr>
          <p:cNvSpPr/>
          <p:nvPr/>
        </p:nvSpPr>
        <p:spPr>
          <a:xfrm>
            <a:off x="5780304" y="1988233"/>
            <a:ext cx="1152919" cy="1161864"/>
          </a:xfrm>
          <a:prstGeom prst="ellipse">
            <a:avLst/>
          </a:prstGeom>
          <a:solidFill>
            <a:srgbClr val="1CA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6" name="Imagem 115">
            <a:extLst>
              <a:ext uri="{FF2B5EF4-FFF2-40B4-BE49-F238E27FC236}">
                <a16:creationId xmlns:a16="http://schemas.microsoft.com/office/drawing/2014/main" id="{00F45079-28FF-4B5A-A1B3-E13F653FA3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75077" y="2184186"/>
            <a:ext cx="843661" cy="697643"/>
          </a:xfrm>
          <a:prstGeom prst="rect">
            <a:avLst/>
          </a:prstGeom>
        </p:spPr>
      </p:pic>
      <p:pic>
        <p:nvPicPr>
          <p:cNvPr id="117" name="Imagem 116">
            <a:extLst>
              <a:ext uri="{FF2B5EF4-FFF2-40B4-BE49-F238E27FC236}">
                <a16:creationId xmlns:a16="http://schemas.microsoft.com/office/drawing/2014/main" id="{697DCABF-8B41-41EB-9269-37C149B9D7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20765" y="1707781"/>
            <a:ext cx="1652486" cy="466708"/>
          </a:xfrm>
          <a:prstGeom prst="rect">
            <a:avLst/>
          </a:prstGeom>
          <a:noFill/>
          <a:ln>
            <a:noFill/>
          </a:ln>
          <a:effectLst>
            <a:outerShdw blurRad="50800" dist="25400" dir="5400000" algn="t" rotWithShape="0">
              <a:prstClr val="black">
                <a:alpha val="40000"/>
              </a:prstClr>
            </a:outerShdw>
          </a:effectLst>
        </p:spPr>
      </p:pic>
      <p:sp>
        <p:nvSpPr>
          <p:cNvPr id="118" name="Seta: para a Direita 117">
            <a:extLst>
              <a:ext uri="{FF2B5EF4-FFF2-40B4-BE49-F238E27FC236}">
                <a16:creationId xmlns:a16="http://schemas.microsoft.com/office/drawing/2014/main" id="{B3F08A7B-ED2C-4C16-91B6-1CF53D1B496B}"/>
              </a:ext>
            </a:extLst>
          </p:cNvPr>
          <p:cNvSpPr/>
          <p:nvPr/>
        </p:nvSpPr>
        <p:spPr>
          <a:xfrm rot="16200000">
            <a:off x="5760047" y="3793216"/>
            <a:ext cx="1233714" cy="474169"/>
          </a:xfrm>
          <a:prstGeom prst="rightArrow">
            <a:avLst>
              <a:gd name="adj1" fmla="val 50000"/>
              <a:gd name="adj2" fmla="val 12177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9" name="Picture 12" descr="Resultado de imagem para lamp icon">
            <a:extLst>
              <a:ext uri="{FF2B5EF4-FFF2-40B4-BE49-F238E27FC236}">
                <a16:creationId xmlns:a16="http://schemas.microsoft.com/office/drawing/2014/main" id="{25549F32-79B9-4657-B279-4A276185291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58603" y="4232393"/>
            <a:ext cx="512837" cy="51283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 descr="Resultado de imagem para atom icon">
            <a:extLst>
              <a:ext uri="{FF2B5EF4-FFF2-40B4-BE49-F238E27FC236}">
                <a16:creationId xmlns:a16="http://schemas.microsoft.com/office/drawing/2014/main" id="{4A62D820-18A0-4665-9251-1513F3889DD0}"/>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86774" y="2895447"/>
            <a:ext cx="988185" cy="98818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6" descr="Imagem relacionada">
            <a:extLst>
              <a:ext uri="{FF2B5EF4-FFF2-40B4-BE49-F238E27FC236}">
                <a16:creationId xmlns:a16="http://schemas.microsoft.com/office/drawing/2014/main" id="{F77901FE-AB87-44A7-9467-4E807E78E03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51527" y="4086572"/>
            <a:ext cx="776620" cy="776620"/>
          </a:xfrm>
          <a:prstGeom prst="rect">
            <a:avLst/>
          </a:prstGeom>
          <a:noFill/>
          <a:extLst>
            <a:ext uri="{909E8E84-426E-40DD-AFC4-6F175D3DCCD1}">
              <a14:hiddenFill xmlns:a14="http://schemas.microsoft.com/office/drawing/2010/main">
                <a:solidFill>
                  <a:srgbClr val="FFFFFF"/>
                </a:solidFill>
              </a14:hiddenFill>
            </a:ext>
          </a:extLst>
        </p:spPr>
      </p:pic>
      <p:sp>
        <p:nvSpPr>
          <p:cNvPr id="122" name="Seta: para a Direita 121">
            <a:extLst>
              <a:ext uri="{FF2B5EF4-FFF2-40B4-BE49-F238E27FC236}">
                <a16:creationId xmlns:a16="http://schemas.microsoft.com/office/drawing/2014/main" id="{BB10E88D-F219-45F5-9F3A-CE8368664667}"/>
              </a:ext>
            </a:extLst>
          </p:cNvPr>
          <p:cNvSpPr/>
          <p:nvPr/>
        </p:nvSpPr>
        <p:spPr>
          <a:xfrm rot="20049868">
            <a:off x="6580597" y="4824496"/>
            <a:ext cx="1233714" cy="474169"/>
          </a:xfrm>
          <a:prstGeom prst="rightArrow">
            <a:avLst>
              <a:gd name="adj1" fmla="val 50000"/>
              <a:gd name="adj2" fmla="val 12177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3" name="Picture 18" descr="Resultado de imagem para academy icon">
            <a:extLst>
              <a:ext uri="{FF2B5EF4-FFF2-40B4-BE49-F238E27FC236}">
                <a16:creationId xmlns:a16="http://schemas.microsoft.com/office/drawing/2014/main" id="{24AA69CD-68D6-4653-B943-AFA63FC093D5}"/>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414710" y="5316267"/>
            <a:ext cx="819646" cy="819646"/>
          </a:xfrm>
          <a:prstGeom prst="rect">
            <a:avLst/>
          </a:prstGeom>
          <a:noFill/>
          <a:extLst>
            <a:ext uri="{909E8E84-426E-40DD-AFC4-6F175D3DCCD1}">
              <a14:hiddenFill xmlns:a14="http://schemas.microsoft.com/office/drawing/2010/main">
                <a:solidFill>
                  <a:srgbClr val="FFFFFF"/>
                </a:solidFill>
              </a14:hiddenFill>
            </a:ext>
          </a:extLst>
        </p:spPr>
      </p:pic>
      <p:sp>
        <p:nvSpPr>
          <p:cNvPr id="124" name="CaixaDeTexto 123">
            <a:extLst>
              <a:ext uri="{FF2B5EF4-FFF2-40B4-BE49-F238E27FC236}">
                <a16:creationId xmlns:a16="http://schemas.microsoft.com/office/drawing/2014/main" id="{7F6CF107-660B-47C6-AFF3-C63D987A842F}"/>
              </a:ext>
            </a:extLst>
          </p:cNvPr>
          <p:cNvSpPr txBox="1"/>
          <p:nvPr/>
        </p:nvSpPr>
        <p:spPr>
          <a:xfrm>
            <a:off x="6721301" y="3134260"/>
            <a:ext cx="1264257" cy="830997"/>
          </a:xfrm>
          <a:prstGeom prst="rect">
            <a:avLst/>
          </a:prstGeom>
          <a:noFill/>
        </p:spPr>
        <p:txBody>
          <a:bodyPr wrap="none" rtlCol="0">
            <a:spAutoFit/>
          </a:bodyPr>
          <a:lstStyle/>
          <a:p>
            <a:pPr algn="ctr"/>
            <a:r>
              <a:rPr lang="pt-BR" sz="1600" dirty="0" err="1">
                <a:latin typeface="Trebuchet MS" panose="020B0603020202020204" pitchFamily="34" charset="0"/>
              </a:rPr>
              <a:t>Pull</a:t>
            </a:r>
            <a:r>
              <a:rPr lang="pt-BR" sz="1600" dirty="0">
                <a:latin typeface="Trebuchet MS" panose="020B0603020202020204" pitchFamily="34" charset="0"/>
              </a:rPr>
              <a:t> &amp; </a:t>
            </a:r>
            <a:r>
              <a:rPr lang="pt-BR" sz="1600" dirty="0" err="1">
                <a:latin typeface="Trebuchet MS" panose="020B0603020202020204" pitchFamily="34" charset="0"/>
              </a:rPr>
              <a:t>Push</a:t>
            </a:r>
            <a:endParaRPr lang="pt-BR" sz="1600" dirty="0">
              <a:latin typeface="Trebuchet MS" panose="020B0603020202020204" pitchFamily="34" charset="0"/>
            </a:endParaRPr>
          </a:p>
          <a:p>
            <a:pPr algn="ctr"/>
            <a:r>
              <a:rPr lang="pt-BR" sz="1600" dirty="0" err="1">
                <a:solidFill>
                  <a:schemeClr val="bg1"/>
                </a:solidFill>
                <a:latin typeface="Trebuchet MS" panose="020B0603020202020204" pitchFamily="34" charset="0"/>
              </a:rPr>
              <a:t>Projects</a:t>
            </a:r>
            <a:endParaRPr lang="pt-BR" sz="1600" dirty="0">
              <a:solidFill>
                <a:schemeClr val="bg1"/>
              </a:solidFill>
              <a:latin typeface="Trebuchet MS" panose="020B0603020202020204" pitchFamily="34" charset="0"/>
            </a:endParaRPr>
          </a:p>
          <a:p>
            <a:endParaRPr lang="pt-BR" sz="1600" dirty="0"/>
          </a:p>
        </p:txBody>
      </p:sp>
      <p:pic>
        <p:nvPicPr>
          <p:cNvPr id="125" name="Picture 20" descr="Resultado de imagem para cifrÃ£o">
            <a:extLst>
              <a:ext uri="{FF2B5EF4-FFF2-40B4-BE49-F238E27FC236}">
                <a16:creationId xmlns:a16="http://schemas.microsoft.com/office/drawing/2014/main" id="{DA98158F-FFD5-41FF-9E9F-C59EDD694FC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82793" y="4286729"/>
            <a:ext cx="431917" cy="431917"/>
          </a:xfrm>
          <a:prstGeom prst="rect">
            <a:avLst/>
          </a:prstGeom>
          <a:noFill/>
          <a:extLst>
            <a:ext uri="{909E8E84-426E-40DD-AFC4-6F175D3DCCD1}">
              <a14:hiddenFill xmlns:a14="http://schemas.microsoft.com/office/drawing/2010/main">
                <a:solidFill>
                  <a:srgbClr val="FFFFFF"/>
                </a:solidFill>
              </a14:hiddenFill>
            </a:ext>
          </a:extLst>
        </p:spPr>
      </p:pic>
      <p:sp>
        <p:nvSpPr>
          <p:cNvPr id="126" name="Seta: de Cima para Baixo 125">
            <a:extLst>
              <a:ext uri="{FF2B5EF4-FFF2-40B4-BE49-F238E27FC236}">
                <a16:creationId xmlns:a16="http://schemas.microsoft.com/office/drawing/2014/main" id="{E557C930-10A1-43A6-BC69-3749816BAEB7}"/>
              </a:ext>
            </a:extLst>
          </p:cNvPr>
          <p:cNvSpPr/>
          <p:nvPr/>
        </p:nvSpPr>
        <p:spPr>
          <a:xfrm rot="20032144">
            <a:off x="4495217" y="4993935"/>
            <a:ext cx="376419" cy="496898"/>
          </a:xfrm>
          <a:prstGeom prst="up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7" name="Seta: de Cima para Baixo 126">
            <a:extLst>
              <a:ext uri="{FF2B5EF4-FFF2-40B4-BE49-F238E27FC236}">
                <a16:creationId xmlns:a16="http://schemas.microsoft.com/office/drawing/2014/main" id="{392736FB-603B-4C3A-8C6A-D025B1C161D0}"/>
              </a:ext>
            </a:extLst>
          </p:cNvPr>
          <p:cNvSpPr/>
          <p:nvPr/>
        </p:nvSpPr>
        <p:spPr>
          <a:xfrm rot="18899171">
            <a:off x="7655138" y="3697804"/>
            <a:ext cx="376419" cy="496898"/>
          </a:xfrm>
          <a:prstGeom prst="up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8" name="Seta: de Cima para Baixo 127">
            <a:extLst>
              <a:ext uri="{FF2B5EF4-FFF2-40B4-BE49-F238E27FC236}">
                <a16:creationId xmlns:a16="http://schemas.microsoft.com/office/drawing/2014/main" id="{64D96EBF-6671-40C8-BD2F-3607C1EDD22F}"/>
              </a:ext>
            </a:extLst>
          </p:cNvPr>
          <p:cNvSpPr/>
          <p:nvPr/>
        </p:nvSpPr>
        <p:spPr>
          <a:xfrm rot="18899171">
            <a:off x="6564264" y="2727024"/>
            <a:ext cx="376419" cy="496898"/>
          </a:xfrm>
          <a:prstGeom prst="up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9" name="Picture 4" descr="Resultado de imagem para cerebro icon">
            <a:extLst>
              <a:ext uri="{FF2B5EF4-FFF2-40B4-BE49-F238E27FC236}">
                <a16:creationId xmlns:a16="http://schemas.microsoft.com/office/drawing/2014/main" id="{3D85AA8C-08F4-4E60-9587-A3331E963B9C}"/>
              </a:ext>
            </a:extLst>
          </p:cNvPr>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l="29591" r="28796"/>
          <a:stretch/>
        </p:blipFill>
        <p:spPr bwMode="auto">
          <a:xfrm>
            <a:off x="4519245" y="5465391"/>
            <a:ext cx="431795" cy="544773"/>
          </a:xfrm>
          <a:prstGeom prst="rect">
            <a:avLst/>
          </a:prstGeom>
          <a:noFill/>
          <a:extLst>
            <a:ext uri="{909E8E84-426E-40DD-AFC4-6F175D3DCCD1}">
              <a14:hiddenFill xmlns:a14="http://schemas.microsoft.com/office/drawing/2010/main">
                <a:solidFill>
                  <a:srgbClr val="FFFFFF"/>
                </a:solidFill>
              </a14:hiddenFill>
            </a:ext>
          </a:extLst>
        </p:spPr>
      </p:pic>
      <p:pic>
        <p:nvPicPr>
          <p:cNvPr id="132" name="Imagem 131">
            <a:extLst>
              <a:ext uri="{FF2B5EF4-FFF2-40B4-BE49-F238E27FC236}">
                <a16:creationId xmlns:a16="http://schemas.microsoft.com/office/drawing/2014/main" id="{EF7FB861-4001-43F7-9A60-10D97ADEB6CF}"/>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64051" y="2500849"/>
            <a:ext cx="1024641" cy="995641"/>
          </a:xfrm>
          <a:prstGeom prst="rect">
            <a:avLst/>
          </a:prstGeom>
        </p:spPr>
      </p:pic>
      <p:pic>
        <p:nvPicPr>
          <p:cNvPr id="133" name="Imagem 132">
            <a:extLst>
              <a:ext uri="{FF2B5EF4-FFF2-40B4-BE49-F238E27FC236}">
                <a16:creationId xmlns:a16="http://schemas.microsoft.com/office/drawing/2014/main" id="{643F0793-24FF-4F06-890F-50E11EF12BC0}"/>
              </a:ext>
            </a:extLst>
          </p:cNvPr>
          <p:cNvPicPr>
            <a:picLocks noChangeAspect="1"/>
          </p:cNvPicPr>
          <p:nvPr/>
        </p:nvPicPr>
        <p:blipFill rotWithShape="1">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22449" y="3597245"/>
            <a:ext cx="872809" cy="848107"/>
          </a:xfrm>
          <a:prstGeom prst="rect">
            <a:avLst/>
          </a:prstGeom>
        </p:spPr>
      </p:pic>
      <p:pic>
        <p:nvPicPr>
          <p:cNvPr id="134" name="Imagem 133">
            <a:extLst>
              <a:ext uri="{FF2B5EF4-FFF2-40B4-BE49-F238E27FC236}">
                <a16:creationId xmlns:a16="http://schemas.microsoft.com/office/drawing/2014/main" id="{2AAE8108-EA5B-4C5A-BA76-19D4CA173EC2}"/>
              </a:ext>
            </a:extLst>
          </p:cNvPr>
          <p:cNvPicPr>
            <a:picLocks noChangeAspect="1"/>
          </p:cNvPicPr>
          <p:nvPr/>
        </p:nvPicPr>
        <p:blipFill rotWithShape="1">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68265" y="3951414"/>
            <a:ext cx="872809" cy="848107"/>
          </a:xfrm>
          <a:prstGeom prst="rect">
            <a:avLst/>
          </a:prstGeom>
        </p:spPr>
      </p:pic>
      <p:pic>
        <p:nvPicPr>
          <p:cNvPr id="135" name="Imagem 134">
            <a:extLst>
              <a:ext uri="{FF2B5EF4-FFF2-40B4-BE49-F238E27FC236}">
                <a16:creationId xmlns:a16="http://schemas.microsoft.com/office/drawing/2014/main" id="{2EA5B266-C155-49D9-9E78-E4832FEC4F11}"/>
              </a:ext>
            </a:extLst>
          </p:cNvPr>
          <p:cNvPicPr>
            <a:picLocks noChangeAspect="1"/>
          </p:cNvPicPr>
          <p:nvPr/>
        </p:nvPicPr>
        <p:blipFill rotWithShape="1">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14645" y="2989559"/>
            <a:ext cx="789959" cy="767601"/>
          </a:xfrm>
          <a:prstGeom prst="rect">
            <a:avLst/>
          </a:prstGeom>
        </p:spPr>
      </p:pic>
      <p:pic>
        <p:nvPicPr>
          <p:cNvPr id="136" name="Imagem 135">
            <a:extLst>
              <a:ext uri="{FF2B5EF4-FFF2-40B4-BE49-F238E27FC236}">
                <a16:creationId xmlns:a16="http://schemas.microsoft.com/office/drawing/2014/main" id="{3CAEA61B-1CDA-4F6F-852A-E3AA7A5C80E6}"/>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258201" y="6226407"/>
            <a:ext cx="620205" cy="602652"/>
          </a:xfrm>
          <a:prstGeom prst="rect">
            <a:avLst/>
          </a:prstGeom>
        </p:spPr>
      </p:pic>
      <p:pic>
        <p:nvPicPr>
          <p:cNvPr id="137" name="Imagem 136">
            <a:extLst>
              <a:ext uri="{FF2B5EF4-FFF2-40B4-BE49-F238E27FC236}">
                <a16:creationId xmlns:a16="http://schemas.microsoft.com/office/drawing/2014/main" id="{A9813C42-6F92-4348-BFD7-5A49F4EDFF85}"/>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89332" y="6287103"/>
            <a:ext cx="620205" cy="602652"/>
          </a:xfrm>
          <a:prstGeom prst="rect">
            <a:avLst/>
          </a:prstGeom>
        </p:spPr>
      </p:pic>
      <p:pic>
        <p:nvPicPr>
          <p:cNvPr id="138" name="Imagem 137">
            <a:extLst>
              <a:ext uri="{FF2B5EF4-FFF2-40B4-BE49-F238E27FC236}">
                <a16:creationId xmlns:a16="http://schemas.microsoft.com/office/drawing/2014/main" id="{764A1E2B-C92D-4164-8EC5-5723BCCAD7DF}"/>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608993" y="2278318"/>
            <a:ext cx="620205" cy="602652"/>
          </a:xfrm>
          <a:prstGeom prst="rect">
            <a:avLst/>
          </a:prstGeom>
        </p:spPr>
      </p:pic>
      <p:pic>
        <p:nvPicPr>
          <p:cNvPr id="139" name="Imagem 138">
            <a:extLst>
              <a:ext uri="{FF2B5EF4-FFF2-40B4-BE49-F238E27FC236}">
                <a16:creationId xmlns:a16="http://schemas.microsoft.com/office/drawing/2014/main" id="{DF60A672-328F-4AEF-B244-83AAFFF5ED81}"/>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156370" y="2436342"/>
            <a:ext cx="620205" cy="602652"/>
          </a:xfrm>
          <a:prstGeom prst="rect">
            <a:avLst/>
          </a:prstGeom>
        </p:spPr>
      </p:pic>
      <p:pic>
        <p:nvPicPr>
          <p:cNvPr id="140" name="Imagem 139">
            <a:extLst>
              <a:ext uri="{FF2B5EF4-FFF2-40B4-BE49-F238E27FC236}">
                <a16:creationId xmlns:a16="http://schemas.microsoft.com/office/drawing/2014/main" id="{5AC2CC3F-82CC-4B62-8164-454F304E8D10}"/>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24647" y="5057417"/>
            <a:ext cx="1195705" cy="1161864"/>
          </a:xfrm>
          <a:prstGeom prst="rect">
            <a:avLst/>
          </a:prstGeom>
        </p:spPr>
      </p:pic>
      <p:pic>
        <p:nvPicPr>
          <p:cNvPr id="141" name="Picture 8" descr="http://iconservices.co/wp-content/uploads/2014/08/employee.jpg">
            <a:extLst>
              <a:ext uri="{FF2B5EF4-FFF2-40B4-BE49-F238E27FC236}">
                <a16:creationId xmlns:a16="http://schemas.microsoft.com/office/drawing/2014/main" id="{4F96AEE6-060F-4C24-8BF2-8AE2A88F62F6}"/>
              </a:ext>
            </a:extLst>
          </p:cNvPr>
          <p:cNvPicPr>
            <a:picLocks noChangeAspect="1" noChangeArrowheads="1"/>
          </p:cNvPicPr>
          <p:nvPr/>
        </p:nvPicPr>
        <p:blipFill>
          <a:blip r:embed="rId19" cstate="screen">
            <a:duotone>
              <a:prstClr val="black"/>
              <a:schemeClr val="accent6">
                <a:tint val="45000"/>
                <a:satMod val="400000"/>
              </a:schemeClr>
            </a:duotone>
            <a:extLst>
              <a:ext uri="{BEBA8EAE-BF5A-486C-A8C5-ECC9F3942E4B}">
                <a14:imgProps xmlns:a14="http://schemas.microsoft.com/office/drawing/2010/main">
                  <a14:imgLayer r:embed="rId20">
                    <a14:imgEffect>
                      <a14:backgroundRemoval t="0" b="100000" l="0" r="100000">
                        <a14:foregroundMark x1="82143" y1="37302" x2="80556" y2="72619"/>
                        <a14:foregroundMark x1="17460" y1="69444" x2="20238" y2="41667"/>
                        <a14:foregroundMark x1="19048" y1="16667" x2="19048" y2="16667"/>
                        <a14:foregroundMark x1="49603" y1="15079" x2="49603" y2="15079"/>
                        <a14:foregroundMark x1="76190" y1="15079" x2="76190" y2="15079"/>
                      </a14:backgroundRemoval>
                    </a14:imgEffect>
                  </a14:imgLayer>
                </a14:imgProps>
              </a:ext>
              <a:ext uri="{28A0092B-C50C-407E-A947-70E740481C1C}">
                <a14:useLocalDpi xmlns:a14="http://schemas.microsoft.com/office/drawing/2010/main"/>
              </a:ext>
            </a:extLst>
          </a:blip>
          <a:srcRect/>
          <a:stretch>
            <a:fillRect/>
          </a:stretch>
        </p:blipFill>
        <p:spPr bwMode="auto">
          <a:xfrm>
            <a:off x="1622712" y="1766519"/>
            <a:ext cx="599241" cy="599241"/>
          </a:xfrm>
          <a:prstGeom prst="rect">
            <a:avLst/>
          </a:prstGeom>
          <a:noFill/>
        </p:spPr>
      </p:pic>
      <p:sp>
        <p:nvSpPr>
          <p:cNvPr id="142" name="CaixaDeTexto 141">
            <a:extLst>
              <a:ext uri="{FF2B5EF4-FFF2-40B4-BE49-F238E27FC236}">
                <a16:creationId xmlns:a16="http://schemas.microsoft.com/office/drawing/2014/main" id="{87E89BA4-CC84-4E20-8348-0DA44DDC39C1}"/>
              </a:ext>
            </a:extLst>
          </p:cNvPr>
          <p:cNvSpPr txBox="1"/>
          <p:nvPr/>
        </p:nvSpPr>
        <p:spPr>
          <a:xfrm>
            <a:off x="81577" y="2399071"/>
            <a:ext cx="3558167" cy="2075030"/>
          </a:xfrm>
          <a:prstGeom prst="rect">
            <a:avLst/>
          </a:prstGeom>
          <a:noFill/>
        </p:spPr>
        <p:txBody>
          <a:bodyPr wrap="square" lIns="41585" tIns="20793" rIns="41585" bIns="20793" rtlCol="0">
            <a:noAutofit/>
          </a:bodyPr>
          <a:lstStyle/>
          <a:p>
            <a:pPr>
              <a:lnSpc>
                <a:spcPct val="150000"/>
              </a:lnSpc>
            </a:pPr>
            <a:r>
              <a:rPr lang="en-US" b="1" dirty="0">
                <a:solidFill>
                  <a:srgbClr val="26AAE2"/>
                </a:solidFill>
                <a:effectLst>
                  <a:outerShdw blurRad="38100" dist="38100" dir="2700000" algn="tl">
                    <a:srgbClr val="000000">
                      <a:alpha val="43137"/>
                    </a:srgbClr>
                  </a:outerShdw>
                </a:effectLst>
                <a:latin typeface="Trebuchet MS" panose="020B0603020202020204" pitchFamily="34" charset="0"/>
                <a:ea typeface="Century Gothic" charset="0"/>
                <a:cs typeface="Century Gothic" charset="0"/>
              </a:rPr>
              <a:t>18 </a:t>
            </a:r>
            <a:r>
              <a:rPr lang="en-US" dirty="0">
                <a:latin typeface="Trebuchet MS" panose="020B0703020202090204" pitchFamily="34" charset="0"/>
              </a:rPr>
              <a:t>Pesquisadores</a:t>
            </a:r>
          </a:p>
          <a:p>
            <a:pPr>
              <a:lnSpc>
                <a:spcPct val="150000"/>
              </a:lnSpc>
            </a:pPr>
            <a:r>
              <a:rPr lang="en-US" b="1" dirty="0">
                <a:solidFill>
                  <a:srgbClr val="26AAE2"/>
                </a:solidFill>
                <a:effectLst>
                  <a:outerShdw blurRad="38100" dist="38100" dir="2700000" algn="tl">
                    <a:srgbClr val="000000">
                      <a:alpha val="43137"/>
                    </a:srgbClr>
                  </a:outerShdw>
                </a:effectLst>
                <a:latin typeface="Trebuchet MS" panose="020B0603020202020204" pitchFamily="34" charset="0"/>
                <a:ea typeface="Century Gothic" charset="0"/>
                <a:cs typeface="Century Gothic" charset="0"/>
              </a:rPr>
              <a:t>15 </a:t>
            </a:r>
            <a:r>
              <a:rPr lang="en-US" dirty="0" err="1">
                <a:latin typeface="Trebuchet MS" panose="020B0703020202090204" pitchFamily="34" charset="0"/>
              </a:rPr>
              <a:t>Técnicos</a:t>
            </a:r>
            <a:r>
              <a:rPr lang="en-US" dirty="0">
                <a:latin typeface="Trebuchet MS" panose="020B0703020202090204" pitchFamily="34" charset="0"/>
              </a:rPr>
              <a:t> e </a:t>
            </a:r>
            <a:r>
              <a:rPr lang="en-US" dirty="0" err="1">
                <a:latin typeface="Trebuchet MS" panose="020B0703020202090204" pitchFamily="34" charset="0"/>
              </a:rPr>
              <a:t>Estagiários</a:t>
            </a:r>
            <a:endParaRPr lang="en-US" dirty="0">
              <a:latin typeface="Trebuchet MS" panose="020B0703020202090204" pitchFamily="34" charset="0"/>
            </a:endParaRPr>
          </a:p>
          <a:p>
            <a:pPr>
              <a:lnSpc>
                <a:spcPct val="150000"/>
              </a:lnSpc>
            </a:pPr>
            <a:r>
              <a:rPr lang="en-US" b="1" dirty="0">
                <a:solidFill>
                  <a:srgbClr val="26AAE2"/>
                </a:solidFill>
                <a:effectLst>
                  <a:outerShdw blurRad="38100" dist="38100" dir="2700000" algn="tl">
                    <a:srgbClr val="000000">
                      <a:alpha val="43137"/>
                    </a:srgbClr>
                  </a:outerShdw>
                </a:effectLst>
                <a:latin typeface="Trebuchet MS" panose="020B0603020202020204" pitchFamily="34" charset="0"/>
                <a:ea typeface="Century Gothic" charset="0"/>
                <a:cs typeface="Century Gothic" charset="0"/>
              </a:rPr>
              <a:t>20 </a:t>
            </a:r>
            <a:r>
              <a:rPr lang="en-US" dirty="0">
                <a:latin typeface="Trebuchet MS" panose="020B0703020202090204" pitchFamily="34" charset="0"/>
              </a:rPr>
              <a:t>Bolsistas</a:t>
            </a:r>
          </a:p>
          <a:p>
            <a:pPr>
              <a:lnSpc>
                <a:spcPct val="150000"/>
              </a:lnSpc>
            </a:pPr>
            <a:r>
              <a:rPr lang="en-US" b="1" dirty="0">
                <a:solidFill>
                  <a:srgbClr val="26AAE2"/>
                </a:solidFill>
                <a:effectLst>
                  <a:outerShdw blurRad="38100" dist="38100" dir="2700000" algn="tl">
                    <a:srgbClr val="000000">
                      <a:alpha val="43137"/>
                    </a:srgbClr>
                  </a:outerShdw>
                </a:effectLst>
                <a:latin typeface="Trebuchet MS" panose="020B0603020202020204" pitchFamily="34" charset="0"/>
                <a:ea typeface="Century Gothic" charset="0"/>
                <a:cs typeface="Century Gothic" charset="0"/>
              </a:rPr>
              <a:t>04 </a:t>
            </a:r>
            <a:r>
              <a:rPr lang="en-US" dirty="0">
                <a:latin typeface="Trebuchet MS" panose="020B0703020202090204" pitchFamily="34" charset="0"/>
              </a:rPr>
              <a:t>PMOs</a:t>
            </a:r>
          </a:p>
          <a:p>
            <a:pPr>
              <a:lnSpc>
                <a:spcPct val="150000"/>
              </a:lnSpc>
            </a:pPr>
            <a:endParaRPr lang="en-US" dirty="0">
              <a:latin typeface="Trebuchet MS" panose="020B0703020202090204" pitchFamily="34" charset="0"/>
            </a:endParaRPr>
          </a:p>
        </p:txBody>
      </p:sp>
      <p:cxnSp>
        <p:nvCxnSpPr>
          <p:cNvPr id="143" name="Conector Reto 5">
            <a:extLst>
              <a:ext uri="{FF2B5EF4-FFF2-40B4-BE49-F238E27FC236}">
                <a16:creationId xmlns:a16="http://schemas.microsoft.com/office/drawing/2014/main" id="{0AA93383-4200-4C8D-9198-6D3C8761CE6D}"/>
              </a:ext>
            </a:extLst>
          </p:cNvPr>
          <p:cNvCxnSpPr/>
          <p:nvPr/>
        </p:nvCxnSpPr>
        <p:spPr>
          <a:xfrm>
            <a:off x="112508" y="2399071"/>
            <a:ext cx="208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CaixaDeTexto 144">
            <a:extLst>
              <a:ext uri="{FF2B5EF4-FFF2-40B4-BE49-F238E27FC236}">
                <a16:creationId xmlns:a16="http://schemas.microsoft.com/office/drawing/2014/main" id="{18DC4F88-867C-4878-A5B0-3CD08B88AC1C}"/>
              </a:ext>
            </a:extLst>
          </p:cNvPr>
          <p:cNvSpPr txBox="1"/>
          <p:nvPr/>
        </p:nvSpPr>
        <p:spPr>
          <a:xfrm>
            <a:off x="896272" y="480630"/>
            <a:ext cx="2357119" cy="707886"/>
          </a:xfrm>
          <a:prstGeom prst="rect">
            <a:avLst/>
          </a:prstGeom>
          <a:noFill/>
        </p:spPr>
        <p:txBody>
          <a:bodyPr wrap="square" rtlCol="0">
            <a:spAutoFit/>
          </a:bodyPr>
          <a:lstStyle/>
          <a:p>
            <a:pPr algn="ctr"/>
            <a:r>
              <a:rPr lang="pt-BR" sz="2000" dirty="0">
                <a:solidFill>
                  <a:schemeClr val="accent1"/>
                </a:solidFill>
                <a:latin typeface="Trebuchet MS" panose="020B0603020202020204" pitchFamily="34" charset="0"/>
              </a:rPr>
              <a:t>Nosso modelo de operação</a:t>
            </a:r>
            <a:endParaRPr lang="pt-BR" sz="2800" dirty="0">
              <a:solidFill>
                <a:schemeClr val="accent1"/>
              </a:solidFill>
              <a:latin typeface="Trebuchet MS" panose="020B0603020202020204" pitchFamily="34" charset="0"/>
            </a:endParaRPr>
          </a:p>
        </p:txBody>
      </p:sp>
      <p:pic>
        <p:nvPicPr>
          <p:cNvPr id="147" name="Imagem 146">
            <a:extLst>
              <a:ext uri="{FF2B5EF4-FFF2-40B4-BE49-F238E27FC236}">
                <a16:creationId xmlns:a16="http://schemas.microsoft.com/office/drawing/2014/main" id="{EF18273D-0E8C-4F8B-8F2E-392935E3ACE4}"/>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9290619" y="5836821"/>
            <a:ext cx="2807034" cy="1007827"/>
          </a:xfrm>
          <a:prstGeom prst="rect">
            <a:avLst/>
          </a:prstGeom>
        </p:spPr>
      </p:pic>
      <p:pic>
        <p:nvPicPr>
          <p:cNvPr id="131" name="Imagem 130">
            <a:extLst>
              <a:ext uri="{FF2B5EF4-FFF2-40B4-BE49-F238E27FC236}">
                <a16:creationId xmlns:a16="http://schemas.microsoft.com/office/drawing/2014/main" id="{5A51A6F1-B8FB-4826-B7A7-DCFF91F8A002}"/>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81840" y="4858648"/>
            <a:ext cx="1195705" cy="1161864"/>
          </a:xfrm>
          <a:prstGeom prst="rect">
            <a:avLst/>
          </a:prstGeom>
        </p:spPr>
      </p:pic>
      <p:pic>
        <p:nvPicPr>
          <p:cNvPr id="148" name="Imagem 147">
            <a:extLst>
              <a:ext uri="{FF2B5EF4-FFF2-40B4-BE49-F238E27FC236}">
                <a16:creationId xmlns:a16="http://schemas.microsoft.com/office/drawing/2014/main" id="{4BB3DF55-48D9-44E0-8BC8-20B5F49EF44B}"/>
              </a:ext>
            </a:extLst>
          </p:cNvPr>
          <p:cNvPicPr>
            <a:picLocks noChangeAspect="1"/>
          </p:cNvPicPr>
          <p:nvPr/>
        </p:nvPicPr>
        <p:blipFill rotWithShape="1">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76575" y="1603508"/>
            <a:ext cx="620205" cy="602652"/>
          </a:xfrm>
          <a:prstGeom prst="rect">
            <a:avLst/>
          </a:prstGeom>
        </p:spPr>
      </p:pic>
      <p:sp>
        <p:nvSpPr>
          <p:cNvPr id="149" name="CaixaDeTexto 148">
            <a:extLst>
              <a:ext uri="{FF2B5EF4-FFF2-40B4-BE49-F238E27FC236}">
                <a16:creationId xmlns:a16="http://schemas.microsoft.com/office/drawing/2014/main" id="{33F69E95-AEED-4C99-8070-7A5787F81ED8}"/>
              </a:ext>
            </a:extLst>
          </p:cNvPr>
          <p:cNvSpPr txBox="1"/>
          <p:nvPr/>
        </p:nvSpPr>
        <p:spPr>
          <a:xfrm>
            <a:off x="95143" y="1903772"/>
            <a:ext cx="3391443" cy="400110"/>
          </a:xfrm>
          <a:prstGeom prst="rect">
            <a:avLst/>
          </a:prstGeom>
          <a:noFill/>
        </p:spPr>
        <p:txBody>
          <a:bodyPr wrap="square" rtlCol="0">
            <a:spAutoFit/>
          </a:bodyPr>
          <a:lstStyle/>
          <a:p>
            <a:r>
              <a:rPr lang="pt-BR" sz="2000" b="1" dirty="0">
                <a:solidFill>
                  <a:schemeClr val="accent1"/>
                </a:solidFill>
                <a:latin typeface="Trebuchet MS" panose="020B0603020202020204" pitchFamily="34" charset="0"/>
              </a:rPr>
              <a:t>Nosso time</a:t>
            </a:r>
            <a:endParaRPr lang="pt-BR" sz="2800" b="1" dirty="0">
              <a:solidFill>
                <a:schemeClr val="accent1"/>
              </a:solidFill>
              <a:latin typeface="Trebuchet MS" panose="020B0603020202020204" pitchFamily="34" charset="0"/>
            </a:endParaRPr>
          </a:p>
        </p:txBody>
      </p:sp>
      <p:pic>
        <p:nvPicPr>
          <p:cNvPr id="150" name="Picture 2" descr="Meio Ambiente | Firjan">
            <a:extLst>
              <a:ext uri="{FF2B5EF4-FFF2-40B4-BE49-F238E27FC236}">
                <a16:creationId xmlns:a16="http://schemas.microsoft.com/office/drawing/2014/main" id="{FC609901-712B-4702-AF7E-57EF16E4772B}"/>
              </a:ext>
            </a:extLst>
          </p:cNvPr>
          <p:cNvPicPr>
            <a:picLocks noChangeAspect="1" noChangeArrowheads="1"/>
          </p:cNvPicPr>
          <p:nvPr/>
        </p:nvPicPr>
        <p:blipFill>
          <a:blip r:embed="rId22" cstate="screen">
            <a:alphaModFix amt="50000"/>
            <a:extLst>
              <a:ext uri="{28A0092B-C50C-407E-A947-70E740481C1C}">
                <a14:useLocalDpi xmlns:a14="http://schemas.microsoft.com/office/drawing/2010/main"/>
              </a:ext>
            </a:extLst>
          </a:blip>
          <a:srcRect/>
          <a:stretch>
            <a:fillRect/>
          </a:stretch>
        </p:blipFill>
        <p:spPr bwMode="auto">
          <a:xfrm>
            <a:off x="5981523" y="-7555"/>
            <a:ext cx="2378705" cy="15870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1" name="Picture 4" descr="Petrobras e Firjan SENAI unem forças para ampliar capacidade de ...">
            <a:extLst>
              <a:ext uri="{FF2B5EF4-FFF2-40B4-BE49-F238E27FC236}">
                <a16:creationId xmlns:a16="http://schemas.microsoft.com/office/drawing/2014/main" id="{209778C5-0890-42BA-8332-925474295FD2}"/>
              </a:ext>
            </a:extLst>
          </p:cNvPr>
          <p:cNvPicPr>
            <a:picLocks noChangeAspect="1" noChangeArrowheads="1"/>
          </p:cNvPicPr>
          <p:nvPr/>
        </p:nvPicPr>
        <p:blipFill rotWithShape="1">
          <a:blip r:embed="rId23" cstate="screen">
            <a:alphaModFix amt="50000"/>
            <a:extLst>
              <a:ext uri="{28A0092B-C50C-407E-A947-70E740481C1C}">
                <a14:useLocalDpi xmlns:a14="http://schemas.microsoft.com/office/drawing/2010/main"/>
              </a:ext>
            </a:extLst>
          </a:blip>
          <a:srcRect/>
          <a:stretch/>
        </p:blipFill>
        <p:spPr bwMode="auto">
          <a:xfrm>
            <a:off x="8300061" y="-17911"/>
            <a:ext cx="2188980" cy="16247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2" name="Picture 6" descr="Firjan SESI lança programa de teste molecular de coronavírus para ...">
            <a:extLst>
              <a:ext uri="{FF2B5EF4-FFF2-40B4-BE49-F238E27FC236}">
                <a16:creationId xmlns:a16="http://schemas.microsoft.com/office/drawing/2014/main" id="{14FD8876-2CFB-472F-B173-40286FCEEF9E}"/>
              </a:ext>
            </a:extLst>
          </p:cNvPr>
          <p:cNvPicPr>
            <a:picLocks noChangeAspect="1" noChangeArrowheads="1"/>
          </p:cNvPicPr>
          <p:nvPr/>
        </p:nvPicPr>
        <p:blipFill rotWithShape="1">
          <a:blip r:embed="rId24" cstate="screen">
            <a:alphaModFix amt="50000"/>
            <a:extLst>
              <a:ext uri="{28A0092B-C50C-407E-A947-70E740481C1C}">
                <a14:useLocalDpi xmlns:a14="http://schemas.microsoft.com/office/drawing/2010/main"/>
              </a:ext>
            </a:extLst>
          </a:blip>
          <a:srcRect/>
          <a:stretch/>
        </p:blipFill>
        <p:spPr bwMode="auto">
          <a:xfrm>
            <a:off x="3695337" y="-17911"/>
            <a:ext cx="2357118" cy="1639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 name="Picture 8" descr="Instituto SENAI de Inovação - ISI">
            <a:extLst>
              <a:ext uri="{FF2B5EF4-FFF2-40B4-BE49-F238E27FC236}">
                <a16:creationId xmlns:a16="http://schemas.microsoft.com/office/drawing/2014/main" id="{195B51E0-F6DD-4DE3-A288-4B077378D3D3}"/>
              </a:ext>
            </a:extLst>
          </p:cNvPr>
          <p:cNvPicPr>
            <a:picLocks noChangeAspect="1" noChangeArrowheads="1"/>
          </p:cNvPicPr>
          <p:nvPr/>
        </p:nvPicPr>
        <p:blipFill rotWithShape="1">
          <a:blip r:embed="rId25" cstate="screen">
            <a:alphaModFix amt="50000"/>
            <a:extLst>
              <a:ext uri="{28A0092B-C50C-407E-A947-70E740481C1C}">
                <a14:useLocalDpi xmlns:a14="http://schemas.microsoft.com/office/drawing/2010/main"/>
              </a:ext>
            </a:extLst>
          </a:blip>
          <a:srcRect/>
          <a:stretch/>
        </p:blipFill>
        <p:spPr bwMode="auto">
          <a:xfrm>
            <a:off x="10419037" y="-59567"/>
            <a:ext cx="1772963" cy="2059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352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6" name="Retângulo: Cantos Arredondados 81">
            <a:extLst>
              <a:ext uri="{FF2B5EF4-FFF2-40B4-BE49-F238E27FC236}">
                <a16:creationId xmlns:a16="http://schemas.microsoft.com/office/drawing/2014/main" id="{D421811B-7BD6-4119-8F97-2EA5D5D93F7F}"/>
              </a:ext>
            </a:extLst>
          </p:cNvPr>
          <p:cNvSpPr/>
          <p:nvPr/>
        </p:nvSpPr>
        <p:spPr>
          <a:xfrm>
            <a:off x="10200363" y="4234328"/>
            <a:ext cx="1604759" cy="1387927"/>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353310" y="414461"/>
            <a:ext cx="3867450" cy="707886"/>
          </a:xfrm>
          <a:prstGeom prst="rect">
            <a:avLst/>
          </a:prstGeom>
        </p:spPr>
        <p:txBody>
          <a:bodyPr wrap="square">
            <a:spAutoFit/>
          </a:bodyPr>
          <a:lstStyle/>
          <a:p>
            <a:pPr algn="ctr"/>
            <a:r>
              <a:rPr lang="pt-BR" sz="2000" dirty="0" err="1">
                <a:solidFill>
                  <a:schemeClr val="accent1"/>
                </a:solidFill>
                <a:latin typeface="Trebuchet MS" panose="020B0603020202020204" pitchFamily="34" charset="0"/>
              </a:rPr>
              <a:t>Signaling</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Formulation</a:t>
            </a:r>
            <a:r>
              <a:rPr lang="pt-BR" sz="2000" dirty="0">
                <a:solidFill>
                  <a:schemeClr val="accent1"/>
                </a:solidFill>
                <a:latin typeface="Trebuchet MS" panose="020B0603020202020204" pitchFamily="34" charset="0"/>
              </a:rPr>
              <a:t> for </a:t>
            </a:r>
            <a:r>
              <a:rPr lang="pt-BR" sz="2000" dirty="0" err="1">
                <a:solidFill>
                  <a:schemeClr val="accent1"/>
                </a:solidFill>
                <a:latin typeface="Trebuchet MS" panose="020B0603020202020204" pitchFamily="34" charset="0"/>
              </a:rPr>
              <a:t>Coronavirus</a:t>
            </a:r>
            <a:r>
              <a:rPr lang="pt-BR" sz="2000" dirty="0">
                <a:solidFill>
                  <a:schemeClr val="accent1"/>
                </a:solidFill>
                <a:latin typeface="Trebuchet MS" panose="020B0603020202020204" pitchFamily="34" charset="0"/>
              </a:rPr>
              <a:t> </a:t>
            </a:r>
            <a:r>
              <a:rPr lang="pt-BR" sz="2000" dirty="0" err="1">
                <a:solidFill>
                  <a:schemeClr val="accent1"/>
                </a:solidFill>
                <a:latin typeface="Trebuchet MS" panose="020B0603020202020204" pitchFamily="34" charset="0"/>
              </a:rPr>
              <a:t>Detection</a:t>
            </a:r>
            <a:endParaRPr lang="pt-BR" sz="2000" dirty="0">
              <a:solidFill>
                <a:schemeClr val="accent1"/>
              </a:solidFill>
              <a:latin typeface="Trebuchet MS" panose="020B0603020202020204" pitchFamily="34" charset="0"/>
            </a:endParaRPr>
          </a:p>
        </p:txBody>
      </p:sp>
      <p:sp>
        <p:nvSpPr>
          <p:cNvPr id="4" name="CaixaDeTexto 3"/>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10" name="Seta para a Direita 5">
            <a:extLst>
              <a:ext uri="{FF2B5EF4-FFF2-40B4-BE49-F238E27FC236}">
                <a16:creationId xmlns:a16="http://schemas.microsoft.com/office/drawing/2014/main" id="{6C3AA874-A977-480E-AC26-9F44E35BF7BB}"/>
              </a:ext>
            </a:extLst>
          </p:cNvPr>
          <p:cNvSpPr/>
          <p:nvPr/>
        </p:nvSpPr>
        <p:spPr>
          <a:xfrm>
            <a:off x="4637458" y="2414064"/>
            <a:ext cx="362884" cy="487708"/>
          </a:xfrm>
          <a:prstGeom prst="rightArrow">
            <a:avLst>
              <a:gd name="adj1" fmla="val 50000"/>
              <a:gd name="adj2" fmla="val 69199"/>
            </a:avLst>
          </a:prstGeom>
          <a:gradFill flip="none" rotWithShape="1">
            <a:gsLst>
              <a:gs pos="0">
                <a:schemeClr val="accent1">
                  <a:lumMod val="20000"/>
                  <a:lumOff val="80000"/>
                  <a:alpha val="60000"/>
                </a:schemeClr>
              </a:gs>
              <a:gs pos="100000">
                <a:schemeClr val="tx1">
                  <a:alpha val="66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grpSp>
        <p:nvGrpSpPr>
          <p:cNvPr id="2" name="Grupo 1"/>
          <p:cNvGrpSpPr/>
          <p:nvPr/>
        </p:nvGrpSpPr>
        <p:grpSpPr>
          <a:xfrm>
            <a:off x="135827" y="1716655"/>
            <a:ext cx="4161465" cy="2009476"/>
            <a:chOff x="106292" y="1716655"/>
            <a:chExt cx="5409482" cy="2669674"/>
          </a:xfrm>
        </p:grpSpPr>
        <p:pic>
          <p:nvPicPr>
            <p:cNvPr id="9" name="Imagem 8">
              <a:extLst>
                <a:ext uri="{FF2B5EF4-FFF2-40B4-BE49-F238E27FC236}">
                  <a16:creationId xmlns:a16="http://schemas.microsoft.com/office/drawing/2014/main" id="{56149F95-4471-480F-8C04-00CA2634C40C}"/>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234312" y="2884170"/>
              <a:ext cx="590930" cy="596991"/>
            </a:xfrm>
            <a:prstGeom prst="rect">
              <a:avLst/>
            </a:prstGeom>
          </p:spPr>
        </p:pic>
        <p:sp>
          <p:nvSpPr>
            <p:cNvPr id="13" name="CaixaDeTexto 12">
              <a:extLst>
                <a:ext uri="{FF2B5EF4-FFF2-40B4-BE49-F238E27FC236}">
                  <a16:creationId xmlns:a16="http://schemas.microsoft.com/office/drawing/2014/main" id="{DFEE7AD3-410E-4F88-A644-79FF5D7B55E7}"/>
                </a:ext>
              </a:extLst>
            </p:cNvPr>
            <p:cNvSpPr txBox="1"/>
            <p:nvPr/>
          </p:nvSpPr>
          <p:spPr>
            <a:xfrm>
              <a:off x="106292" y="3457768"/>
              <a:ext cx="914233" cy="368005"/>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CoV-2</a:t>
              </a:r>
            </a:p>
          </p:txBody>
        </p:sp>
        <p:sp>
          <p:nvSpPr>
            <p:cNvPr id="14" name="Retângulo: Cantos Arredondados 13">
              <a:extLst>
                <a:ext uri="{FF2B5EF4-FFF2-40B4-BE49-F238E27FC236}">
                  <a16:creationId xmlns:a16="http://schemas.microsoft.com/office/drawing/2014/main" id="{3F986589-3864-424C-9E88-C0CC6C52C0DA}"/>
                </a:ext>
              </a:extLst>
            </p:cNvPr>
            <p:cNvSpPr/>
            <p:nvPr/>
          </p:nvSpPr>
          <p:spPr>
            <a:xfrm>
              <a:off x="1591844" y="1716655"/>
              <a:ext cx="3923930" cy="2669674"/>
            </a:xfrm>
            <a:prstGeom prst="round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4EB81C51-1DB2-4CAF-8191-64F6E4B1AFF4}"/>
                </a:ext>
              </a:extLst>
            </p:cNvPr>
            <p:cNvSpPr/>
            <p:nvPr/>
          </p:nvSpPr>
          <p:spPr>
            <a:xfrm>
              <a:off x="739430" y="3102485"/>
              <a:ext cx="144636" cy="12457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w="12700">
                  <a:solidFill>
                    <a:schemeClr val="tx1"/>
                  </a:solidFill>
                </a:ln>
              </a:endParaRPr>
            </a:p>
          </p:txBody>
        </p:sp>
        <p:cxnSp>
          <p:nvCxnSpPr>
            <p:cNvPr id="16" name="Conector reto 15">
              <a:extLst>
                <a:ext uri="{FF2B5EF4-FFF2-40B4-BE49-F238E27FC236}">
                  <a16:creationId xmlns:a16="http://schemas.microsoft.com/office/drawing/2014/main" id="{45C5A779-AB0C-4515-9647-49697AE620A5}"/>
                </a:ext>
              </a:extLst>
            </p:cNvPr>
            <p:cNvCxnSpPr>
              <a:cxnSpLocks/>
              <a:stCxn id="15" idx="0"/>
            </p:cNvCxnSpPr>
            <p:nvPr/>
          </p:nvCxnSpPr>
          <p:spPr>
            <a:xfrm flipV="1">
              <a:off x="811748" y="1867379"/>
              <a:ext cx="886614" cy="1235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EFF8F585-A8EB-4540-886E-C4E6B4858E71}"/>
                </a:ext>
              </a:extLst>
            </p:cNvPr>
            <p:cNvCxnSpPr>
              <a:cxnSpLocks/>
              <a:stCxn id="15" idx="2"/>
            </p:cNvCxnSpPr>
            <p:nvPr/>
          </p:nvCxnSpPr>
          <p:spPr>
            <a:xfrm>
              <a:off x="811748" y="3227063"/>
              <a:ext cx="886614" cy="10199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Imagem 17" descr="Uma imagem contendo flor, couve-flor, mesa, teclado&#10;&#10;Descrição gerada automaticamente">
              <a:extLst>
                <a:ext uri="{FF2B5EF4-FFF2-40B4-BE49-F238E27FC236}">
                  <a16:creationId xmlns:a16="http://schemas.microsoft.com/office/drawing/2014/main" id="{D13BB238-8876-4D64-87AE-BC5BFDFEB589}"/>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692938" y="1788671"/>
              <a:ext cx="3760810" cy="2514474"/>
            </a:xfrm>
            <a:prstGeom prst="rect">
              <a:avLst/>
            </a:prstGeom>
          </p:spPr>
        </p:pic>
      </p:grpSp>
      <p:sp>
        <p:nvSpPr>
          <p:cNvPr id="19" name="CaixaDeTexto 18">
            <a:extLst>
              <a:ext uri="{FF2B5EF4-FFF2-40B4-BE49-F238E27FC236}">
                <a16:creationId xmlns:a16="http://schemas.microsoft.com/office/drawing/2014/main" id="{F0D45E0D-AFE7-43AD-9148-08A3E88A378D}"/>
              </a:ext>
            </a:extLst>
          </p:cNvPr>
          <p:cNvSpPr txBox="1"/>
          <p:nvPr/>
        </p:nvSpPr>
        <p:spPr>
          <a:xfrm>
            <a:off x="2364518" y="3404114"/>
            <a:ext cx="1954209" cy="215444"/>
          </a:xfrm>
          <a:prstGeom prst="rect">
            <a:avLst/>
          </a:prstGeom>
          <a:noFill/>
        </p:spPr>
        <p:txBody>
          <a:bodyPr wrap="square" rtlCol="0">
            <a:spAutoFit/>
          </a:bodyPr>
          <a:lstStyle>
            <a:defPPr>
              <a:defRPr lang="pt-BR"/>
            </a:defPPr>
            <a:lvl1pPr>
              <a:defRPr sz="1000">
                <a:latin typeface="Arial" panose="020B0604020202020204" pitchFamily="34" charset="0"/>
                <a:cs typeface="Arial" panose="020B0604020202020204" pitchFamily="34" charset="0"/>
              </a:defRPr>
            </a:lvl1pPr>
          </a:lstStyle>
          <a:p>
            <a:r>
              <a:rPr lang="pt-BR" sz="800" dirty="0"/>
              <a:t>Estruturas </a:t>
            </a:r>
            <a:r>
              <a:rPr lang="pt-BR" sz="800" i="1" dirty="0" err="1"/>
              <a:t>spike</a:t>
            </a:r>
            <a:r>
              <a:rPr lang="pt-BR" sz="800" dirty="0"/>
              <a:t> do SARS CoV-2</a:t>
            </a:r>
          </a:p>
        </p:txBody>
      </p:sp>
      <p:grpSp>
        <p:nvGrpSpPr>
          <p:cNvPr id="3" name="Grupo 2"/>
          <p:cNvGrpSpPr/>
          <p:nvPr/>
        </p:nvGrpSpPr>
        <p:grpSpPr>
          <a:xfrm>
            <a:off x="5139770" y="1661363"/>
            <a:ext cx="2392698" cy="2493319"/>
            <a:chOff x="5906571" y="1660669"/>
            <a:chExt cx="2392698" cy="2493319"/>
          </a:xfrm>
          <a:solidFill>
            <a:schemeClr val="bg1">
              <a:lumMod val="95000"/>
            </a:schemeClr>
          </a:solidFill>
        </p:grpSpPr>
        <p:sp>
          <p:nvSpPr>
            <p:cNvPr id="8" name="Retângulo: Cantos Arredondados 25">
              <a:extLst>
                <a:ext uri="{FF2B5EF4-FFF2-40B4-BE49-F238E27FC236}">
                  <a16:creationId xmlns:a16="http://schemas.microsoft.com/office/drawing/2014/main" id="{FFB07AD8-3D2F-4B31-9EDF-BD4E7FF75A5E}"/>
                </a:ext>
              </a:extLst>
            </p:cNvPr>
            <p:cNvSpPr/>
            <p:nvPr/>
          </p:nvSpPr>
          <p:spPr>
            <a:xfrm>
              <a:off x="5906571" y="1660669"/>
              <a:ext cx="2392698" cy="2493319"/>
            </a:xfrm>
            <a:prstGeom prst="roundRect">
              <a:avLst>
                <a:gd name="adj" fmla="val 8824"/>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BABFBA9A-AFB3-41F0-927E-10E504C86DE0}"/>
                </a:ext>
              </a:extLst>
            </p:cNvPr>
            <p:cNvPicPr>
              <a:picLocks noChangeAspect="1"/>
            </p:cNvPicPr>
            <p:nvPr/>
          </p:nvPicPr>
          <p:blipFill rotWithShape="1">
            <a:blip r:embed="rId8" cstate="screen">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958223" y="2012178"/>
              <a:ext cx="2278179" cy="1702277"/>
            </a:xfrm>
            <a:prstGeom prst="rect">
              <a:avLst/>
            </a:prstGeom>
            <a:grpFill/>
            <a:ln>
              <a:solidFill>
                <a:schemeClr val="bg1"/>
              </a:solidFill>
            </a:ln>
          </p:spPr>
        </p:pic>
        <p:sp>
          <p:nvSpPr>
            <p:cNvPr id="12" name="CaixaDeTexto 11">
              <a:extLst>
                <a:ext uri="{FF2B5EF4-FFF2-40B4-BE49-F238E27FC236}">
                  <a16:creationId xmlns:a16="http://schemas.microsoft.com/office/drawing/2014/main" id="{71CBF83F-D47E-4AE4-8B6F-66F55B02C4AA}"/>
                </a:ext>
              </a:extLst>
            </p:cNvPr>
            <p:cNvSpPr txBox="1"/>
            <p:nvPr/>
          </p:nvSpPr>
          <p:spPr>
            <a:xfrm>
              <a:off x="6002474" y="3700690"/>
              <a:ext cx="1197279" cy="215444"/>
            </a:xfrm>
            <a:prstGeom prst="rect">
              <a:avLst/>
            </a:prstGeom>
            <a:grpFill/>
          </p:spPr>
          <p:txBody>
            <a:bodyPr wrap="square" rtlCol="0">
              <a:spAutoFit/>
            </a:bodyPr>
            <a:lstStyle/>
            <a:p>
              <a:r>
                <a:rPr lang="pt-BR" sz="800" dirty="0">
                  <a:latin typeface="Arial" panose="020B0604020202020204" pitchFamily="34" charset="0"/>
                  <a:cs typeface="Arial" panose="020B0604020202020204" pitchFamily="34" charset="0"/>
                </a:rPr>
                <a:t>Proteína ECD</a:t>
              </a:r>
            </a:p>
          </p:txBody>
        </p:sp>
        <p:sp>
          <p:nvSpPr>
            <p:cNvPr id="20" name="CaixaDeTexto 19">
              <a:extLst>
                <a:ext uri="{FF2B5EF4-FFF2-40B4-BE49-F238E27FC236}">
                  <a16:creationId xmlns:a16="http://schemas.microsoft.com/office/drawing/2014/main" id="{5E7B6B7B-7C17-4E09-AD4F-F697D8E1BCFD}"/>
                </a:ext>
              </a:extLst>
            </p:cNvPr>
            <p:cNvSpPr txBox="1"/>
            <p:nvPr/>
          </p:nvSpPr>
          <p:spPr>
            <a:xfrm>
              <a:off x="7286430" y="3627161"/>
              <a:ext cx="863295" cy="215444"/>
            </a:xfrm>
            <a:prstGeom prst="rect">
              <a:avLst/>
            </a:prstGeom>
            <a:grpFill/>
          </p:spPr>
          <p:txBody>
            <a:bodyPr wrap="square" rtlCol="0">
              <a:spAutoFit/>
            </a:bodyPr>
            <a:lstStyle/>
            <a:p>
              <a:r>
                <a:rPr lang="pt-BR" sz="800" dirty="0">
                  <a:latin typeface="Arial" panose="020B0604020202020204" pitchFamily="34" charset="0"/>
                  <a:cs typeface="Arial" panose="020B0604020202020204" pitchFamily="34" charset="0"/>
                </a:rPr>
                <a:t>Proteína RBD</a:t>
              </a:r>
            </a:p>
          </p:txBody>
        </p:sp>
        <p:sp>
          <p:nvSpPr>
            <p:cNvPr id="21" name="CaixaDeTexto 20">
              <a:extLst>
                <a:ext uri="{FF2B5EF4-FFF2-40B4-BE49-F238E27FC236}">
                  <a16:creationId xmlns:a16="http://schemas.microsoft.com/office/drawing/2014/main" id="{BB21012D-04D4-48F2-A7F1-4E2D04B36996}"/>
                </a:ext>
              </a:extLst>
            </p:cNvPr>
            <p:cNvSpPr txBox="1"/>
            <p:nvPr/>
          </p:nvSpPr>
          <p:spPr>
            <a:xfrm>
              <a:off x="6689712" y="1680939"/>
              <a:ext cx="1112799" cy="276999"/>
            </a:xfrm>
            <a:prstGeom prst="rect">
              <a:avLst/>
            </a:prstGeom>
            <a:grpFill/>
          </p:spPr>
          <p:txBody>
            <a:bodyPr wrap="square" rtlCol="0">
              <a:spAutoFit/>
            </a:bodyPr>
            <a:lstStyle/>
            <a:p>
              <a:r>
                <a:rPr lang="pt-BR" sz="1200" b="1" dirty="0">
                  <a:latin typeface="Arial" panose="020B0604020202020204" pitchFamily="34" charset="0"/>
                  <a:cs typeface="Arial" panose="020B0604020202020204" pitchFamily="34" charset="0"/>
                </a:rPr>
                <a:t>Alvos</a:t>
              </a:r>
            </a:p>
          </p:txBody>
        </p:sp>
      </p:grpSp>
      <p:sp>
        <p:nvSpPr>
          <p:cNvPr id="22" name="Retângulo: Cantos Arredondados 26">
            <a:extLst>
              <a:ext uri="{FF2B5EF4-FFF2-40B4-BE49-F238E27FC236}">
                <a16:creationId xmlns:a16="http://schemas.microsoft.com/office/drawing/2014/main" id="{2BB08DA4-CD63-4E50-BF9E-5BA120AB8E7A}"/>
              </a:ext>
            </a:extLst>
          </p:cNvPr>
          <p:cNvSpPr/>
          <p:nvPr/>
        </p:nvSpPr>
        <p:spPr>
          <a:xfrm>
            <a:off x="8374946" y="1661363"/>
            <a:ext cx="3265863" cy="2089292"/>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 name="Agrupar 30">
            <a:extLst>
              <a:ext uri="{FF2B5EF4-FFF2-40B4-BE49-F238E27FC236}">
                <a16:creationId xmlns:a16="http://schemas.microsoft.com/office/drawing/2014/main" id="{C162740D-FA42-4090-BA6F-C1048ADA7007}"/>
              </a:ext>
            </a:extLst>
          </p:cNvPr>
          <p:cNvGrpSpPr/>
          <p:nvPr/>
        </p:nvGrpSpPr>
        <p:grpSpPr>
          <a:xfrm>
            <a:off x="8510314" y="2030378"/>
            <a:ext cx="1406612" cy="1312765"/>
            <a:chOff x="227425" y="1777601"/>
            <a:chExt cx="1787444" cy="1775445"/>
          </a:xfrm>
        </p:grpSpPr>
        <p:pic>
          <p:nvPicPr>
            <p:cNvPr id="24" name="Picture 2" descr="Nanomaterials | Free Full-Text | An Overview of the Synthesis of ...">
              <a:extLst>
                <a:ext uri="{FF2B5EF4-FFF2-40B4-BE49-F238E27FC236}">
                  <a16:creationId xmlns:a16="http://schemas.microsoft.com/office/drawing/2014/main" id="{A845DFEF-ECE2-4B84-B8F6-14BF39B5EB80}"/>
                </a:ext>
              </a:extLst>
            </p:cNvPr>
            <p:cNvPicPr>
              <a:picLocks noChangeAspect="1" noChangeArrowheads="1"/>
            </p:cNvPicPr>
            <p:nvPr/>
          </p:nvPicPr>
          <p:blipFill rotWithShape="1">
            <a:blip r:embed="rId10" cstate="screen">
              <a:clrChange>
                <a:clrFrom>
                  <a:srgbClr val="FFFEFC"/>
                </a:clrFrom>
                <a:clrTo>
                  <a:srgbClr val="FFFEFC">
                    <a:alpha val="0"/>
                  </a:srgbClr>
                </a:clrTo>
              </a:clrChange>
              <a:extLst>
                <a:ext uri="{28A0092B-C50C-407E-A947-70E740481C1C}">
                  <a14:useLocalDpi xmlns:a14="http://schemas.microsoft.com/office/drawing/2010/main"/>
                </a:ext>
              </a:extLst>
            </a:blip>
            <a:srcRect/>
            <a:stretch/>
          </p:blipFill>
          <p:spPr bwMode="auto">
            <a:xfrm>
              <a:off x="626330" y="2221680"/>
              <a:ext cx="992919" cy="1201934"/>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m 24">
              <a:extLst>
                <a:ext uri="{FF2B5EF4-FFF2-40B4-BE49-F238E27FC236}">
                  <a16:creationId xmlns:a16="http://schemas.microsoft.com/office/drawing/2014/main" id="{CE5EB59A-0738-4E6B-A119-A34683A03047}"/>
                </a:ext>
              </a:extLst>
            </p:cNvPr>
            <p:cNvPicPr>
              <a:picLocks noChangeAspect="1"/>
            </p:cNvPicPr>
            <p:nvPr/>
          </p:nvPicPr>
          <p:blipFill rotWithShape="1">
            <a:blip r:embed="rId11"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4559775">
              <a:off x="1528937" y="2285465"/>
              <a:ext cx="488317" cy="483547"/>
            </a:xfrm>
            <a:prstGeom prst="rect">
              <a:avLst/>
            </a:prstGeom>
          </p:spPr>
        </p:pic>
        <p:pic>
          <p:nvPicPr>
            <p:cNvPr id="26" name="Imagem 25">
              <a:extLst>
                <a:ext uri="{FF2B5EF4-FFF2-40B4-BE49-F238E27FC236}">
                  <a16:creationId xmlns:a16="http://schemas.microsoft.com/office/drawing/2014/main" id="{B0E9919D-2607-44EA-AB92-3C6C6BFFBB17}"/>
                </a:ext>
              </a:extLst>
            </p:cNvPr>
            <p:cNvPicPr>
              <a:picLocks noChangeAspect="1"/>
            </p:cNvPicPr>
            <p:nvPr/>
          </p:nvPicPr>
          <p:blipFill rotWithShape="1">
            <a:blip r:embed="rId12"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78630" y="1777601"/>
              <a:ext cx="488317" cy="483547"/>
            </a:xfrm>
            <a:prstGeom prst="rect">
              <a:avLst/>
            </a:prstGeom>
          </p:spPr>
        </p:pic>
        <p:pic>
          <p:nvPicPr>
            <p:cNvPr id="27" name="Imagem 26">
              <a:extLst>
                <a:ext uri="{FF2B5EF4-FFF2-40B4-BE49-F238E27FC236}">
                  <a16:creationId xmlns:a16="http://schemas.microsoft.com/office/drawing/2014/main" id="{374D973F-E513-4FB3-B620-27DC7CE547E8}"/>
                </a:ext>
              </a:extLst>
            </p:cNvPr>
            <p:cNvPicPr>
              <a:picLocks noChangeAspect="1"/>
            </p:cNvPicPr>
            <p:nvPr/>
          </p:nvPicPr>
          <p:blipFill rotWithShape="1">
            <a:blip r:embed="rId11"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16977858">
              <a:off x="225040" y="2237278"/>
              <a:ext cx="488317" cy="483547"/>
            </a:xfrm>
            <a:prstGeom prst="rect">
              <a:avLst/>
            </a:prstGeom>
          </p:spPr>
        </p:pic>
        <p:pic>
          <p:nvPicPr>
            <p:cNvPr id="28" name="Imagem 27">
              <a:extLst>
                <a:ext uri="{FF2B5EF4-FFF2-40B4-BE49-F238E27FC236}">
                  <a16:creationId xmlns:a16="http://schemas.microsoft.com/office/drawing/2014/main" id="{AFDE011D-B2B1-44FC-AB82-3825C930D7BE}"/>
                </a:ext>
              </a:extLst>
            </p:cNvPr>
            <p:cNvPicPr>
              <a:picLocks noChangeAspect="1"/>
            </p:cNvPicPr>
            <p:nvPr/>
          </p:nvPicPr>
          <p:blipFill rotWithShape="1">
            <a:blip r:embed="rId11"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7718316">
              <a:off x="1257546" y="3067114"/>
              <a:ext cx="488317" cy="483547"/>
            </a:xfrm>
            <a:prstGeom prst="rect">
              <a:avLst/>
            </a:prstGeom>
          </p:spPr>
        </p:pic>
        <p:pic>
          <p:nvPicPr>
            <p:cNvPr id="29" name="Imagem 28">
              <a:extLst>
                <a:ext uri="{FF2B5EF4-FFF2-40B4-BE49-F238E27FC236}">
                  <a16:creationId xmlns:a16="http://schemas.microsoft.com/office/drawing/2014/main" id="{0AF32A4A-0200-4802-9B93-372AA8C25A9F}"/>
                </a:ext>
              </a:extLst>
            </p:cNvPr>
            <p:cNvPicPr>
              <a:picLocks noChangeAspect="1"/>
            </p:cNvPicPr>
            <p:nvPr/>
          </p:nvPicPr>
          <p:blipFill rotWithShape="1">
            <a:blip r:embed="rId11"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rot="15080375">
              <a:off x="249138" y="2714384"/>
              <a:ext cx="488317" cy="483547"/>
            </a:xfrm>
            <a:prstGeom prst="rect">
              <a:avLst/>
            </a:prstGeom>
          </p:spPr>
        </p:pic>
      </p:grpSp>
      <p:grpSp>
        <p:nvGrpSpPr>
          <p:cNvPr id="30" name="Grupo 65">
            <a:extLst>
              <a:ext uri="{FF2B5EF4-FFF2-40B4-BE49-F238E27FC236}">
                <a16:creationId xmlns:a16="http://schemas.microsoft.com/office/drawing/2014/main" id="{A8701F0B-89FD-4D95-A072-399332BCC422}"/>
              </a:ext>
            </a:extLst>
          </p:cNvPr>
          <p:cNvGrpSpPr/>
          <p:nvPr/>
        </p:nvGrpSpPr>
        <p:grpSpPr>
          <a:xfrm>
            <a:off x="10410129" y="2063457"/>
            <a:ext cx="1180713" cy="1183984"/>
            <a:chOff x="940940" y="2518848"/>
            <a:chExt cx="1537107" cy="1431989"/>
          </a:xfrm>
        </p:grpSpPr>
        <p:pic>
          <p:nvPicPr>
            <p:cNvPr id="31" name="Imagem 30">
              <a:extLst>
                <a:ext uri="{FF2B5EF4-FFF2-40B4-BE49-F238E27FC236}">
                  <a16:creationId xmlns:a16="http://schemas.microsoft.com/office/drawing/2014/main" id="{B63C2818-D10F-463C-93FE-7326597EA2D9}"/>
                </a:ext>
              </a:extLst>
            </p:cNvPr>
            <p:cNvPicPr>
              <a:picLocks noChangeAspect="1"/>
            </p:cNvPicPr>
            <p:nvPr/>
          </p:nvPicPr>
          <p:blipFill rotWithShape="1">
            <a:blip r:embed="rId13"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5715211">
              <a:off x="1740464" y="2575130"/>
              <a:ext cx="402504" cy="436577"/>
            </a:xfrm>
            <a:prstGeom prst="rect">
              <a:avLst/>
            </a:prstGeom>
          </p:spPr>
        </p:pic>
        <p:pic>
          <p:nvPicPr>
            <p:cNvPr id="32" name="Imagem 31">
              <a:extLst>
                <a:ext uri="{FF2B5EF4-FFF2-40B4-BE49-F238E27FC236}">
                  <a16:creationId xmlns:a16="http://schemas.microsoft.com/office/drawing/2014/main" id="{9215996B-770F-4600-AAC5-17AC7650994C}"/>
                </a:ext>
              </a:extLst>
            </p:cNvPr>
            <p:cNvPicPr>
              <a:picLocks noChangeAspect="1"/>
            </p:cNvPicPr>
            <p:nvPr/>
          </p:nvPicPr>
          <p:blipFill rotWithShape="1">
            <a:blip r:embed="rId13"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18242921">
              <a:off x="1193721" y="2501811"/>
              <a:ext cx="402504" cy="436577"/>
            </a:xfrm>
            <a:prstGeom prst="rect">
              <a:avLst/>
            </a:prstGeom>
          </p:spPr>
        </p:pic>
        <p:pic>
          <p:nvPicPr>
            <p:cNvPr id="33" name="Picture 2">
              <a:extLst>
                <a:ext uri="{FF2B5EF4-FFF2-40B4-BE49-F238E27FC236}">
                  <a16:creationId xmlns:a16="http://schemas.microsoft.com/office/drawing/2014/main" id="{B8562E2B-C1D6-493D-928E-12FB274AC4AF}"/>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238701" y="2851607"/>
              <a:ext cx="861562" cy="880942"/>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Imagem 33">
              <a:extLst>
                <a:ext uri="{FF2B5EF4-FFF2-40B4-BE49-F238E27FC236}">
                  <a16:creationId xmlns:a16="http://schemas.microsoft.com/office/drawing/2014/main" id="{5D38DB6E-9560-49A3-B423-30F1281A3509}"/>
                </a:ext>
              </a:extLst>
            </p:cNvPr>
            <p:cNvPicPr>
              <a:picLocks noChangeAspect="1"/>
            </p:cNvPicPr>
            <p:nvPr/>
          </p:nvPicPr>
          <p:blipFill>
            <a:blip r:embed="rId15" cstate="screen">
              <a:biLevel thresh="75000"/>
              <a:extLst>
                <a:ext uri="{28A0092B-C50C-407E-A947-70E740481C1C}">
                  <a14:useLocalDpi xmlns:a14="http://schemas.microsoft.com/office/drawing/2010/main"/>
                </a:ext>
              </a:extLst>
            </a:blip>
            <a:stretch>
              <a:fillRect/>
            </a:stretch>
          </p:blipFill>
          <p:spPr>
            <a:xfrm rot="20805991">
              <a:off x="1494528" y="2793722"/>
              <a:ext cx="77778" cy="120461"/>
            </a:xfrm>
            <a:prstGeom prst="rect">
              <a:avLst/>
            </a:prstGeom>
          </p:spPr>
        </p:pic>
        <p:pic>
          <p:nvPicPr>
            <p:cNvPr id="35" name="Imagem 34">
              <a:extLst>
                <a:ext uri="{FF2B5EF4-FFF2-40B4-BE49-F238E27FC236}">
                  <a16:creationId xmlns:a16="http://schemas.microsoft.com/office/drawing/2014/main" id="{E048AE60-FEA3-4A40-ACF8-A1B932AD2217}"/>
                </a:ext>
              </a:extLst>
            </p:cNvPr>
            <p:cNvPicPr>
              <a:picLocks noChangeAspect="1"/>
            </p:cNvPicPr>
            <p:nvPr/>
          </p:nvPicPr>
          <p:blipFill>
            <a:blip r:embed="rId15" cstate="screen">
              <a:biLevel thresh="75000"/>
              <a:extLst>
                <a:ext uri="{28A0092B-C50C-407E-A947-70E740481C1C}">
                  <a14:useLocalDpi xmlns:a14="http://schemas.microsoft.com/office/drawing/2010/main"/>
                </a:ext>
              </a:extLst>
            </a:blip>
            <a:stretch>
              <a:fillRect/>
            </a:stretch>
          </p:blipFill>
          <p:spPr>
            <a:xfrm rot="2692067">
              <a:off x="1808747" y="2834429"/>
              <a:ext cx="77778" cy="120461"/>
            </a:xfrm>
            <a:prstGeom prst="rect">
              <a:avLst/>
            </a:prstGeom>
          </p:spPr>
        </p:pic>
        <p:pic>
          <p:nvPicPr>
            <p:cNvPr id="36" name="Imagem 35">
              <a:extLst>
                <a:ext uri="{FF2B5EF4-FFF2-40B4-BE49-F238E27FC236}">
                  <a16:creationId xmlns:a16="http://schemas.microsoft.com/office/drawing/2014/main" id="{70A7E18F-39CF-44FC-8DFB-388077366A98}"/>
                </a:ext>
              </a:extLst>
            </p:cNvPr>
            <p:cNvPicPr>
              <a:picLocks noChangeAspect="1"/>
            </p:cNvPicPr>
            <p:nvPr/>
          </p:nvPicPr>
          <p:blipFill>
            <a:blip r:embed="rId16" cstate="screen">
              <a:biLevel thresh="75000"/>
              <a:extLst>
                <a:ext uri="{28A0092B-C50C-407E-A947-70E740481C1C}">
                  <a14:useLocalDpi xmlns:a14="http://schemas.microsoft.com/office/drawing/2010/main"/>
                </a:ext>
              </a:extLst>
            </a:blip>
            <a:stretch>
              <a:fillRect/>
            </a:stretch>
          </p:blipFill>
          <p:spPr>
            <a:xfrm rot="4676618">
              <a:off x="1994349" y="2946853"/>
              <a:ext cx="77778" cy="120461"/>
            </a:xfrm>
            <a:prstGeom prst="rect">
              <a:avLst/>
            </a:prstGeom>
          </p:spPr>
        </p:pic>
        <p:pic>
          <p:nvPicPr>
            <p:cNvPr id="37" name="Imagem 36">
              <a:extLst>
                <a:ext uri="{FF2B5EF4-FFF2-40B4-BE49-F238E27FC236}">
                  <a16:creationId xmlns:a16="http://schemas.microsoft.com/office/drawing/2014/main" id="{8059E4EC-4162-4F17-BAA9-4B6F54F84A30}"/>
                </a:ext>
              </a:extLst>
            </p:cNvPr>
            <p:cNvPicPr>
              <a:picLocks noChangeAspect="1"/>
            </p:cNvPicPr>
            <p:nvPr/>
          </p:nvPicPr>
          <p:blipFill rotWithShape="1">
            <a:blip r:embed="rId13"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14925065">
              <a:off x="957977" y="2872931"/>
              <a:ext cx="402504" cy="436577"/>
            </a:xfrm>
            <a:prstGeom prst="rect">
              <a:avLst/>
            </a:prstGeom>
          </p:spPr>
        </p:pic>
        <p:pic>
          <p:nvPicPr>
            <p:cNvPr id="38" name="Imagem 37">
              <a:extLst>
                <a:ext uri="{FF2B5EF4-FFF2-40B4-BE49-F238E27FC236}">
                  <a16:creationId xmlns:a16="http://schemas.microsoft.com/office/drawing/2014/main" id="{B3D50BAC-7886-4CB7-9CB4-ED8B46A80C91}"/>
                </a:ext>
              </a:extLst>
            </p:cNvPr>
            <p:cNvPicPr>
              <a:picLocks noChangeAspect="1"/>
            </p:cNvPicPr>
            <p:nvPr/>
          </p:nvPicPr>
          <p:blipFill>
            <a:blip r:embed="rId15" cstate="screen">
              <a:biLevel thresh="75000"/>
              <a:extLst>
                <a:ext uri="{28A0092B-C50C-407E-A947-70E740481C1C}">
                  <a14:useLocalDpi xmlns:a14="http://schemas.microsoft.com/office/drawing/2010/main"/>
                </a:ext>
              </a:extLst>
            </a:blip>
            <a:stretch>
              <a:fillRect/>
            </a:stretch>
          </p:blipFill>
          <p:spPr>
            <a:xfrm rot="20805991">
              <a:off x="1335450" y="3040512"/>
              <a:ext cx="77778" cy="120461"/>
            </a:xfrm>
            <a:prstGeom prst="rect">
              <a:avLst/>
            </a:prstGeom>
          </p:spPr>
        </p:pic>
        <p:pic>
          <p:nvPicPr>
            <p:cNvPr id="39" name="Imagem 38">
              <a:extLst>
                <a:ext uri="{FF2B5EF4-FFF2-40B4-BE49-F238E27FC236}">
                  <a16:creationId xmlns:a16="http://schemas.microsoft.com/office/drawing/2014/main" id="{58235A6B-7F3B-474D-B020-39E79CEAA20E}"/>
                </a:ext>
              </a:extLst>
            </p:cNvPr>
            <p:cNvPicPr>
              <a:picLocks noChangeAspect="1"/>
            </p:cNvPicPr>
            <p:nvPr/>
          </p:nvPicPr>
          <p:blipFill rotWithShape="1">
            <a:blip r:embed="rId13"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14925065">
              <a:off x="1057721" y="3430142"/>
              <a:ext cx="402504" cy="436577"/>
            </a:xfrm>
            <a:prstGeom prst="rect">
              <a:avLst/>
            </a:prstGeom>
          </p:spPr>
        </p:pic>
        <p:pic>
          <p:nvPicPr>
            <p:cNvPr id="40" name="Imagem 39">
              <a:extLst>
                <a:ext uri="{FF2B5EF4-FFF2-40B4-BE49-F238E27FC236}">
                  <a16:creationId xmlns:a16="http://schemas.microsoft.com/office/drawing/2014/main" id="{E5D8A0CB-9F46-446B-AE72-7F94FB644B86}"/>
                </a:ext>
              </a:extLst>
            </p:cNvPr>
            <p:cNvPicPr>
              <a:picLocks noChangeAspect="1"/>
            </p:cNvPicPr>
            <p:nvPr/>
          </p:nvPicPr>
          <p:blipFill>
            <a:blip r:embed="rId16" cstate="screen">
              <a:biLevel thresh="75000"/>
              <a:extLst>
                <a:ext uri="{28A0092B-C50C-407E-A947-70E740481C1C}">
                  <a14:useLocalDpi xmlns:a14="http://schemas.microsoft.com/office/drawing/2010/main"/>
                </a:ext>
              </a:extLst>
            </a:blip>
            <a:stretch>
              <a:fillRect/>
            </a:stretch>
          </p:blipFill>
          <p:spPr>
            <a:xfrm rot="17477709">
              <a:off x="1466968" y="3530091"/>
              <a:ext cx="77778" cy="120461"/>
            </a:xfrm>
            <a:prstGeom prst="rect">
              <a:avLst/>
            </a:prstGeom>
          </p:spPr>
        </p:pic>
        <p:pic>
          <p:nvPicPr>
            <p:cNvPr id="41" name="Imagem 40">
              <a:extLst>
                <a:ext uri="{FF2B5EF4-FFF2-40B4-BE49-F238E27FC236}">
                  <a16:creationId xmlns:a16="http://schemas.microsoft.com/office/drawing/2014/main" id="{CB1767EB-23B7-4186-A5F1-715620F1C858}"/>
                </a:ext>
              </a:extLst>
            </p:cNvPr>
            <p:cNvPicPr>
              <a:picLocks noChangeAspect="1"/>
            </p:cNvPicPr>
            <p:nvPr/>
          </p:nvPicPr>
          <p:blipFill rotWithShape="1">
            <a:blip r:embed="rId17"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13429399">
              <a:off x="1740463" y="3514260"/>
              <a:ext cx="402504" cy="436577"/>
            </a:xfrm>
            <a:prstGeom prst="rect">
              <a:avLst/>
            </a:prstGeom>
          </p:spPr>
        </p:pic>
        <p:pic>
          <p:nvPicPr>
            <p:cNvPr id="42" name="Imagem 41">
              <a:extLst>
                <a:ext uri="{FF2B5EF4-FFF2-40B4-BE49-F238E27FC236}">
                  <a16:creationId xmlns:a16="http://schemas.microsoft.com/office/drawing/2014/main" id="{4B0B2D05-60B5-4E80-97C6-F871C95BDAEB}"/>
                </a:ext>
              </a:extLst>
            </p:cNvPr>
            <p:cNvPicPr>
              <a:picLocks noChangeAspect="1"/>
            </p:cNvPicPr>
            <p:nvPr/>
          </p:nvPicPr>
          <p:blipFill>
            <a:blip r:embed="rId15" cstate="screen">
              <a:biLevel thresh="75000"/>
              <a:extLst>
                <a:ext uri="{28A0092B-C50C-407E-A947-70E740481C1C}">
                  <a14:useLocalDpi xmlns:a14="http://schemas.microsoft.com/office/drawing/2010/main"/>
                </a:ext>
              </a:extLst>
            </a:blip>
            <a:stretch>
              <a:fillRect/>
            </a:stretch>
          </p:blipFill>
          <p:spPr>
            <a:xfrm rot="11321208">
              <a:off x="1665993" y="3592947"/>
              <a:ext cx="77778" cy="120461"/>
            </a:xfrm>
            <a:prstGeom prst="rect">
              <a:avLst/>
            </a:prstGeom>
          </p:spPr>
        </p:pic>
        <p:pic>
          <p:nvPicPr>
            <p:cNvPr id="43" name="Imagem 42">
              <a:extLst>
                <a:ext uri="{FF2B5EF4-FFF2-40B4-BE49-F238E27FC236}">
                  <a16:creationId xmlns:a16="http://schemas.microsoft.com/office/drawing/2014/main" id="{B2BF05E5-81A7-446B-A88C-CE7277DF9B96}"/>
                </a:ext>
              </a:extLst>
            </p:cNvPr>
            <p:cNvPicPr>
              <a:picLocks noChangeAspect="1"/>
            </p:cNvPicPr>
            <p:nvPr/>
          </p:nvPicPr>
          <p:blipFill>
            <a:blip r:embed="rId15" cstate="screen">
              <a:biLevel thresh="75000"/>
              <a:extLst>
                <a:ext uri="{28A0092B-C50C-407E-A947-70E740481C1C}">
                  <a14:useLocalDpi xmlns:a14="http://schemas.microsoft.com/office/drawing/2010/main"/>
                </a:ext>
              </a:extLst>
            </a:blip>
            <a:stretch>
              <a:fillRect/>
            </a:stretch>
          </p:blipFill>
          <p:spPr>
            <a:xfrm rot="11321208">
              <a:off x="1902827" y="3522787"/>
              <a:ext cx="77778" cy="120461"/>
            </a:xfrm>
            <a:prstGeom prst="rect">
              <a:avLst/>
            </a:prstGeom>
          </p:spPr>
        </p:pic>
        <p:pic>
          <p:nvPicPr>
            <p:cNvPr id="44" name="Imagem 43">
              <a:extLst>
                <a:ext uri="{FF2B5EF4-FFF2-40B4-BE49-F238E27FC236}">
                  <a16:creationId xmlns:a16="http://schemas.microsoft.com/office/drawing/2014/main" id="{89B2257A-13AD-4F0E-BE8E-E1C228BABD7B}"/>
                </a:ext>
              </a:extLst>
            </p:cNvPr>
            <p:cNvPicPr>
              <a:picLocks noChangeAspect="1"/>
            </p:cNvPicPr>
            <p:nvPr/>
          </p:nvPicPr>
          <p:blipFill rotWithShape="1">
            <a:blip r:embed="rId13"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rot="18242921">
              <a:off x="2058507" y="3225782"/>
              <a:ext cx="402504" cy="436577"/>
            </a:xfrm>
            <a:prstGeom prst="rect">
              <a:avLst/>
            </a:prstGeom>
          </p:spPr>
        </p:pic>
        <p:pic>
          <p:nvPicPr>
            <p:cNvPr id="45" name="Imagem 44">
              <a:extLst>
                <a:ext uri="{FF2B5EF4-FFF2-40B4-BE49-F238E27FC236}">
                  <a16:creationId xmlns:a16="http://schemas.microsoft.com/office/drawing/2014/main" id="{42957E69-56A5-4A53-BE5C-80818E243257}"/>
                </a:ext>
              </a:extLst>
            </p:cNvPr>
            <p:cNvPicPr>
              <a:picLocks noChangeAspect="1"/>
            </p:cNvPicPr>
            <p:nvPr/>
          </p:nvPicPr>
          <p:blipFill>
            <a:blip r:embed="rId16" cstate="screen">
              <a:biLevel thresh="75000"/>
              <a:extLst>
                <a:ext uri="{28A0092B-C50C-407E-A947-70E740481C1C}">
                  <a14:useLocalDpi xmlns:a14="http://schemas.microsoft.com/office/drawing/2010/main"/>
                </a:ext>
              </a:extLst>
            </a:blip>
            <a:stretch>
              <a:fillRect/>
            </a:stretch>
          </p:blipFill>
          <p:spPr>
            <a:xfrm rot="7797020">
              <a:off x="2057431" y="3163360"/>
              <a:ext cx="77778" cy="120461"/>
            </a:xfrm>
            <a:prstGeom prst="rect">
              <a:avLst/>
            </a:prstGeom>
          </p:spPr>
        </p:pic>
      </p:grpSp>
      <p:sp>
        <p:nvSpPr>
          <p:cNvPr id="46" name="Seta para a Direita 5">
            <a:extLst>
              <a:ext uri="{FF2B5EF4-FFF2-40B4-BE49-F238E27FC236}">
                <a16:creationId xmlns:a16="http://schemas.microsoft.com/office/drawing/2014/main" id="{EB4387DA-103F-43B8-85F3-6AFEA0DE6BBC}"/>
              </a:ext>
            </a:extLst>
          </p:cNvPr>
          <p:cNvSpPr/>
          <p:nvPr/>
        </p:nvSpPr>
        <p:spPr>
          <a:xfrm>
            <a:off x="7678921" y="2470386"/>
            <a:ext cx="362884" cy="487708"/>
          </a:xfrm>
          <a:prstGeom prst="rightArrow">
            <a:avLst>
              <a:gd name="adj1" fmla="val 50000"/>
              <a:gd name="adj2" fmla="val 69199"/>
            </a:avLst>
          </a:prstGeom>
          <a:gradFill flip="none" rotWithShape="1">
            <a:gsLst>
              <a:gs pos="0">
                <a:schemeClr val="accent1">
                  <a:lumMod val="20000"/>
                  <a:lumOff val="80000"/>
                  <a:alpha val="60000"/>
                </a:schemeClr>
              </a:gs>
              <a:gs pos="100000">
                <a:schemeClr val="tx1">
                  <a:alpha val="66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sp>
        <p:nvSpPr>
          <p:cNvPr id="48" name="CaixaDeTexto 47">
            <a:extLst>
              <a:ext uri="{FF2B5EF4-FFF2-40B4-BE49-F238E27FC236}">
                <a16:creationId xmlns:a16="http://schemas.microsoft.com/office/drawing/2014/main" id="{8FBC771E-C8CE-4525-8242-B378D1C877F0}"/>
              </a:ext>
            </a:extLst>
          </p:cNvPr>
          <p:cNvSpPr txBox="1"/>
          <p:nvPr/>
        </p:nvSpPr>
        <p:spPr>
          <a:xfrm>
            <a:off x="353310" y="4837369"/>
            <a:ext cx="4786460" cy="1351588"/>
          </a:xfrm>
          <a:prstGeom prst="rect">
            <a:avLst/>
          </a:prstGeom>
          <a:noFill/>
        </p:spPr>
        <p:txBody>
          <a:bodyPr wrap="square" rtlCol="0">
            <a:spAutoFit/>
          </a:bodyPr>
          <a:lstStyle/>
          <a:p>
            <a:pPr marL="285750" indent="-285750">
              <a:lnSpc>
                <a:spcPct val="150000"/>
              </a:lnSpc>
              <a:buFont typeface="Wingdings" pitchFamily="2" charset="2"/>
              <a:buChar char="ü"/>
            </a:pPr>
            <a:r>
              <a:rPr lang="pt-BR" sz="1400" dirty="0">
                <a:solidFill>
                  <a:schemeClr val="accent6">
                    <a:lumMod val="75000"/>
                  </a:schemeClr>
                </a:solidFill>
              </a:rPr>
              <a:t>Metodologia Inovadora de detecção de SARS-CoV2</a:t>
            </a:r>
          </a:p>
          <a:p>
            <a:pPr marL="285750" indent="-285750">
              <a:lnSpc>
                <a:spcPct val="150000"/>
              </a:lnSpc>
              <a:buFont typeface="Wingdings" pitchFamily="2" charset="2"/>
              <a:buChar char="ü"/>
            </a:pPr>
            <a:r>
              <a:rPr lang="pt-BR" sz="1400" dirty="0">
                <a:solidFill>
                  <a:schemeClr val="accent6">
                    <a:lumMod val="75000"/>
                  </a:schemeClr>
                </a:solidFill>
              </a:rPr>
              <a:t>Viabilidade de escalabilidade de produção</a:t>
            </a:r>
          </a:p>
          <a:p>
            <a:pPr marL="285750" indent="-285750">
              <a:lnSpc>
                <a:spcPct val="150000"/>
              </a:lnSpc>
              <a:buFont typeface="Wingdings" pitchFamily="2" charset="2"/>
              <a:buChar char="ü"/>
            </a:pPr>
            <a:r>
              <a:rPr lang="pt-BR" sz="1400" dirty="0">
                <a:solidFill>
                  <a:schemeClr val="accent6">
                    <a:lumMod val="75000"/>
                  </a:schemeClr>
                </a:solidFill>
              </a:rPr>
              <a:t>Desempenho promissor </a:t>
            </a:r>
          </a:p>
          <a:p>
            <a:pPr marL="285750" indent="-285750">
              <a:lnSpc>
                <a:spcPct val="150000"/>
              </a:lnSpc>
              <a:buFont typeface="Wingdings" pitchFamily="2" charset="2"/>
              <a:buChar char="ü"/>
            </a:pPr>
            <a:r>
              <a:rPr lang="pt-BR" sz="1400" dirty="0">
                <a:solidFill>
                  <a:schemeClr val="accent6">
                    <a:lumMod val="75000"/>
                  </a:schemeClr>
                </a:solidFill>
              </a:rPr>
              <a:t>Alto impacto sobre o mercado nacional</a:t>
            </a:r>
          </a:p>
        </p:txBody>
      </p:sp>
      <p:sp>
        <p:nvSpPr>
          <p:cNvPr id="52" name="CaixaDeTexto 51">
            <a:extLst>
              <a:ext uri="{FF2B5EF4-FFF2-40B4-BE49-F238E27FC236}">
                <a16:creationId xmlns:a16="http://schemas.microsoft.com/office/drawing/2014/main" id="{A709DD37-7505-44E0-936C-7304C8C55939}"/>
              </a:ext>
            </a:extLst>
          </p:cNvPr>
          <p:cNvSpPr txBox="1"/>
          <p:nvPr/>
        </p:nvSpPr>
        <p:spPr>
          <a:xfrm>
            <a:off x="8826427" y="1680250"/>
            <a:ext cx="2451714" cy="276999"/>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Estratégias de Sinalização</a:t>
            </a:r>
          </a:p>
        </p:txBody>
      </p:sp>
      <p:sp>
        <p:nvSpPr>
          <p:cNvPr id="53" name="CaixaDeTexto 52">
            <a:extLst>
              <a:ext uri="{FF2B5EF4-FFF2-40B4-BE49-F238E27FC236}">
                <a16:creationId xmlns:a16="http://schemas.microsoft.com/office/drawing/2014/main" id="{5240ECFB-65D0-4176-A74A-8D53188DBBF3}"/>
              </a:ext>
            </a:extLst>
          </p:cNvPr>
          <p:cNvSpPr txBox="1"/>
          <p:nvPr/>
        </p:nvSpPr>
        <p:spPr>
          <a:xfrm>
            <a:off x="8792088" y="3362775"/>
            <a:ext cx="870751" cy="215444"/>
          </a:xfrm>
          <a:prstGeom prst="rect">
            <a:avLst/>
          </a:prstGeom>
          <a:noFill/>
        </p:spPr>
        <p:txBody>
          <a:bodyPr wrap="none" rtlCol="0">
            <a:spAutoFit/>
          </a:bodyPr>
          <a:lstStyle/>
          <a:p>
            <a:pPr algn="ctr" fontAlgn="ctr"/>
            <a:r>
              <a:rPr lang="pt-BR" sz="800" dirty="0" err="1">
                <a:latin typeface="Trebuchet MS" panose="020B0603020202020204" pitchFamily="34" charset="0"/>
              </a:rPr>
              <a:t>Nanoparticulas</a:t>
            </a:r>
            <a:endParaRPr lang="pt-BR" sz="800" dirty="0">
              <a:latin typeface="Trebuchet MS" panose="020B0603020202020204" pitchFamily="34" charset="0"/>
            </a:endParaRPr>
          </a:p>
        </p:txBody>
      </p:sp>
      <p:sp>
        <p:nvSpPr>
          <p:cNvPr id="54" name="CaixaDeTexto 53">
            <a:extLst>
              <a:ext uri="{FF2B5EF4-FFF2-40B4-BE49-F238E27FC236}">
                <a16:creationId xmlns:a16="http://schemas.microsoft.com/office/drawing/2014/main" id="{3F2A6494-1BD1-4308-BFCF-BF3483B751AA}"/>
              </a:ext>
            </a:extLst>
          </p:cNvPr>
          <p:cNvSpPr txBox="1"/>
          <p:nvPr/>
        </p:nvSpPr>
        <p:spPr>
          <a:xfrm>
            <a:off x="10483882" y="3365334"/>
            <a:ext cx="971741" cy="215444"/>
          </a:xfrm>
          <a:prstGeom prst="rect">
            <a:avLst/>
          </a:prstGeom>
          <a:noFill/>
        </p:spPr>
        <p:txBody>
          <a:bodyPr wrap="none" rtlCol="0">
            <a:spAutoFit/>
          </a:bodyPr>
          <a:lstStyle/>
          <a:p>
            <a:pPr algn="ctr" fontAlgn="ctr"/>
            <a:r>
              <a:rPr lang="pt-BR" sz="800" dirty="0">
                <a:latin typeface="Trebuchet MS" panose="020B0603020202020204" pitchFamily="34" charset="0"/>
              </a:rPr>
              <a:t>Pontos Quânticos</a:t>
            </a:r>
            <a:endParaRPr lang="pt-BR" sz="800" dirty="0">
              <a:solidFill>
                <a:schemeClr val="bg1">
                  <a:lumMod val="50000"/>
                </a:schemeClr>
              </a:solidFill>
              <a:latin typeface="Trebuchet MS" panose="020B0603020202020204" pitchFamily="34" charset="0"/>
            </a:endParaRPr>
          </a:p>
        </p:txBody>
      </p:sp>
      <p:sp>
        <p:nvSpPr>
          <p:cNvPr id="57" name="Retângulo: Cantos Arredondados 81">
            <a:extLst>
              <a:ext uri="{FF2B5EF4-FFF2-40B4-BE49-F238E27FC236}">
                <a16:creationId xmlns:a16="http://schemas.microsoft.com/office/drawing/2014/main" id="{D421811B-7BD6-4119-8F97-2EA5D5D93F7F}"/>
              </a:ext>
            </a:extLst>
          </p:cNvPr>
          <p:cNvSpPr/>
          <p:nvPr/>
        </p:nvSpPr>
        <p:spPr>
          <a:xfrm>
            <a:off x="8510723" y="4229000"/>
            <a:ext cx="1433267" cy="1387927"/>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8" name="Imagem 57">
            <a:extLst>
              <a:ext uri="{FF2B5EF4-FFF2-40B4-BE49-F238E27FC236}">
                <a16:creationId xmlns:a16="http://schemas.microsoft.com/office/drawing/2014/main" id="{95F51E12-FE8B-4534-80AA-A68124673051}"/>
              </a:ext>
            </a:extLst>
          </p:cNvPr>
          <p:cNvPicPr/>
          <p:nvPr/>
        </p:nvPicPr>
        <p:blipFill rotWithShape="1">
          <a:blip r:embed="rId18" cstate="screen">
            <a:extLst>
              <a:ext uri="{28A0092B-C50C-407E-A947-70E740481C1C}">
                <a14:useLocalDpi xmlns:a14="http://schemas.microsoft.com/office/drawing/2010/main"/>
              </a:ext>
            </a:extLst>
          </a:blip>
          <a:srcRect/>
          <a:stretch/>
        </p:blipFill>
        <p:spPr>
          <a:xfrm>
            <a:off x="8787588" y="4740541"/>
            <a:ext cx="214181" cy="732798"/>
          </a:xfrm>
          <a:prstGeom prst="rect">
            <a:avLst/>
          </a:prstGeom>
        </p:spPr>
      </p:pic>
      <p:pic>
        <p:nvPicPr>
          <p:cNvPr id="59" name="Imagem 58">
            <a:extLst>
              <a:ext uri="{FF2B5EF4-FFF2-40B4-BE49-F238E27FC236}">
                <a16:creationId xmlns:a16="http://schemas.microsoft.com/office/drawing/2014/main" id="{281FD4B8-AA46-41A0-A1F0-5B6200DD6D7F}"/>
              </a:ext>
            </a:extLst>
          </p:cNvPr>
          <p:cNvPicPr/>
          <p:nvPr/>
        </p:nvPicPr>
        <p:blipFill rotWithShape="1">
          <a:blip r:embed="rId19" cstate="screen">
            <a:extLst>
              <a:ext uri="{28A0092B-C50C-407E-A947-70E740481C1C}">
                <a14:useLocalDpi xmlns:a14="http://schemas.microsoft.com/office/drawing/2010/main"/>
              </a:ext>
            </a:extLst>
          </a:blip>
          <a:srcRect/>
          <a:stretch/>
        </p:blipFill>
        <p:spPr>
          <a:xfrm>
            <a:off x="9127118" y="4740541"/>
            <a:ext cx="214181" cy="732798"/>
          </a:xfrm>
          <a:prstGeom prst="rect">
            <a:avLst/>
          </a:prstGeom>
        </p:spPr>
      </p:pic>
      <p:pic>
        <p:nvPicPr>
          <p:cNvPr id="60" name="Imagem 59">
            <a:extLst>
              <a:ext uri="{FF2B5EF4-FFF2-40B4-BE49-F238E27FC236}">
                <a16:creationId xmlns:a16="http://schemas.microsoft.com/office/drawing/2014/main" id="{32B1599B-C561-42ED-B0C4-5559CB596DC6}"/>
              </a:ext>
            </a:extLst>
          </p:cNvPr>
          <p:cNvPicPr/>
          <p:nvPr/>
        </p:nvPicPr>
        <p:blipFill rotWithShape="1">
          <a:blip r:embed="rId20" cstate="screen">
            <a:extLst>
              <a:ext uri="{28A0092B-C50C-407E-A947-70E740481C1C}">
                <a14:useLocalDpi xmlns:a14="http://schemas.microsoft.com/office/drawing/2010/main"/>
              </a:ext>
            </a:extLst>
          </a:blip>
          <a:srcRect/>
          <a:stretch/>
        </p:blipFill>
        <p:spPr>
          <a:xfrm>
            <a:off x="9466648" y="4740541"/>
            <a:ext cx="214181" cy="732798"/>
          </a:xfrm>
          <a:prstGeom prst="rect">
            <a:avLst/>
          </a:prstGeom>
        </p:spPr>
      </p:pic>
      <p:sp>
        <p:nvSpPr>
          <p:cNvPr id="73" name="CaixaDeTexto 72">
            <a:extLst>
              <a:ext uri="{FF2B5EF4-FFF2-40B4-BE49-F238E27FC236}">
                <a16:creationId xmlns:a16="http://schemas.microsoft.com/office/drawing/2014/main" id="{A709DD37-7505-44E0-936C-7304C8C55939}"/>
              </a:ext>
            </a:extLst>
          </p:cNvPr>
          <p:cNvSpPr txBox="1"/>
          <p:nvPr/>
        </p:nvSpPr>
        <p:spPr>
          <a:xfrm>
            <a:off x="8359682" y="4252750"/>
            <a:ext cx="1749052" cy="276999"/>
          </a:xfrm>
          <a:prstGeom prst="rect">
            <a:avLst/>
          </a:prstGeom>
          <a:noFill/>
        </p:spPr>
        <p:txBody>
          <a:bodyPr wrap="square" rtlCol="0">
            <a:spAutoFit/>
          </a:bodyPr>
          <a:lstStyle/>
          <a:p>
            <a:pPr algn="ctr"/>
            <a:r>
              <a:rPr lang="pt-BR" sz="1200" b="1" dirty="0" err="1">
                <a:latin typeface="Arial" panose="020B0604020202020204" pitchFamily="34" charset="0"/>
                <a:cs typeface="Arial" panose="020B0604020202020204" pitchFamily="34" charset="0"/>
              </a:rPr>
              <a:t>Colorimetria</a:t>
            </a:r>
            <a:endParaRPr lang="pt-BR" sz="1200" b="1" dirty="0">
              <a:latin typeface="Arial" panose="020B0604020202020204" pitchFamily="34" charset="0"/>
              <a:cs typeface="Arial" panose="020B0604020202020204" pitchFamily="34" charset="0"/>
            </a:endParaRPr>
          </a:p>
        </p:txBody>
      </p:sp>
      <p:pic>
        <p:nvPicPr>
          <p:cNvPr id="74" name="Imagem 73">
            <a:extLst>
              <a:ext uri="{FF2B5EF4-FFF2-40B4-BE49-F238E27FC236}">
                <a16:creationId xmlns:a16="http://schemas.microsoft.com/office/drawing/2014/main" id="{D2A1CF0C-91F2-4D33-B942-1DE16E6342C0}"/>
              </a:ext>
            </a:extLst>
          </p:cNvPr>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58594" y="4729288"/>
            <a:ext cx="1459684" cy="775458"/>
          </a:xfrm>
          <a:prstGeom prst="rect">
            <a:avLst/>
          </a:prstGeom>
        </p:spPr>
      </p:pic>
      <p:sp>
        <p:nvSpPr>
          <p:cNvPr id="75" name="CaixaDeTexto 74">
            <a:extLst>
              <a:ext uri="{FF2B5EF4-FFF2-40B4-BE49-F238E27FC236}">
                <a16:creationId xmlns:a16="http://schemas.microsoft.com/office/drawing/2014/main" id="{A709DD37-7505-44E0-936C-7304C8C55939}"/>
              </a:ext>
            </a:extLst>
          </p:cNvPr>
          <p:cNvSpPr txBox="1"/>
          <p:nvPr/>
        </p:nvSpPr>
        <p:spPr>
          <a:xfrm>
            <a:off x="10140568" y="4269007"/>
            <a:ext cx="1749052" cy="276999"/>
          </a:xfrm>
          <a:prstGeom prst="rect">
            <a:avLst/>
          </a:prstGeom>
          <a:noFill/>
        </p:spPr>
        <p:txBody>
          <a:bodyPr wrap="square" rtlCol="0">
            <a:spAutoFit/>
          </a:bodyPr>
          <a:lstStyle/>
          <a:p>
            <a:pPr algn="ctr"/>
            <a:r>
              <a:rPr lang="pt-BR" sz="1200" b="1" dirty="0" err="1">
                <a:latin typeface="Arial" panose="020B0604020202020204" pitchFamily="34" charset="0"/>
                <a:cs typeface="Arial" panose="020B0604020202020204" pitchFamily="34" charset="0"/>
              </a:rPr>
              <a:t>Fluorimetria</a:t>
            </a:r>
            <a:endParaRPr lang="pt-BR" sz="1200" b="1" dirty="0">
              <a:latin typeface="Arial" panose="020B0604020202020204" pitchFamily="34" charset="0"/>
              <a:cs typeface="Arial" panose="020B0604020202020204" pitchFamily="34" charset="0"/>
            </a:endParaRPr>
          </a:p>
        </p:txBody>
      </p:sp>
      <p:sp>
        <p:nvSpPr>
          <p:cNvPr id="77" name="Seta para a Direita 5">
            <a:extLst>
              <a:ext uri="{FF2B5EF4-FFF2-40B4-BE49-F238E27FC236}">
                <a16:creationId xmlns:a16="http://schemas.microsoft.com/office/drawing/2014/main" id="{EB4387DA-103F-43B8-85F3-6AFEA0DE6BBC}"/>
              </a:ext>
            </a:extLst>
          </p:cNvPr>
          <p:cNvSpPr/>
          <p:nvPr/>
        </p:nvSpPr>
        <p:spPr>
          <a:xfrm rot="5400000">
            <a:off x="9033470" y="3722536"/>
            <a:ext cx="362884" cy="487708"/>
          </a:xfrm>
          <a:prstGeom prst="rightArrow">
            <a:avLst>
              <a:gd name="adj1" fmla="val 50000"/>
              <a:gd name="adj2" fmla="val 69199"/>
            </a:avLst>
          </a:prstGeom>
          <a:gradFill flip="none" rotWithShape="1">
            <a:gsLst>
              <a:gs pos="0">
                <a:schemeClr val="accent1">
                  <a:lumMod val="20000"/>
                  <a:lumOff val="80000"/>
                  <a:alpha val="60000"/>
                </a:schemeClr>
              </a:gs>
              <a:gs pos="100000">
                <a:schemeClr val="tx1">
                  <a:alpha val="66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sp>
        <p:nvSpPr>
          <p:cNvPr id="78" name="Seta para a Direita 5">
            <a:extLst>
              <a:ext uri="{FF2B5EF4-FFF2-40B4-BE49-F238E27FC236}">
                <a16:creationId xmlns:a16="http://schemas.microsoft.com/office/drawing/2014/main" id="{EB4387DA-103F-43B8-85F3-6AFEA0DE6BBC}"/>
              </a:ext>
            </a:extLst>
          </p:cNvPr>
          <p:cNvSpPr/>
          <p:nvPr/>
        </p:nvSpPr>
        <p:spPr>
          <a:xfrm rot="5400000">
            <a:off x="10821301" y="3774215"/>
            <a:ext cx="362884" cy="487708"/>
          </a:xfrm>
          <a:prstGeom prst="rightArrow">
            <a:avLst>
              <a:gd name="adj1" fmla="val 50000"/>
              <a:gd name="adj2" fmla="val 69199"/>
            </a:avLst>
          </a:prstGeom>
          <a:gradFill flip="none" rotWithShape="1">
            <a:gsLst>
              <a:gs pos="0">
                <a:schemeClr val="accent1">
                  <a:lumMod val="20000"/>
                  <a:lumOff val="80000"/>
                  <a:alpha val="60000"/>
                </a:schemeClr>
              </a:gs>
              <a:gs pos="100000">
                <a:schemeClr val="tx1">
                  <a:alpha val="66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sp>
        <p:nvSpPr>
          <p:cNvPr id="79" name="Retângulo: Cantos Arredondados 26">
            <a:extLst>
              <a:ext uri="{FF2B5EF4-FFF2-40B4-BE49-F238E27FC236}">
                <a16:creationId xmlns:a16="http://schemas.microsoft.com/office/drawing/2014/main" id="{2BB08DA4-CD63-4E50-BF9E-5BA120AB8E7A}"/>
              </a:ext>
            </a:extLst>
          </p:cNvPr>
          <p:cNvSpPr/>
          <p:nvPr/>
        </p:nvSpPr>
        <p:spPr>
          <a:xfrm>
            <a:off x="4637458" y="4709927"/>
            <a:ext cx="3265863" cy="1458926"/>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CaixaDeTexto 79">
            <a:extLst>
              <a:ext uri="{FF2B5EF4-FFF2-40B4-BE49-F238E27FC236}">
                <a16:creationId xmlns:a16="http://schemas.microsoft.com/office/drawing/2014/main" id="{A709DD37-7505-44E0-936C-7304C8C55939}"/>
              </a:ext>
            </a:extLst>
          </p:cNvPr>
          <p:cNvSpPr txBox="1"/>
          <p:nvPr/>
        </p:nvSpPr>
        <p:spPr>
          <a:xfrm>
            <a:off x="4972508" y="4776668"/>
            <a:ext cx="2512844" cy="276999"/>
          </a:xfrm>
          <a:prstGeom prst="rect">
            <a:avLst/>
          </a:prstGeom>
          <a:noFill/>
        </p:spPr>
        <p:txBody>
          <a:bodyPr wrap="square" rtlCol="0">
            <a:spAutoFit/>
          </a:bodyPr>
          <a:lstStyle/>
          <a:p>
            <a:pPr algn="ctr"/>
            <a:r>
              <a:rPr lang="pt-BR" sz="1200" b="1" dirty="0">
                <a:latin typeface="Arial" panose="020B0604020202020204" pitchFamily="34" charset="0"/>
                <a:cs typeface="Arial" panose="020B0604020202020204" pitchFamily="34" charset="0"/>
              </a:rPr>
              <a:t>Estratégias de Reconhecimento</a:t>
            </a:r>
          </a:p>
        </p:txBody>
      </p:sp>
      <p:sp>
        <p:nvSpPr>
          <p:cNvPr id="50" name="CaixaDeTexto 49">
            <a:extLst>
              <a:ext uri="{FF2B5EF4-FFF2-40B4-BE49-F238E27FC236}">
                <a16:creationId xmlns:a16="http://schemas.microsoft.com/office/drawing/2014/main" id="{689F38AF-45EC-4FEC-B527-CBED9E93D651}"/>
              </a:ext>
            </a:extLst>
          </p:cNvPr>
          <p:cNvSpPr txBox="1"/>
          <p:nvPr/>
        </p:nvSpPr>
        <p:spPr>
          <a:xfrm>
            <a:off x="4831452" y="5053667"/>
            <a:ext cx="829073" cy="1021433"/>
          </a:xfrm>
          <a:prstGeom prst="rect">
            <a:avLst/>
          </a:prstGeom>
          <a:noFill/>
        </p:spPr>
        <p:txBody>
          <a:bodyPr wrap="none" rtlCol="0">
            <a:spAutoFit/>
          </a:bodyPr>
          <a:lstStyle/>
          <a:p>
            <a:pPr fontAlgn="ctr">
              <a:lnSpc>
                <a:spcPct val="200000"/>
              </a:lnSpc>
            </a:pPr>
            <a:r>
              <a:rPr lang="pt-BR" sz="1050" dirty="0">
                <a:latin typeface="Trebuchet MS" panose="020B0603020202020204" pitchFamily="34" charset="0"/>
              </a:rPr>
              <a:t>Peptídeos</a:t>
            </a:r>
          </a:p>
          <a:p>
            <a:pPr fontAlgn="ctr">
              <a:lnSpc>
                <a:spcPct val="200000"/>
              </a:lnSpc>
            </a:pPr>
            <a:r>
              <a:rPr lang="pt-BR" sz="1050" dirty="0" err="1">
                <a:latin typeface="Trebuchet MS" panose="020B0603020202020204" pitchFamily="34" charset="0"/>
              </a:rPr>
              <a:t>Aptâmeros</a:t>
            </a:r>
            <a:endParaRPr lang="pt-BR" sz="1050" dirty="0">
              <a:latin typeface="Trebuchet MS" panose="020B0603020202020204" pitchFamily="34" charset="0"/>
            </a:endParaRPr>
          </a:p>
          <a:p>
            <a:pPr fontAlgn="ctr">
              <a:lnSpc>
                <a:spcPct val="200000"/>
              </a:lnSpc>
            </a:pPr>
            <a:r>
              <a:rPr lang="pt-BR" sz="1050" dirty="0">
                <a:latin typeface="Trebuchet MS" panose="020B0603020202020204" pitchFamily="34" charset="0"/>
              </a:rPr>
              <a:t>Anticorpos</a:t>
            </a:r>
            <a:endParaRPr lang="pt-BR" sz="1400" dirty="0">
              <a:latin typeface="Trebuchet MS" panose="020B0603020202020204" pitchFamily="34" charset="0"/>
            </a:endParaRPr>
          </a:p>
        </p:txBody>
      </p:sp>
      <p:sp>
        <p:nvSpPr>
          <p:cNvPr id="6" name="Retângulo: Cantos Arredondados 5">
            <a:extLst>
              <a:ext uri="{FF2B5EF4-FFF2-40B4-BE49-F238E27FC236}">
                <a16:creationId xmlns:a16="http://schemas.microsoft.com/office/drawing/2014/main" id="{00A35C2C-3FB8-422B-8298-77D5AC5AD376}"/>
              </a:ext>
            </a:extLst>
          </p:cNvPr>
          <p:cNvSpPr/>
          <p:nvPr/>
        </p:nvSpPr>
        <p:spPr>
          <a:xfrm>
            <a:off x="5720320" y="5500704"/>
            <a:ext cx="1255133" cy="2499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1400" dirty="0"/>
              <a:t>SELEX</a:t>
            </a:r>
          </a:p>
        </p:txBody>
      </p:sp>
      <p:sp>
        <p:nvSpPr>
          <p:cNvPr id="66" name="Retângulo: Cantos Arredondados 65">
            <a:extLst>
              <a:ext uri="{FF2B5EF4-FFF2-40B4-BE49-F238E27FC236}">
                <a16:creationId xmlns:a16="http://schemas.microsoft.com/office/drawing/2014/main" id="{3B7B1D1B-7B56-4F0F-8408-74BA83429C1F}"/>
              </a:ext>
            </a:extLst>
          </p:cNvPr>
          <p:cNvSpPr/>
          <p:nvPr/>
        </p:nvSpPr>
        <p:spPr>
          <a:xfrm>
            <a:off x="5720320" y="5176367"/>
            <a:ext cx="1255133" cy="2499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1400" i="1" dirty="0" err="1"/>
              <a:t>Phage</a:t>
            </a:r>
            <a:r>
              <a:rPr lang="pt-BR" sz="1400" i="1" dirty="0"/>
              <a:t> Display</a:t>
            </a:r>
          </a:p>
        </p:txBody>
      </p:sp>
      <p:sp>
        <p:nvSpPr>
          <p:cNvPr id="67" name="Retângulo: Cantos Arredondados 66">
            <a:extLst>
              <a:ext uri="{FF2B5EF4-FFF2-40B4-BE49-F238E27FC236}">
                <a16:creationId xmlns:a16="http://schemas.microsoft.com/office/drawing/2014/main" id="{19BEB711-078C-448F-AB37-0DD996843855}"/>
              </a:ext>
            </a:extLst>
          </p:cNvPr>
          <p:cNvSpPr/>
          <p:nvPr/>
        </p:nvSpPr>
        <p:spPr>
          <a:xfrm>
            <a:off x="5720320" y="5833979"/>
            <a:ext cx="1255133" cy="24991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pt-BR" sz="1400" dirty="0"/>
              <a:t>Imunização</a:t>
            </a:r>
          </a:p>
        </p:txBody>
      </p:sp>
      <p:sp>
        <p:nvSpPr>
          <p:cNvPr id="68" name="CaixaDeTexto 67">
            <a:extLst>
              <a:ext uri="{FF2B5EF4-FFF2-40B4-BE49-F238E27FC236}">
                <a16:creationId xmlns:a16="http://schemas.microsoft.com/office/drawing/2014/main" id="{BCEE9330-C931-48FF-94D0-73264E9264CD}"/>
              </a:ext>
            </a:extLst>
          </p:cNvPr>
          <p:cNvSpPr txBox="1"/>
          <p:nvPr/>
        </p:nvSpPr>
        <p:spPr>
          <a:xfrm>
            <a:off x="0" y="4517431"/>
            <a:ext cx="1800910" cy="369332"/>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Diferenciais</a:t>
            </a:r>
          </a:p>
        </p:txBody>
      </p:sp>
    </p:spTree>
    <p:extLst>
      <p:ext uri="{BB962C8B-B14F-4D97-AF65-F5344CB8AC3E}">
        <p14:creationId xmlns:p14="http://schemas.microsoft.com/office/powerpoint/2010/main" val="362220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97363" y="371612"/>
            <a:ext cx="7238850" cy="707886"/>
          </a:xfrm>
          <a:prstGeom prst="rect">
            <a:avLst/>
          </a:prstGeom>
        </p:spPr>
        <p:txBody>
          <a:bodyPr wrap="square">
            <a:spAutoFit/>
          </a:bodyPr>
          <a:lstStyle/>
          <a:p>
            <a:pPr algn="ctr"/>
            <a:r>
              <a:rPr lang="pt-BR" sz="2000" dirty="0">
                <a:solidFill>
                  <a:schemeClr val="accent1"/>
                </a:solidFill>
                <a:latin typeface="Trebuchet MS" panose="020B0603020202020204" pitchFamily="34" charset="0"/>
              </a:rPr>
              <a:t>Desenvolvimento de métodos para determinação de prevalência de SARS-CoV2 em efluentes urbanos</a:t>
            </a:r>
          </a:p>
        </p:txBody>
      </p:sp>
      <p:sp>
        <p:nvSpPr>
          <p:cNvPr id="4" name="CaixaDeTexto 3"/>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pic>
        <p:nvPicPr>
          <p:cNvPr id="9" name="Imagem 8">
            <a:extLst>
              <a:ext uri="{FF2B5EF4-FFF2-40B4-BE49-F238E27FC236}">
                <a16:creationId xmlns:a16="http://schemas.microsoft.com/office/drawing/2014/main" id="{ED0F31BC-B97C-4DA8-B2CF-1E316AF499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945" r="1" b="2046"/>
          <a:stretch/>
        </p:blipFill>
        <p:spPr>
          <a:xfrm>
            <a:off x="9196120" y="2629591"/>
            <a:ext cx="921766" cy="400110"/>
          </a:xfrm>
          <a:prstGeom prst="rect">
            <a:avLst/>
          </a:prstGeom>
        </p:spPr>
      </p:pic>
      <p:pic>
        <p:nvPicPr>
          <p:cNvPr id="10" name="Imagem 9">
            <a:extLst>
              <a:ext uri="{FF2B5EF4-FFF2-40B4-BE49-F238E27FC236}">
                <a16:creationId xmlns:a16="http://schemas.microsoft.com/office/drawing/2014/main" id="{77343C14-3C10-430E-89AE-390F018958A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945" r="1" b="2046"/>
          <a:stretch/>
        </p:blipFill>
        <p:spPr>
          <a:xfrm>
            <a:off x="7214329" y="2640296"/>
            <a:ext cx="921766" cy="400110"/>
          </a:xfrm>
          <a:prstGeom prst="rect">
            <a:avLst/>
          </a:prstGeom>
        </p:spPr>
      </p:pic>
      <p:pic>
        <p:nvPicPr>
          <p:cNvPr id="11" name="Imagem 10">
            <a:extLst>
              <a:ext uri="{FF2B5EF4-FFF2-40B4-BE49-F238E27FC236}">
                <a16:creationId xmlns:a16="http://schemas.microsoft.com/office/drawing/2014/main" id="{954098F9-70B7-4C99-B611-31C34549CD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945" r="1" b="2046"/>
          <a:stretch/>
        </p:blipFill>
        <p:spPr>
          <a:xfrm>
            <a:off x="5237262" y="2640265"/>
            <a:ext cx="921766" cy="400110"/>
          </a:xfrm>
          <a:prstGeom prst="rect">
            <a:avLst/>
          </a:prstGeom>
        </p:spPr>
      </p:pic>
      <p:grpSp>
        <p:nvGrpSpPr>
          <p:cNvPr id="14" name="Agrupar 11">
            <a:extLst>
              <a:ext uri="{FF2B5EF4-FFF2-40B4-BE49-F238E27FC236}">
                <a16:creationId xmlns:a16="http://schemas.microsoft.com/office/drawing/2014/main" id="{A6791A42-6263-40C9-BFF4-656E1E12A6BA}"/>
              </a:ext>
            </a:extLst>
          </p:cNvPr>
          <p:cNvGrpSpPr/>
          <p:nvPr/>
        </p:nvGrpSpPr>
        <p:grpSpPr>
          <a:xfrm>
            <a:off x="3909638" y="1724161"/>
            <a:ext cx="1388353" cy="1612158"/>
            <a:chOff x="798652" y="1226545"/>
            <a:chExt cx="1388353" cy="1612158"/>
          </a:xfrm>
        </p:grpSpPr>
        <p:sp>
          <p:nvSpPr>
            <p:cNvPr id="15" name="Octógono 14">
              <a:extLst>
                <a:ext uri="{FF2B5EF4-FFF2-40B4-BE49-F238E27FC236}">
                  <a16:creationId xmlns:a16="http://schemas.microsoft.com/office/drawing/2014/main" id="{54A7502E-E3F3-481C-BF48-80859352FF45}"/>
                </a:ext>
              </a:extLst>
            </p:cNvPr>
            <p:cNvSpPr/>
            <p:nvPr/>
          </p:nvSpPr>
          <p:spPr>
            <a:xfrm>
              <a:off x="1136272" y="1846705"/>
              <a:ext cx="991998" cy="991998"/>
            </a:xfrm>
            <a:prstGeom prst="octagon">
              <a:avLst/>
            </a:prstGeom>
            <a:solidFill>
              <a:schemeClr val="accent1">
                <a:lumMod val="20000"/>
                <a:lumOff val="8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Cantos Arredondados 3">
              <a:extLst>
                <a:ext uri="{FF2B5EF4-FFF2-40B4-BE49-F238E27FC236}">
                  <a16:creationId xmlns:a16="http://schemas.microsoft.com/office/drawing/2014/main" id="{4FD31574-D1C4-43B0-AAE6-79B554F76B26}"/>
                </a:ext>
              </a:extLst>
            </p:cNvPr>
            <p:cNvSpPr/>
            <p:nvPr/>
          </p:nvSpPr>
          <p:spPr>
            <a:xfrm>
              <a:off x="798652" y="1226545"/>
              <a:ext cx="1388353" cy="408623"/>
            </a:xfrm>
            <a:prstGeom prst="roundRect">
              <a:avLst/>
            </a:prstGeom>
            <a:noFill/>
            <a:ln w="28575">
              <a:noFill/>
            </a:ln>
          </p:spPr>
          <p:txBody>
            <a:bodyPr wrap="square">
              <a:spAutoFit/>
            </a:bodyPr>
            <a:lstStyle/>
            <a:p>
              <a:pPr algn="ctr"/>
              <a:r>
                <a:rPr lang="pt-BR" cap="small" dirty="0">
                  <a:latin typeface="Trebuchet MS"/>
                  <a:ea typeface="Trebuchet MS"/>
                  <a:cs typeface="Trebuchet MS"/>
                  <a:sym typeface="Trebuchet MS"/>
                </a:rPr>
                <a:t>Amostras</a:t>
              </a:r>
              <a:endParaRPr lang="pt-BR" dirty="0"/>
            </a:p>
          </p:txBody>
        </p:sp>
      </p:grpSp>
      <p:sp>
        <p:nvSpPr>
          <p:cNvPr id="19" name="Retângulo: Cantos Arredondados 28">
            <a:extLst>
              <a:ext uri="{FF2B5EF4-FFF2-40B4-BE49-F238E27FC236}">
                <a16:creationId xmlns:a16="http://schemas.microsoft.com/office/drawing/2014/main" id="{1114BA76-7719-4F2C-B44C-C5217A185972}"/>
              </a:ext>
            </a:extLst>
          </p:cNvPr>
          <p:cNvSpPr/>
          <p:nvPr/>
        </p:nvSpPr>
        <p:spPr>
          <a:xfrm>
            <a:off x="5748880" y="1728104"/>
            <a:ext cx="1663035" cy="374571"/>
          </a:xfrm>
          <a:prstGeom prst="roundRect">
            <a:avLst/>
          </a:prstGeom>
          <a:noFill/>
          <a:ln w="28575">
            <a:noFill/>
          </a:ln>
        </p:spPr>
        <p:txBody>
          <a:bodyPr wrap="square">
            <a:spAutoFit/>
          </a:bodyPr>
          <a:lstStyle/>
          <a:p>
            <a:pPr algn="ctr"/>
            <a:r>
              <a:rPr lang="pt-BR" sz="1600" cap="small" dirty="0">
                <a:latin typeface="Trebuchet MS"/>
                <a:ea typeface="Trebuchet MS"/>
                <a:cs typeface="Trebuchet MS"/>
                <a:sym typeface="Trebuchet MS"/>
              </a:rPr>
              <a:t>Ultrafiltração</a:t>
            </a:r>
            <a:endParaRPr lang="pt-BR" sz="1600" dirty="0"/>
          </a:p>
        </p:txBody>
      </p:sp>
      <p:sp>
        <p:nvSpPr>
          <p:cNvPr id="20" name="Retângulo: Cantos Arredondados 44">
            <a:extLst>
              <a:ext uri="{FF2B5EF4-FFF2-40B4-BE49-F238E27FC236}">
                <a16:creationId xmlns:a16="http://schemas.microsoft.com/office/drawing/2014/main" id="{FCFAF657-35A7-4FC7-8AC7-B1584CF40DB0}"/>
              </a:ext>
            </a:extLst>
          </p:cNvPr>
          <p:cNvSpPr/>
          <p:nvPr/>
        </p:nvSpPr>
        <p:spPr>
          <a:xfrm>
            <a:off x="7690127" y="1749224"/>
            <a:ext cx="1764049" cy="374571"/>
          </a:xfrm>
          <a:prstGeom prst="roundRect">
            <a:avLst/>
          </a:prstGeom>
          <a:noFill/>
          <a:ln w="28575">
            <a:noFill/>
          </a:ln>
        </p:spPr>
        <p:txBody>
          <a:bodyPr wrap="square">
            <a:spAutoFit/>
          </a:bodyPr>
          <a:lstStyle/>
          <a:p>
            <a:pPr algn="ctr"/>
            <a:r>
              <a:rPr lang="pt-BR" sz="1600" cap="small" dirty="0">
                <a:latin typeface="Trebuchet MS"/>
                <a:ea typeface="Trebuchet MS"/>
                <a:cs typeface="Trebuchet MS"/>
                <a:sym typeface="Trebuchet MS"/>
              </a:rPr>
              <a:t>Extração de RNA</a:t>
            </a:r>
            <a:endParaRPr lang="pt-BR" sz="1600" dirty="0"/>
          </a:p>
        </p:txBody>
      </p:sp>
      <p:sp>
        <p:nvSpPr>
          <p:cNvPr id="21" name="Retângulo: Cantos Arredondados 45">
            <a:extLst>
              <a:ext uri="{FF2B5EF4-FFF2-40B4-BE49-F238E27FC236}">
                <a16:creationId xmlns:a16="http://schemas.microsoft.com/office/drawing/2014/main" id="{F5A6E36D-EE24-4C68-8813-3E5D47B921C9}"/>
              </a:ext>
            </a:extLst>
          </p:cNvPr>
          <p:cNvSpPr/>
          <p:nvPr/>
        </p:nvSpPr>
        <p:spPr>
          <a:xfrm>
            <a:off x="9657003" y="1705773"/>
            <a:ext cx="1764050" cy="374571"/>
          </a:xfrm>
          <a:prstGeom prst="roundRect">
            <a:avLst/>
          </a:prstGeom>
          <a:noFill/>
          <a:ln w="28575">
            <a:noFill/>
          </a:ln>
        </p:spPr>
        <p:txBody>
          <a:bodyPr wrap="square">
            <a:spAutoFit/>
          </a:bodyPr>
          <a:lstStyle/>
          <a:p>
            <a:pPr algn="ctr"/>
            <a:r>
              <a:rPr lang="pt-BR" sz="1600" cap="small" dirty="0">
                <a:latin typeface="Trebuchet MS"/>
                <a:ea typeface="Trebuchet MS"/>
                <a:cs typeface="Trebuchet MS"/>
                <a:sym typeface="Trebuchet MS"/>
              </a:rPr>
              <a:t>Amplificação</a:t>
            </a:r>
            <a:endParaRPr lang="pt-BR" sz="1600" dirty="0"/>
          </a:p>
        </p:txBody>
      </p:sp>
      <p:pic>
        <p:nvPicPr>
          <p:cNvPr id="23" name="Imagem 22">
            <a:extLst>
              <a:ext uri="{FF2B5EF4-FFF2-40B4-BE49-F238E27FC236}">
                <a16:creationId xmlns:a16="http://schemas.microsoft.com/office/drawing/2014/main" id="{CE368D87-BF34-4FEA-9401-FAE4C7674F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67878" y="2210320"/>
            <a:ext cx="1260000" cy="1260000"/>
          </a:xfrm>
          <a:prstGeom prst="octagon">
            <a:avLst/>
          </a:prstGeom>
          <a:ln w="28575">
            <a:solidFill>
              <a:schemeClr val="accent1">
                <a:lumMod val="60000"/>
                <a:lumOff val="40000"/>
              </a:schemeClr>
            </a:solidFill>
          </a:ln>
        </p:spPr>
      </p:pic>
      <p:pic>
        <p:nvPicPr>
          <p:cNvPr id="26" name="Imagem 25">
            <a:extLst>
              <a:ext uri="{FF2B5EF4-FFF2-40B4-BE49-F238E27FC236}">
                <a16:creationId xmlns:a16="http://schemas.microsoft.com/office/drawing/2014/main" id="{48E7F866-AE0A-448C-A97E-8D81503D51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6958" y="2232161"/>
            <a:ext cx="1246880" cy="1264164"/>
          </a:xfrm>
          <a:prstGeom prst="octagon">
            <a:avLst/>
          </a:prstGeom>
          <a:ln w="28575">
            <a:solidFill>
              <a:schemeClr val="accent1">
                <a:lumMod val="60000"/>
                <a:lumOff val="40000"/>
              </a:schemeClr>
            </a:solidFill>
          </a:ln>
        </p:spPr>
      </p:pic>
      <p:grpSp>
        <p:nvGrpSpPr>
          <p:cNvPr id="6" name="Grupo 5"/>
          <p:cNvGrpSpPr/>
          <p:nvPr/>
        </p:nvGrpSpPr>
        <p:grpSpPr>
          <a:xfrm>
            <a:off x="9917911" y="2199646"/>
            <a:ext cx="1260000" cy="1260000"/>
            <a:chOff x="6603178" y="5220612"/>
            <a:chExt cx="1260000" cy="1260000"/>
          </a:xfrm>
        </p:grpSpPr>
        <p:sp>
          <p:nvSpPr>
            <p:cNvPr id="2" name="Octógono 1"/>
            <p:cNvSpPr/>
            <p:nvPr/>
          </p:nvSpPr>
          <p:spPr>
            <a:xfrm>
              <a:off x="6603178" y="5220612"/>
              <a:ext cx="1260000" cy="1260000"/>
            </a:xfrm>
            <a:prstGeom prst="octagon">
              <a:avLst/>
            </a:prstGeom>
            <a:solidFill>
              <a:schemeClr val="accent5">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3178" y="5320201"/>
              <a:ext cx="1260000" cy="1090000"/>
            </a:xfrm>
            <a:prstGeom prst="octagon">
              <a:avLst/>
            </a:prstGeom>
          </p:spPr>
        </p:pic>
      </p:grpSp>
      <p:pic>
        <p:nvPicPr>
          <p:cNvPr id="40"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6200000">
            <a:off x="3982998" y="2230656"/>
            <a:ext cx="1260000" cy="1263009"/>
          </a:xfrm>
          <a:prstGeom prst="octagon">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upo 28"/>
          <p:cNvGrpSpPr/>
          <p:nvPr/>
        </p:nvGrpSpPr>
        <p:grpSpPr>
          <a:xfrm>
            <a:off x="5699160" y="4349324"/>
            <a:ext cx="5517929" cy="1475047"/>
            <a:chOff x="401554" y="4345889"/>
            <a:chExt cx="5517929" cy="1475047"/>
          </a:xfrm>
        </p:grpSpPr>
        <p:sp>
          <p:nvSpPr>
            <p:cNvPr id="42" name="Retângulo: Cantos Arredondados 26">
              <a:extLst>
                <a:ext uri="{FF2B5EF4-FFF2-40B4-BE49-F238E27FC236}">
                  <a16:creationId xmlns:a16="http://schemas.microsoft.com/office/drawing/2014/main" id="{2BB08DA4-CD63-4E50-BF9E-5BA120AB8E7A}"/>
                </a:ext>
              </a:extLst>
            </p:cNvPr>
            <p:cNvSpPr/>
            <p:nvPr/>
          </p:nvSpPr>
          <p:spPr>
            <a:xfrm>
              <a:off x="409496" y="4345889"/>
              <a:ext cx="5509987" cy="1258196"/>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CaixaDeTexto 42">
              <a:extLst>
                <a:ext uri="{FF2B5EF4-FFF2-40B4-BE49-F238E27FC236}">
                  <a16:creationId xmlns:a16="http://schemas.microsoft.com/office/drawing/2014/main" id="{A709DD37-7505-44E0-936C-7304C8C55939}"/>
                </a:ext>
              </a:extLst>
            </p:cNvPr>
            <p:cNvSpPr txBox="1"/>
            <p:nvPr/>
          </p:nvSpPr>
          <p:spPr>
            <a:xfrm>
              <a:off x="1071019" y="4360580"/>
              <a:ext cx="1926415" cy="276999"/>
            </a:xfrm>
            <a:prstGeom prst="rect">
              <a:avLst/>
            </a:prstGeom>
            <a:noFill/>
          </p:spPr>
          <p:txBody>
            <a:bodyPr wrap="square" rtlCol="0">
              <a:spAutoFit/>
            </a:bodyPr>
            <a:lstStyle/>
            <a:p>
              <a:pPr algn="ctr"/>
              <a:endParaRPr lang="pt-BR" sz="1200" b="1" dirty="0">
                <a:latin typeface="Arial" panose="020B0604020202020204" pitchFamily="34" charset="0"/>
                <a:cs typeface="Arial" panose="020B0604020202020204" pitchFamily="34" charset="0"/>
              </a:endParaRPr>
            </a:p>
          </p:txBody>
        </p:sp>
        <p:sp>
          <p:nvSpPr>
            <p:cNvPr id="44" name="CaixaDeTexto 43">
              <a:extLst>
                <a:ext uri="{FF2B5EF4-FFF2-40B4-BE49-F238E27FC236}">
                  <a16:creationId xmlns:a16="http://schemas.microsoft.com/office/drawing/2014/main" id="{689F38AF-45EC-4FEC-B527-CBED9E93D651}"/>
                </a:ext>
              </a:extLst>
            </p:cNvPr>
            <p:cNvSpPr txBox="1"/>
            <p:nvPr/>
          </p:nvSpPr>
          <p:spPr>
            <a:xfrm>
              <a:off x="401554" y="4666774"/>
              <a:ext cx="5147563" cy="1154162"/>
            </a:xfrm>
            <a:prstGeom prst="rect">
              <a:avLst/>
            </a:prstGeom>
            <a:noFill/>
          </p:spPr>
          <p:txBody>
            <a:bodyPr wrap="none" rtlCol="0">
              <a:spAutoFit/>
            </a:bodyPr>
            <a:lstStyle/>
            <a:p>
              <a:pPr marL="171450" indent="-171450" fontAlgn="ctr">
                <a:lnSpc>
                  <a:spcPct val="200000"/>
                </a:lnSpc>
                <a:buFontTx/>
                <a:buChar char="-"/>
              </a:pPr>
              <a:r>
                <a:rPr lang="pt-BR" sz="1200" dirty="0">
                  <a:latin typeface="Trebuchet MS" panose="020B0603020202020204" pitchFamily="34" charset="0"/>
                </a:rPr>
                <a:t>Fonte para dados epidemiológicos </a:t>
              </a:r>
            </a:p>
            <a:p>
              <a:pPr marL="171450" indent="-171450" fontAlgn="ctr">
                <a:lnSpc>
                  <a:spcPct val="200000"/>
                </a:lnSpc>
                <a:buFontTx/>
                <a:buChar char="-"/>
              </a:pPr>
              <a:r>
                <a:rPr lang="pt-BR" sz="1200" dirty="0">
                  <a:latin typeface="Trebuchet MS" panose="020B0603020202020204" pitchFamily="34" charset="0"/>
                </a:rPr>
                <a:t>Importante questão de saúde pública relacionada com o SARS-CoV2 </a:t>
              </a:r>
            </a:p>
            <a:p>
              <a:pPr fontAlgn="ctr">
                <a:lnSpc>
                  <a:spcPct val="200000"/>
                </a:lnSpc>
              </a:pPr>
              <a:endParaRPr lang="pt-BR" sz="1200" dirty="0">
                <a:latin typeface="Trebuchet MS" panose="020B0603020202020204" pitchFamily="34" charset="0"/>
              </a:endParaRPr>
            </a:p>
          </p:txBody>
        </p:sp>
        <p:sp>
          <p:nvSpPr>
            <p:cNvPr id="45" name="CaixaDeTexto 44">
              <a:extLst>
                <a:ext uri="{FF2B5EF4-FFF2-40B4-BE49-F238E27FC236}">
                  <a16:creationId xmlns:a16="http://schemas.microsoft.com/office/drawing/2014/main" id="{A709DD37-7505-44E0-936C-7304C8C55939}"/>
                </a:ext>
              </a:extLst>
            </p:cNvPr>
            <p:cNvSpPr txBox="1"/>
            <p:nvPr/>
          </p:nvSpPr>
          <p:spPr>
            <a:xfrm>
              <a:off x="525770" y="4441842"/>
              <a:ext cx="3291570" cy="276999"/>
            </a:xfrm>
            <a:prstGeom prst="rect">
              <a:avLst/>
            </a:prstGeom>
            <a:noFill/>
          </p:spPr>
          <p:txBody>
            <a:bodyPr wrap="square" rtlCol="0">
              <a:spAutoFit/>
            </a:bodyPr>
            <a:lstStyle/>
            <a:p>
              <a:r>
                <a:rPr lang="pt-BR" sz="1200" b="1" dirty="0">
                  <a:latin typeface="Arial" panose="020B0604020202020204" pitchFamily="34" charset="0"/>
                  <a:cs typeface="Arial" panose="020B0604020202020204" pitchFamily="34" charset="0"/>
                </a:rPr>
                <a:t>Considera-se os efluentes como:</a:t>
              </a:r>
            </a:p>
          </p:txBody>
        </p:sp>
      </p:grpSp>
      <p:grpSp>
        <p:nvGrpSpPr>
          <p:cNvPr id="47" name="Grupo 46"/>
          <p:cNvGrpSpPr/>
          <p:nvPr/>
        </p:nvGrpSpPr>
        <p:grpSpPr>
          <a:xfrm>
            <a:off x="-292622" y="2178253"/>
            <a:ext cx="3756402" cy="2405524"/>
            <a:chOff x="1071019" y="2232055"/>
            <a:chExt cx="7520300" cy="2405524"/>
          </a:xfrm>
        </p:grpSpPr>
        <p:sp>
          <p:nvSpPr>
            <p:cNvPr id="48" name="Retângulo: Cantos Arredondados 26">
              <a:extLst>
                <a:ext uri="{FF2B5EF4-FFF2-40B4-BE49-F238E27FC236}">
                  <a16:creationId xmlns:a16="http://schemas.microsoft.com/office/drawing/2014/main" id="{2BB08DA4-CD63-4E50-BF9E-5BA120AB8E7A}"/>
                </a:ext>
              </a:extLst>
            </p:cNvPr>
            <p:cNvSpPr/>
            <p:nvPr/>
          </p:nvSpPr>
          <p:spPr>
            <a:xfrm>
              <a:off x="2302961" y="2232055"/>
              <a:ext cx="6288358" cy="1035382"/>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aixaDeTexto 48">
              <a:extLst>
                <a:ext uri="{FF2B5EF4-FFF2-40B4-BE49-F238E27FC236}">
                  <a16:creationId xmlns:a16="http://schemas.microsoft.com/office/drawing/2014/main" id="{A709DD37-7505-44E0-936C-7304C8C55939}"/>
                </a:ext>
              </a:extLst>
            </p:cNvPr>
            <p:cNvSpPr txBox="1"/>
            <p:nvPr/>
          </p:nvSpPr>
          <p:spPr>
            <a:xfrm>
              <a:off x="1071019" y="4360580"/>
              <a:ext cx="1926415" cy="276999"/>
            </a:xfrm>
            <a:prstGeom prst="rect">
              <a:avLst/>
            </a:prstGeom>
            <a:noFill/>
          </p:spPr>
          <p:txBody>
            <a:bodyPr wrap="square" rtlCol="0">
              <a:spAutoFit/>
            </a:bodyPr>
            <a:lstStyle/>
            <a:p>
              <a:pPr algn="ctr"/>
              <a:endParaRPr lang="pt-BR" sz="1200" b="1" dirty="0">
                <a:latin typeface="Arial" panose="020B0604020202020204" pitchFamily="34" charset="0"/>
                <a:cs typeface="Arial" panose="020B0604020202020204" pitchFamily="34" charset="0"/>
              </a:endParaRPr>
            </a:p>
          </p:txBody>
        </p:sp>
        <p:sp>
          <p:nvSpPr>
            <p:cNvPr id="51" name="CaixaDeTexto 50">
              <a:extLst>
                <a:ext uri="{FF2B5EF4-FFF2-40B4-BE49-F238E27FC236}">
                  <a16:creationId xmlns:a16="http://schemas.microsoft.com/office/drawing/2014/main" id="{A709DD37-7505-44E0-936C-7304C8C55939}"/>
                </a:ext>
              </a:extLst>
            </p:cNvPr>
            <p:cNvSpPr txBox="1"/>
            <p:nvPr/>
          </p:nvSpPr>
          <p:spPr>
            <a:xfrm>
              <a:off x="2598259" y="2385177"/>
              <a:ext cx="5773531" cy="707886"/>
            </a:xfrm>
            <a:prstGeom prst="rect">
              <a:avLst/>
            </a:prstGeom>
            <a:noFill/>
          </p:spPr>
          <p:txBody>
            <a:bodyPr wrap="square" rtlCol="0">
              <a:spAutoFit/>
            </a:bodyPr>
            <a:lstStyle/>
            <a:p>
              <a:pPr algn="ctr"/>
              <a:r>
                <a:rPr lang="pt-BR" sz="2000" b="1" dirty="0">
                  <a:latin typeface="Trebuchet MS" panose="020B0603020202020204" pitchFamily="34" charset="0"/>
                  <a:cs typeface="Arial" panose="020B0604020202020204" pitchFamily="34" charset="0"/>
                </a:rPr>
                <a:t>Falta de protocolos confiáveis</a:t>
              </a:r>
            </a:p>
          </p:txBody>
        </p:sp>
      </p:grpSp>
      <p:pic>
        <p:nvPicPr>
          <p:cNvPr id="30" name="Imagem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1680" y="4310140"/>
            <a:ext cx="3964425" cy="2222296"/>
          </a:xfrm>
          <a:prstGeom prst="rect">
            <a:avLst/>
          </a:prstGeom>
        </p:spPr>
      </p:pic>
      <p:sp>
        <p:nvSpPr>
          <p:cNvPr id="31" name="Retângulo 30"/>
          <p:cNvSpPr/>
          <p:nvPr/>
        </p:nvSpPr>
        <p:spPr>
          <a:xfrm>
            <a:off x="470237" y="3518327"/>
            <a:ext cx="4177957" cy="830997"/>
          </a:xfrm>
          <a:prstGeom prst="rect">
            <a:avLst/>
          </a:prstGeom>
        </p:spPr>
        <p:txBody>
          <a:bodyPr wrap="square">
            <a:spAutoFit/>
          </a:bodyPr>
          <a:lstStyle/>
          <a:p>
            <a:pPr algn="ctr"/>
            <a:br>
              <a:rPr lang="en-US" sz="1200" dirty="0"/>
            </a:br>
            <a:r>
              <a:rPr lang="en-US" sz="1200" dirty="0" err="1">
                <a:latin typeface="Arial" panose="020B0604020202020204" pitchFamily="34" charset="0"/>
                <a:cs typeface="Arial" panose="020B0604020202020204" pitchFamily="34" charset="0"/>
              </a:rPr>
              <a:t>Comparação</a:t>
            </a:r>
            <a:r>
              <a:rPr lang="en-US" sz="1200" dirty="0">
                <a:latin typeface="Arial" panose="020B0604020202020204" pitchFamily="34" charset="0"/>
                <a:cs typeface="Arial" panose="020B0604020202020204" pitchFamily="34" charset="0"/>
              </a:rPr>
              <a:t> entre </a:t>
            </a:r>
            <a:r>
              <a:rPr lang="en-US" sz="1200" dirty="0" err="1">
                <a:latin typeface="Arial" panose="020B0604020202020204" pitchFamily="34" charset="0"/>
                <a:cs typeface="Arial" panose="020B0604020202020204" pitchFamily="34" charset="0"/>
              </a:rPr>
              <a:t>os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resultados</a:t>
            </a:r>
            <a:r>
              <a:rPr lang="en-US" sz="1200" dirty="0">
                <a:latin typeface="Arial" panose="020B0604020202020204" pitchFamily="34" charset="0"/>
                <a:cs typeface="Arial" panose="020B0604020202020204" pitchFamily="34" charset="0"/>
              </a:rPr>
              <a:t> de </a:t>
            </a:r>
            <a:r>
              <a:rPr lang="en-US" sz="1200" dirty="0" err="1">
                <a:latin typeface="Arial" panose="020B0604020202020204" pitchFamily="34" charset="0"/>
                <a:cs typeface="Arial" panose="020B0604020202020204" pitchFamily="34" charset="0"/>
              </a:rPr>
              <a:t>quantificação</a:t>
            </a:r>
            <a:r>
              <a:rPr lang="en-US" sz="1200" dirty="0">
                <a:latin typeface="Arial" panose="020B0604020202020204" pitchFamily="34" charset="0"/>
                <a:cs typeface="Arial" panose="020B0604020202020204" pitchFamily="34" charset="0"/>
              </a:rPr>
              <a:t> de </a:t>
            </a:r>
            <a:r>
              <a:rPr lang="en-US" sz="1200" dirty="0">
                <a:solidFill>
                  <a:srgbClr val="222222"/>
                </a:solidFill>
                <a:latin typeface="Arial" panose="020B0604020202020204" pitchFamily="34" charset="0"/>
                <a:cs typeface="Arial" panose="020B0604020202020204" pitchFamily="34" charset="0"/>
              </a:rPr>
              <a:t>SARS-CoV2 </a:t>
            </a:r>
            <a:r>
              <a:rPr lang="en-US" sz="1200" dirty="0" err="1">
                <a:solidFill>
                  <a:srgbClr val="222222"/>
                </a:solidFill>
                <a:latin typeface="Arial" panose="020B0604020202020204" pitchFamily="34" charset="0"/>
                <a:cs typeface="Arial" panose="020B0604020202020204" pitchFamily="34" charset="0"/>
              </a:rPr>
              <a:t>em</a:t>
            </a:r>
            <a:r>
              <a:rPr lang="en-US" sz="1200" dirty="0">
                <a:solidFill>
                  <a:srgbClr val="222222"/>
                </a:solidFill>
                <a:latin typeface="Arial" panose="020B0604020202020204" pitchFamily="34" charset="0"/>
                <a:cs typeface="Arial" panose="020B0604020202020204" pitchFamily="34" charset="0"/>
              </a:rPr>
              <a:t> </a:t>
            </a:r>
            <a:r>
              <a:rPr lang="en-US" sz="1200" dirty="0" err="1">
                <a:solidFill>
                  <a:srgbClr val="222222"/>
                </a:solidFill>
                <a:latin typeface="Arial" panose="020B0604020202020204" pitchFamily="34" charset="0"/>
                <a:cs typeface="Arial" panose="020B0604020202020204" pitchFamily="34" charset="0"/>
              </a:rPr>
              <a:t>amostras</a:t>
            </a:r>
            <a:r>
              <a:rPr lang="en-US" sz="1200" dirty="0">
                <a:solidFill>
                  <a:srgbClr val="222222"/>
                </a:solidFill>
                <a:latin typeface="Arial" panose="020B0604020202020204" pitchFamily="34" charset="0"/>
                <a:cs typeface="Arial" panose="020B0604020202020204" pitchFamily="34" charset="0"/>
              </a:rPr>
              <a:t> de </a:t>
            </a:r>
            <a:r>
              <a:rPr lang="en-US" sz="1200" dirty="0" err="1">
                <a:solidFill>
                  <a:srgbClr val="222222"/>
                </a:solidFill>
                <a:latin typeface="Arial" panose="020B0604020202020204" pitchFamily="34" charset="0"/>
                <a:cs typeface="Arial" panose="020B0604020202020204" pitchFamily="34" charset="0"/>
              </a:rPr>
              <a:t>água</a:t>
            </a:r>
            <a:r>
              <a:rPr lang="en-US" sz="1200" dirty="0">
                <a:solidFill>
                  <a:srgbClr val="222222"/>
                </a:solidFill>
                <a:latin typeface="Arial" panose="020B0604020202020204" pitchFamily="34" charset="0"/>
                <a:cs typeface="Arial" panose="020B0604020202020204" pitchFamily="34" charset="0"/>
              </a:rPr>
              <a:t> e </a:t>
            </a:r>
            <a:r>
              <a:rPr lang="en-US" sz="1200" dirty="0" err="1">
                <a:solidFill>
                  <a:srgbClr val="222222"/>
                </a:solidFill>
                <a:latin typeface="Arial" panose="020B0604020202020204" pitchFamily="34" charset="0"/>
                <a:cs typeface="Arial" panose="020B0604020202020204" pitchFamily="34" charset="0"/>
              </a:rPr>
              <a:t>número</a:t>
            </a:r>
            <a:r>
              <a:rPr lang="en-US" sz="1200" dirty="0">
                <a:solidFill>
                  <a:srgbClr val="222222"/>
                </a:solidFill>
                <a:latin typeface="Arial" panose="020B0604020202020204" pitchFamily="34" charset="0"/>
                <a:cs typeface="Arial" panose="020B0604020202020204" pitchFamily="34" charset="0"/>
              </a:rPr>
              <a:t> de </a:t>
            </a:r>
            <a:r>
              <a:rPr lang="en-US" sz="1200" dirty="0" err="1">
                <a:solidFill>
                  <a:srgbClr val="222222"/>
                </a:solidFill>
                <a:latin typeface="Arial" panose="020B0604020202020204" pitchFamily="34" charset="0"/>
                <a:cs typeface="Arial" panose="020B0604020202020204" pitchFamily="34" charset="0"/>
              </a:rPr>
              <a:t>pacientes</a:t>
            </a:r>
            <a:r>
              <a:rPr lang="en-US" sz="1200" dirty="0">
                <a:solidFill>
                  <a:srgbClr val="222222"/>
                </a:solidFill>
                <a:latin typeface="Arial" panose="020B0604020202020204" pitchFamily="34" charset="0"/>
                <a:cs typeface="Arial" panose="020B0604020202020204" pitchFamily="34" charset="0"/>
              </a:rPr>
              <a:t> </a:t>
            </a:r>
            <a:r>
              <a:rPr lang="en-US" sz="1200" dirty="0" err="1">
                <a:solidFill>
                  <a:srgbClr val="222222"/>
                </a:solidFill>
                <a:latin typeface="Arial" panose="020B0604020202020204" pitchFamily="34" charset="0"/>
                <a:cs typeface="Arial" panose="020B0604020202020204" pitchFamily="34" charset="0"/>
              </a:rPr>
              <a:t>consultados</a:t>
            </a:r>
            <a:r>
              <a:rPr lang="en-US" sz="1200" dirty="0">
                <a:solidFill>
                  <a:srgbClr val="222222"/>
                </a:solidFill>
                <a:latin typeface="Arial" panose="020B0604020202020204" pitchFamily="34" charset="0"/>
                <a:cs typeface="Arial" panose="020B0604020202020204" pitchFamily="34" charset="0"/>
              </a:rPr>
              <a:t>/</a:t>
            </a:r>
            <a:r>
              <a:rPr lang="en-US" sz="1200" dirty="0" err="1">
                <a:solidFill>
                  <a:srgbClr val="222222"/>
                </a:solidFill>
                <a:latin typeface="Arial" panose="020B0604020202020204" pitchFamily="34" charset="0"/>
                <a:cs typeface="Arial" panose="020B0604020202020204" pitchFamily="34" charset="0"/>
              </a:rPr>
              <a:t>hospitalizados</a:t>
            </a:r>
            <a:r>
              <a:rPr lang="en-US" sz="1200" dirty="0">
                <a:solidFill>
                  <a:srgbClr val="222222"/>
                </a:solidFill>
                <a:latin typeface="Arial" panose="020B0604020202020204" pitchFamily="34" charset="0"/>
                <a:cs typeface="Arial" panose="020B0604020202020204" pitchFamily="34" charset="0"/>
              </a:rPr>
              <a:t> com </a:t>
            </a:r>
            <a:r>
              <a:rPr lang="en-US" sz="1200" dirty="0" err="1">
                <a:solidFill>
                  <a:srgbClr val="222222"/>
                </a:solidFill>
                <a:latin typeface="Arial" panose="020B0604020202020204" pitchFamily="34" charset="0"/>
                <a:cs typeface="Arial" panose="020B0604020202020204" pitchFamily="34" charset="0"/>
              </a:rPr>
              <a:t>suspeita</a:t>
            </a:r>
            <a:r>
              <a:rPr lang="en-US" sz="1200" dirty="0">
                <a:solidFill>
                  <a:srgbClr val="222222"/>
                </a:solidFill>
                <a:latin typeface="Arial" panose="020B0604020202020204" pitchFamily="34" charset="0"/>
                <a:cs typeface="Arial" panose="020B0604020202020204" pitchFamily="34" charset="0"/>
              </a:rPr>
              <a:t> de COVID-19</a:t>
            </a:r>
            <a:r>
              <a:rPr lang="en-US" sz="1200" baseline="30000" dirty="0">
                <a:solidFill>
                  <a:srgbClr val="222222"/>
                </a:solidFill>
                <a:latin typeface="arial" panose="020B0604020202020204" pitchFamily="34" charset="0"/>
              </a:rPr>
              <a:t>1</a:t>
            </a:r>
            <a:r>
              <a:rPr lang="en-US" sz="1200" dirty="0">
                <a:solidFill>
                  <a:srgbClr val="222222"/>
                </a:solidFill>
                <a:latin typeface="arial" panose="020B0604020202020204" pitchFamily="34" charset="0"/>
              </a:rPr>
              <a:t>. </a:t>
            </a:r>
            <a:endParaRPr lang="pt-BR" sz="1200" dirty="0"/>
          </a:p>
        </p:txBody>
      </p:sp>
      <p:sp>
        <p:nvSpPr>
          <p:cNvPr id="36" name="Retângulo 35"/>
          <p:cNvSpPr/>
          <p:nvPr/>
        </p:nvSpPr>
        <p:spPr>
          <a:xfrm>
            <a:off x="173127" y="6494166"/>
            <a:ext cx="10128270" cy="215444"/>
          </a:xfrm>
          <a:prstGeom prst="rect">
            <a:avLst/>
          </a:prstGeom>
        </p:spPr>
        <p:txBody>
          <a:bodyPr wrap="square">
            <a:spAutoFit/>
          </a:bodyPr>
          <a:lstStyle/>
          <a:p>
            <a:r>
              <a:rPr lang="pt-BR" sz="800" dirty="0" err="1"/>
              <a:t>Wurtzer</a:t>
            </a:r>
            <a:r>
              <a:rPr lang="pt-BR" sz="800" dirty="0"/>
              <a:t>, S., Marechal, V., </a:t>
            </a:r>
            <a:r>
              <a:rPr lang="pt-BR" sz="800" dirty="0" err="1"/>
              <a:t>Mouchel</a:t>
            </a:r>
            <a:r>
              <a:rPr lang="pt-BR" sz="800" dirty="0"/>
              <a:t>, J.M., </a:t>
            </a:r>
            <a:r>
              <a:rPr lang="pt-BR" sz="800" dirty="0" err="1"/>
              <a:t>Teyssou</a:t>
            </a:r>
            <a:r>
              <a:rPr lang="pt-BR" sz="800" dirty="0"/>
              <a:t>, R., Richard, E., </a:t>
            </a:r>
            <a:r>
              <a:rPr lang="pt-BR" sz="800" dirty="0" err="1"/>
              <a:t>Almayrac</a:t>
            </a:r>
            <a:r>
              <a:rPr lang="pt-BR" sz="800" dirty="0"/>
              <a:t>, J.L., </a:t>
            </a:r>
            <a:r>
              <a:rPr lang="pt-BR" sz="800" dirty="0" err="1"/>
              <a:t>Moulin</a:t>
            </a:r>
            <a:r>
              <a:rPr lang="pt-BR" sz="800" dirty="0"/>
              <a:t>, L. </a:t>
            </a:r>
            <a:r>
              <a:rPr lang="pt-BR" sz="800" dirty="0" err="1"/>
              <a:t>Evaluation</a:t>
            </a:r>
            <a:r>
              <a:rPr lang="pt-BR" sz="800" dirty="0"/>
              <a:t> </a:t>
            </a:r>
            <a:r>
              <a:rPr lang="pt-BR" sz="800" dirty="0" err="1"/>
              <a:t>of</a:t>
            </a:r>
            <a:r>
              <a:rPr lang="pt-BR" sz="800" dirty="0"/>
              <a:t> </a:t>
            </a:r>
            <a:r>
              <a:rPr lang="pt-BR" sz="800" dirty="0" err="1"/>
              <a:t>lockdown</a:t>
            </a:r>
            <a:r>
              <a:rPr lang="pt-BR" sz="800" dirty="0"/>
              <a:t> </a:t>
            </a:r>
            <a:r>
              <a:rPr lang="pt-BR" sz="800" dirty="0" err="1"/>
              <a:t>impact</a:t>
            </a:r>
            <a:r>
              <a:rPr lang="pt-BR" sz="800" dirty="0"/>
              <a:t> </a:t>
            </a:r>
            <a:r>
              <a:rPr lang="pt-BR" sz="800" dirty="0" err="1"/>
              <a:t>on</a:t>
            </a:r>
            <a:r>
              <a:rPr lang="pt-BR" sz="800" dirty="0"/>
              <a:t> SARS-CoV-2 dynamics </a:t>
            </a:r>
            <a:r>
              <a:rPr lang="pt-BR" sz="800" dirty="0" err="1"/>
              <a:t>through</a:t>
            </a:r>
            <a:r>
              <a:rPr lang="pt-BR" sz="800" dirty="0"/>
              <a:t> viral </a:t>
            </a:r>
            <a:r>
              <a:rPr lang="pt-BR" sz="800" dirty="0" err="1"/>
              <a:t>genome</a:t>
            </a:r>
            <a:r>
              <a:rPr lang="pt-BR" sz="800" dirty="0"/>
              <a:t> </a:t>
            </a:r>
            <a:r>
              <a:rPr lang="pt-BR" sz="800" dirty="0" err="1"/>
              <a:t>quantification</a:t>
            </a:r>
            <a:r>
              <a:rPr lang="pt-BR" sz="800" dirty="0"/>
              <a:t> in Paris </a:t>
            </a:r>
            <a:r>
              <a:rPr lang="pt-BR" sz="800" dirty="0" err="1"/>
              <a:t>wastewaters</a:t>
            </a:r>
            <a:r>
              <a:rPr lang="pt-BR" sz="800" dirty="0"/>
              <a:t>. </a:t>
            </a:r>
            <a:r>
              <a:rPr lang="pt-BR" sz="800" dirty="0" err="1"/>
              <a:t>medRVix</a:t>
            </a:r>
            <a:r>
              <a:rPr lang="pt-BR" sz="800" dirty="0"/>
              <a:t>, </a:t>
            </a:r>
            <a:r>
              <a:rPr lang="pt-BR" sz="800" dirty="0" err="1"/>
              <a:t>Pré-print</a:t>
            </a:r>
            <a:endParaRPr lang="pt-BR" sz="800" dirty="0"/>
          </a:p>
        </p:txBody>
      </p:sp>
    </p:spTree>
    <p:extLst>
      <p:ext uri="{BB962C8B-B14F-4D97-AF65-F5344CB8AC3E}">
        <p14:creationId xmlns:p14="http://schemas.microsoft.com/office/powerpoint/2010/main" val="828205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aixaDeTexto 84">
            <a:extLst>
              <a:ext uri="{FF2B5EF4-FFF2-40B4-BE49-F238E27FC236}">
                <a16:creationId xmlns:a16="http://schemas.microsoft.com/office/drawing/2014/main" id="{FBCBF64A-E99C-4711-AE1E-A9403A1025DC}"/>
              </a:ext>
            </a:extLst>
          </p:cNvPr>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451277" y="1036524"/>
            <a:ext cx="8933688" cy="461665"/>
          </a:xfrm>
          <a:prstGeom prst="rect">
            <a:avLst/>
          </a:prstGeom>
        </p:spPr>
        <p:txBody>
          <a:bodyPr wrap="square">
            <a:spAutoFit/>
          </a:bodyPr>
          <a:lstStyle/>
          <a:p>
            <a:r>
              <a:rPr lang="pt-BR" sz="2400" b="1" dirty="0">
                <a:solidFill>
                  <a:schemeClr val="accent1"/>
                </a:solidFill>
                <a:latin typeface="Trebuchet MS" panose="020B0603020202020204" pitchFamily="34" charset="0"/>
              </a:rPr>
              <a:t>Sensor </a:t>
            </a:r>
            <a:r>
              <a:rPr lang="pt-BR" sz="2000" dirty="0">
                <a:solidFill>
                  <a:schemeClr val="accent1"/>
                </a:solidFill>
                <a:latin typeface="Trebuchet MS" panose="020B0603020202020204" pitchFamily="34" charset="0"/>
              </a:rPr>
              <a:t>para detecção de SARS CoV-2 em esgoto</a:t>
            </a:r>
          </a:p>
        </p:txBody>
      </p:sp>
      <p:pic>
        <p:nvPicPr>
          <p:cNvPr id="5" name="Imagem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69" name="CaixaDeTexto 68">
            <a:extLst>
              <a:ext uri="{FF2B5EF4-FFF2-40B4-BE49-F238E27FC236}">
                <a16:creationId xmlns:a16="http://schemas.microsoft.com/office/drawing/2014/main" id="{98E315BF-870C-43C5-92C7-2B757F36E3DE}"/>
              </a:ext>
            </a:extLst>
          </p:cNvPr>
          <p:cNvSpPr txBox="1"/>
          <p:nvPr/>
        </p:nvSpPr>
        <p:spPr>
          <a:xfrm>
            <a:off x="396786" y="452331"/>
            <a:ext cx="11468100" cy="584775"/>
          </a:xfrm>
          <a:prstGeom prst="rect">
            <a:avLst/>
          </a:prstGeom>
          <a:noFill/>
        </p:spPr>
        <p:txBody>
          <a:bodyPr wrap="square" rtlCol="0">
            <a:spAutoFit/>
          </a:bodyPr>
          <a:lstStyle/>
          <a:p>
            <a:r>
              <a:rPr lang="pt-BR" sz="3200" dirty="0">
                <a:latin typeface="Trebuchet MS" panose="020B0603020202020204" pitchFamily="34" charset="0"/>
              </a:rPr>
              <a:t>Química Verde</a:t>
            </a:r>
            <a:endParaRPr lang="pt-BR" sz="2800" dirty="0">
              <a:latin typeface="Trebuchet MS" panose="020B0603020202020204" pitchFamily="34" charset="0"/>
            </a:endParaRPr>
          </a:p>
        </p:txBody>
      </p:sp>
      <p:pic>
        <p:nvPicPr>
          <p:cNvPr id="47" name="Imagem 46">
            <a:extLst>
              <a:ext uri="{FF2B5EF4-FFF2-40B4-BE49-F238E27FC236}">
                <a16:creationId xmlns:a16="http://schemas.microsoft.com/office/drawing/2014/main" id="{F2CF4AB7-2ED6-47F7-B5BE-9424B54910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505" y="2279268"/>
            <a:ext cx="5451564" cy="2000324"/>
          </a:xfrm>
          <a:prstGeom prst="rect">
            <a:avLst/>
          </a:prstGeom>
        </p:spPr>
      </p:pic>
      <p:sp>
        <p:nvSpPr>
          <p:cNvPr id="51" name="Forma Livre: Forma 50">
            <a:extLst>
              <a:ext uri="{FF2B5EF4-FFF2-40B4-BE49-F238E27FC236}">
                <a16:creationId xmlns:a16="http://schemas.microsoft.com/office/drawing/2014/main" id="{5C625FA1-EF1F-4BB3-BF29-BE4836E5FC06}"/>
              </a:ext>
            </a:extLst>
          </p:cNvPr>
          <p:cNvSpPr/>
          <p:nvPr/>
        </p:nvSpPr>
        <p:spPr>
          <a:xfrm>
            <a:off x="1708147" y="2215569"/>
            <a:ext cx="629505" cy="792480"/>
          </a:xfrm>
          <a:custGeom>
            <a:avLst/>
            <a:gdLst>
              <a:gd name="connsiteX0" fmla="*/ 470263 w 629505"/>
              <a:gd name="connsiteY0" fmla="*/ 78377 h 792480"/>
              <a:gd name="connsiteX1" fmla="*/ 505097 w 629505"/>
              <a:gd name="connsiteY1" fmla="*/ 165463 h 792480"/>
              <a:gd name="connsiteX2" fmla="*/ 513806 w 629505"/>
              <a:gd name="connsiteY2" fmla="*/ 209006 h 792480"/>
              <a:gd name="connsiteX3" fmla="*/ 531223 w 629505"/>
              <a:gd name="connsiteY3" fmla="*/ 243840 h 792480"/>
              <a:gd name="connsiteX4" fmla="*/ 557348 w 629505"/>
              <a:gd name="connsiteY4" fmla="*/ 296092 h 792480"/>
              <a:gd name="connsiteX5" fmla="*/ 592183 w 629505"/>
              <a:gd name="connsiteY5" fmla="*/ 365760 h 792480"/>
              <a:gd name="connsiteX6" fmla="*/ 600891 w 629505"/>
              <a:gd name="connsiteY6" fmla="*/ 409303 h 792480"/>
              <a:gd name="connsiteX7" fmla="*/ 618308 w 629505"/>
              <a:gd name="connsiteY7" fmla="*/ 461555 h 792480"/>
              <a:gd name="connsiteX8" fmla="*/ 627017 w 629505"/>
              <a:gd name="connsiteY8" fmla="*/ 496389 h 792480"/>
              <a:gd name="connsiteX9" fmla="*/ 600891 w 629505"/>
              <a:gd name="connsiteY9" fmla="*/ 661852 h 792480"/>
              <a:gd name="connsiteX10" fmla="*/ 574766 w 629505"/>
              <a:gd name="connsiteY10" fmla="*/ 670560 h 792480"/>
              <a:gd name="connsiteX11" fmla="*/ 557348 w 629505"/>
              <a:gd name="connsiteY11" fmla="*/ 687977 h 792480"/>
              <a:gd name="connsiteX12" fmla="*/ 505097 w 629505"/>
              <a:gd name="connsiteY12" fmla="*/ 722812 h 792480"/>
              <a:gd name="connsiteX13" fmla="*/ 478971 w 629505"/>
              <a:gd name="connsiteY13" fmla="*/ 748937 h 792480"/>
              <a:gd name="connsiteX14" fmla="*/ 409303 w 629505"/>
              <a:gd name="connsiteY14" fmla="*/ 766355 h 792480"/>
              <a:gd name="connsiteX15" fmla="*/ 322217 w 629505"/>
              <a:gd name="connsiteY15" fmla="*/ 792480 h 792480"/>
              <a:gd name="connsiteX16" fmla="*/ 156754 w 629505"/>
              <a:gd name="connsiteY16" fmla="*/ 775063 h 792480"/>
              <a:gd name="connsiteX17" fmla="*/ 130628 w 629505"/>
              <a:gd name="connsiteY17" fmla="*/ 766355 h 792480"/>
              <a:gd name="connsiteX18" fmla="*/ 78377 w 629505"/>
              <a:gd name="connsiteY18" fmla="*/ 722812 h 792480"/>
              <a:gd name="connsiteX19" fmla="*/ 60960 w 629505"/>
              <a:gd name="connsiteY19" fmla="*/ 696686 h 792480"/>
              <a:gd name="connsiteX20" fmla="*/ 34834 w 629505"/>
              <a:gd name="connsiteY20" fmla="*/ 670560 h 792480"/>
              <a:gd name="connsiteX21" fmla="*/ 17417 w 629505"/>
              <a:gd name="connsiteY21" fmla="*/ 609600 h 792480"/>
              <a:gd name="connsiteX22" fmla="*/ 0 w 629505"/>
              <a:gd name="connsiteY22" fmla="*/ 539932 h 792480"/>
              <a:gd name="connsiteX23" fmla="*/ 8708 w 629505"/>
              <a:gd name="connsiteY23" fmla="*/ 243840 h 792480"/>
              <a:gd name="connsiteX24" fmla="*/ 26126 w 629505"/>
              <a:gd name="connsiteY24" fmla="*/ 191589 h 792480"/>
              <a:gd name="connsiteX25" fmla="*/ 60960 w 629505"/>
              <a:gd name="connsiteY25" fmla="*/ 139337 h 792480"/>
              <a:gd name="connsiteX26" fmla="*/ 78377 w 629505"/>
              <a:gd name="connsiteY26" fmla="*/ 113212 h 792480"/>
              <a:gd name="connsiteX27" fmla="*/ 121920 w 629505"/>
              <a:gd name="connsiteY27" fmla="*/ 78377 h 792480"/>
              <a:gd name="connsiteX28" fmla="*/ 148046 w 629505"/>
              <a:gd name="connsiteY28" fmla="*/ 60960 h 792480"/>
              <a:gd name="connsiteX29" fmla="*/ 182880 w 629505"/>
              <a:gd name="connsiteY29" fmla="*/ 34835 h 792480"/>
              <a:gd name="connsiteX30" fmla="*/ 235131 w 629505"/>
              <a:gd name="connsiteY30" fmla="*/ 26126 h 792480"/>
              <a:gd name="connsiteX31" fmla="*/ 287383 w 629505"/>
              <a:gd name="connsiteY31" fmla="*/ 8709 h 792480"/>
              <a:gd name="connsiteX32" fmla="*/ 313508 w 629505"/>
              <a:gd name="connsiteY32" fmla="*/ 0 h 792480"/>
              <a:gd name="connsiteX33" fmla="*/ 409303 w 629505"/>
              <a:gd name="connsiteY33" fmla="*/ 8709 h 792480"/>
              <a:gd name="connsiteX34" fmla="*/ 470263 w 629505"/>
              <a:gd name="connsiteY34" fmla="*/ 43543 h 792480"/>
              <a:gd name="connsiteX35" fmla="*/ 496388 w 629505"/>
              <a:gd name="connsiteY35" fmla="*/ 95795 h 792480"/>
              <a:gd name="connsiteX36" fmla="*/ 470263 w 629505"/>
              <a:gd name="connsiteY36" fmla="*/ 78377 h 79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9505" h="792480">
                <a:moveTo>
                  <a:pt x="470263" y="78377"/>
                </a:moveTo>
                <a:cubicBezTo>
                  <a:pt x="471715" y="89988"/>
                  <a:pt x="498818" y="140347"/>
                  <a:pt x="505097" y="165463"/>
                </a:cubicBezTo>
                <a:cubicBezTo>
                  <a:pt x="508687" y="179823"/>
                  <a:pt x="509125" y="194964"/>
                  <a:pt x="513806" y="209006"/>
                </a:cubicBezTo>
                <a:cubicBezTo>
                  <a:pt x="517911" y="221322"/>
                  <a:pt x="526109" y="231908"/>
                  <a:pt x="531223" y="243840"/>
                </a:cubicBezTo>
                <a:cubicBezTo>
                  <a:pt x="552857" y="294320"/>
                  <a:pt x="523875" y="245882"/>
                  <a:pt x="557348" y="296092"/>
                </a:cubicBezTo>
                <a:cubicBezTo>
                  <a:pt x="583134" y="425016"/>
                  <a:pt x="543391" y="268177"/>
                  <a:pt x="592183" y="365760"/>
                </a:cubicBezTo>
                <a:cubicBezTo>
                  <a:pt x="598803" y="378999"/>
                  <a:pt x="596997" y="395023"/>
                  <a:pt x="600891" y="409303"/>
                </a:cubicBezTo>
                <a:cubicBezTo>
                  <a:pt x="605722" y="427016"/>
                  <a:pt x="613855" y="443744"/>
                  <a:pt x="618308" y="461555"/>
                </a:cubicBezTo>
                <a:lnTo>
                  <a:pt x="627017" y="496389"/>
                </a:lnTo>
                <a:cubicBezTo>
                  <a:pt x="626508" y="504538"/>
                  <a:pt x="642130" y="628860"/>
                  <a:pt x="600891" y="661852"/>
                </a:cubicBezTo>
                <a:cubicBezTo>
                  <a:pt x="593723" y="667586"/>
                  <a:pt x="583474" y="667657"/>
                  <a:pt x="574766" y="670560"/>
                </a:cubicBezTo>
                <a:cubicBezTo>
                  <a:pt x="568960" y="676366"/>
                  <a:pt x="563917" y="683051"/>
                  <a:pt x="557348" y="687977"/>
                </a:cubicBezTo>
                <a:cubicBezTo>
                  <a:pt x="540602" y="700537"/>
                  <a:pt x="519899" y="708011"/>
                  <a:pt x="505097" y="722812"/>
                </a:cubicBezTo>
                <a:cubicBezTo>
                  <a:pt x="496388" y="731520"/>
                  <a:pt x="490183" y="743841"/>
                  <a:pt x="478971" y="748937"/>
                </a:cubicBezTo>
                <a:cubicBezTo>
                  <a:pt x="457179" y="758842"/>
                  <a:pt x="432012" y="758785"/>
                  <a:pt x="409303" y="766355"/>
                </a:cubicBezTo>
                <a:cubicBezTo>
                  <a:pt x="345697" y="787557"/>
                  <a:pt x="374862" y="779319"/>
                  <a:pt x="322217" y="792480"/>
                </a:cubicBezTo>
                <a:cubicBezTo>
                  <a:pt x="267063" y="786674"/>
                  <a:pt x="211705" y="782556"/>
                  <a:pt x="156754" y="775063"/>
                </a:cubicBezTo>
                <a:cubicBezTo>
                  <a:pt x="147659" y="773823"/>
                  <a:pt x="138839" y="770460"/>
                  <a:pt x="130628" y="766355"/>
                </a:cubicBezTo>
                <a:cubicBezTo>
                  <a:pt x="111060" y="756571"/>
                  <a:pt x="92130" y="739316"/>
                  <a:pt x="78377" y="722812"/>
                </a:cubicBezTo>
                <a:cubicBezTo>
                  <a:pt x="71676" y="714771"/>
                  <a:pt x="67660" y="704727"/>
                  <a:pt x="60960" y="696686"/>
                </a:cubicBezTo>
                <a:cubicBezTo>
                  <a:pt x="53076" y="687225"/>
                  <a:pt x="43543" y="679269"/>
                  <a:pt x="34834" y="670560"/>
                </a:cubicBezTo>
                <a:cubicBezTo>
                  <a:pt x="13949" y="607902"/>
                  <a:pt x="39295" y="686170"/>
                  <a:pt x="17417" y="609600"/>
                </a:cubicBezTo>
                <a:cubicBezTo>
                  <a:pt x="-435" y="547120"/>
                  <a:pt x="17704" y="628456"/>
                  <a:pt x="0" y="539932"/>
                </a:cubicBezTo>
                <a:cubicBezTo>
                  <a:pt x="2903" y="441235"/>
                  <a:pt x="1323" y="342303"/>
                  <a:pt x="8708" y="243840"/>
                </a:cubicBezTo>
                <a:cubicBezTo>
                  <a:pt x="10081" y="225532"/>
                  <a:pt x="15942" y="206865"/>
                  <a:pt x="26126" y="191589"/>
                </a:cubicBezTo>
                <a:lnTo>
                  <a:pt x="60960" y="139337"/>
                </a:lnTo>
                <a:cubicBezTo>
                  <a:pt x="66766" y="130629"/>
                  <a:pt x="69669" y="119018"/>
                  <a:pt x="78377" y="113212"/>
                </a:cubicBezTo>
                <a:cubicBezTo>
                  <a:pt x="158790" y="59605"/>
                  <a:pt x="59875" y="128014"/>
                  <a:pt x="121920" y="78377"/>
                </a:cubicBezTo>
                <a:cubicBezTo>
                  <a:pt x="130093" y="71839"/>
                  <a:pt x="139529" y="67043"/>
                  <a:pt x="148046" y="60960"/>
                </a:cubicBezTo>
                <a:cubicBezTo>
                  <a:pt x="159857" y="52524"/>
                  <a:pt x="169404" y="40225"/>
                  <a:pt x="182880" y="34835"/>
                </a:cubicBezTo>
                <a:cubicBezTo>
                  <a:pt x="199274" y="28277"/>
                  <a:pt x="218001" y="30409"/>
                  <a:pt x="235131" y="26126"/>
                </a:cubicBezTo>
                <a:cubicBezTo>
                  <a:pt x="252942" y="21673"/>
                  <a:pt x="269966" y="14515"/>
                  <a:pt x="287383" y="8709"/>
                </a:cubicBezTo>
                <a:lnTo>
                  <a:pt x="313508" y="0"/>
                </a:lnTo>
                <a:cubicBezTo>
                  <a:pt x="345440" y="2903"/>
                  <a:pt x="377862" y="2421"/>
                  <a:pt x="409303" y="8709"/>
                </a:cubicBezTo>
                <a:cubicBezTo>
                  <a:pt x="425086" y="11866"/>
                  <a:pt x="456242" y="34196"/>
                  <a:pt x="470263" y="43543"/>
                </a:cubicBezTo>
                <a:cubicBezTo>
                  <a:pt x="487291" y="69086"/>
                  <a:pt x="489177" y="66950"/>
                  <a:pt x="496388" y="95795"/>
                </a:cubicBezTo>
                <a:cubicBezTo>
                  <a:pt x="497092" y="98611"/>
                  <a:pt x="468811" y="66766"/>
                  <a:pt x="470263" y="783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1" name="Imagem 80">
            <a:extLst>
              <a:ext uri="{FF2B5EF4-FFF2-40B4-BE49-F238E27FC236}">
                <a16:creationId xmlns:a16="http://schemas.microsoft.com/office/drawing/2014/main" id="{D3746135-9516-4496-89B6-58595651F158}"/>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582773" y="2215569"/>
            <a:ext cx="229683" cy="227036"/>
          </a:xfrm>
          <a:prstGeom prst="rect">
            <a:avLst/>
          </a:prstGeom>
        </p:spPr>
      </p:pic>
      <p:pic>
        <p:nvPicPr>
          <p:cNvPr id="82" name="Imagem 81">
            <a:extLst>
              <a:ext uri="{FF2B5EF4-FFF2-40B4-BE49-F238E27FC236}">
                <a16:creationId xmlns:a16="http://schemas.microsoft.com/office/drawing/2014/main" id="{6150B17F-1A12-4BFC-BD3E-7AF048BEFE42}"/>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6">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4192" y="2579959"/>
            <a:ext cx="229683" cy="227036"/>
          </a:xfrm>
          <a:prstGeom prst="rect">
            <a:avLst/>
          </a:prstGeom>
        </p:spPr>
      </p:pic>
      <p:pic>
        <p:nvPicPr>
          <p:cNvPr id="83" name="Imagem 82">
            <a:extLst>
              <a:ext uri="{FF2B5EF4-FFF2-40B4-BE49-F238E27FC236}">
                <a16:creationId xmlns:a16="http://schemas.microsoft.com/office/drawing/2014/main" id="{010B16D9-C1C0-4553-9144-6C60AC25BB82}"/>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7">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429290" y="2442605"/>
            <a:ext cx="229683" cy="227036"/>
          </a:xfrm>
          <a:prstGeom prst="rect">
            <a:avLst/>
          </a:prstGeom>
        </p:spPr>
      </p:pic>
      <p:pic>
        <p:nvPicPr>
          <p:cNvPr id="61" name="Imagem 60">
            <a:extLst>
              <a:ext uri="{FF2B5EF4-FFF2-40B4-BE49-F238E27FC236}">
                <a16:creationId xmlns:a16="http://schemas.microsoft.com/office/drawing/2014/main" id="{4C441E38-9766-45CD-98AF-642D04FFC69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83497" y="1724474"/>
            <a:ext cx="5046429" cy="2546690"/>
          </a:xfrm>
          <a:prstGeom prst="rect">
            <a:avLst/>
          </a:prstGeom>
          <a:ln>
            <a:noFill/>
          </a:ln>
          <a:effectLst>
            <a:softEdge rad="112500"/>
          </a:effectLst>
        </p:spPr>
      </p:pic>
      <p:sp>
        <p:nvSpPr>
          <p:cNvPr id="65" name="Seta: Pentágono 64">
            <a:extLst>
              <a:ext uri="{FF2B5EF4-FFF2-40B4-BE49-F238E27FC236}">
                <a16:creationId xmlns:a16="http://schemas.microsoft.com/office/drawing/2014/main" id="{D0C2F449-EDD6-451B-B3ED-9D0FBBEECB74}"/>
              </a:ext>
            </a:extLst>
          </p:cNvPr>
          <p:cNvSpPr/>
          <p:nvPr/>
        </p:nvSpPr>
        <p:spPr>
          <a:xfrm>
            <a:off x="190220" y="4576918"/>
            <a:ext cx="1227909" cy="771993"/>
          </a:xfrm>
          <a:prstGeom prst="homePlate">
            <a:avLst/>
          </a:prstGeom>
          <a:solidFill>
            <a:srgbClr val="0066CC"/>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p>
        </p:txBody>
      </p:sp>
      <p:sp>
        <p:nvSpPr>
          <p:cNvPr id="70" name="Seta: Divisa 69">
            <a:extLst>
              <a:ext uri="{FF2B5EF4-FFF2-40B4-BE49-F238E27FC236}">
                <a16:creationId xmlns:a16="http://schemas.microsoft.com/office/drawing/2014/main" id="{BF2B469F-82A5-4273-A541-4059ED9F2C85}"/>
              </a:ext>
            </a:extLst>
          </p:cNvPr>
          <p:cNvSpPr/>
          <p:nvPr/>
        </p:nvSpPr>
        <p:spPr>
          <a:xfrm>
            <a:off x="1128878" y="4581281"/>
            <a:ext cx="1743581" cy="767630"/>
          </a:xfrm>
          <a:prstGeom prst="chevr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solidFill>
                <a:schemeClr val="tx1"/>
              </a:solidFill>
            </a:endParaRPr>
          </a:p>
        </p:txBody>
      </p:sp>
      <p:sp>
        <p:nvSpPr>
          <p:cNvPr id="71" name="CaixaDeTexto 70">
            <a:extLst>
              <a:ext uri="{FF2B5EF4-FFF2-40B4-BE49-F238E27FC236}">
                <a16:creationId xmlns:a16="http://schemas.microsoft.com/office/drawing/2014/main" id="{B864332F-846D-4ABD-B467-C3188B9DFD63}"/>
              </a:ext>
            </a:extLst>
          </p:cNvPr>
          <p:cNvSpPr txBox="1"/>
          <p:nvPr/>
        </p:nvSpPr>
        <p:spPr>
          <a:xfrm>
            <a:off x="173159" y="4747470"/>
            <a:ext cx="1110681" cy="430887"/>
          </a:xfrm>
          <a:prstGeom prst="rect">
            <a:avLst/>
          </a:prstGeom>
          <a:noFill/>
        </p:spPr>
        <p:txBody>
          <a:bodyPr wrap="square" rtlCol="0">
            <a:spAutoFit/>
          </a:bodyPr>
          <a:lstStyle/>
          <a:p>
            <a:pPr algn="ctr"/>
            <a:r>
              <a:rPr lang="pt-BR" sz="1100" dirty="0">
                <a:solidFill>
                  <a:schemeClr val="bg1"/>
                </a:solidFill>
                <a:latin typeface="Trebuchet MS" panose="020B0603020202020204" pitchFamily="34" charset="0"/>
              </a:rPr>
              <a:t>Fabricação dos eletrodos</a:t>
            </a:r>
          </a:p>
        </p:txBody>
      </p:sp>
      <p:sp>
        <p:nvSpPr>
          <p:cNvPr id="87" name="CaixaDeTexto 86">
            <a:extLst>
              <a:ext uri="{FF2B5EF4-FFF2-40B4-BE49-F238E27FC236}">
                <a16:creationId xmlns:a16="http://schemas.microsoft.com/office/drawing/2014/main" id="{C4FFA1EA-3AF6-48ED-962E-914D257A1561}"/>
              </a:ext>
            </a:extLst>
          </p:cNvPr>
          <p:cNvSpPr txBox="1"/>
          <p:nvPr/>
        </p:nvSpPr>
        <p:spPr>
          <a:xfrm>
            <a:off x="1486693" y="4747469"/>
            <a:ext cx="1110681" cy="430887"/>
          </a:xfrm>
          <a:prstGeom prst="rect">
            <a:avLst/>
          </a:prstGeom>
          <a:noFill/>
        </p:spPr>
        <p:txBody>
          <a:bodyPr wrap="square" rtlCol="0">
            <a:spAutoFit/>
          </a:bodyPr>
          <a:lstStyle/>
          <a:p>
            <a:pPr algn="ctr"/>
            <a:r>
              <a:rPr lang="pt-BR" sz="1100" dirty="0">
                <a:solidFill>
                  <a:schemeClr val="bg1"/>
                </a:solidFill>
                <a:latin typeface="Trebuchet MS" panose="020B0603020202020204" pitchFamily="34" charset="0"/>
              </a:rPr>
              <a:t>Síntese de nanopartículas</a:t>
            </a:r>
          </a:p>
        </p:txBody>
      </p:sp>
      <p:sp>
        <p:nvSpPr>
          <p:cNvPr id="88" name="Seta: Divisa 87">
            <a:extLst>
              <a:ext uri="{FF2B5EF4-FFF2-40B4-BE49-F238E27FC236}">
                <a16:creationId xmlns:a16="http://schemas.microsoft.com/office/drawing/2014/main" id="{E97A498A-E831-455B-8C78-3CAE7FA29253}"/>
              </a:ext>
            </a:extLst>
          </p:cNvPr>
          <p:cNvSpPr/>
          <p:nvPr/>
        </p:nvSpPr>
        <p:spPr>
          <a:xfrm>
            <a:off x="2596170" y="4584833"/>
            <a:ext cx="1743581" cy="767630"/>
          </a:xfrm>
          <a:prstGeom prst="chevron">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solidFill>
                <a:schemeClr val="tx1"/>
              </a:solidFill>
            </a:endParaRPr>
          </a:p>
        </p:txBody>
      </p:sp>
      <p:sp>
        <p:nvSpPr>
          <p:cNvPr id="89" name="CaixaDeTexto 88">
            <a:extLst>
              <a:ext uri="{FF2B5EF4-FFF2-40B4-BE49-F238E27FC236}">
                <a16:creationId xmlns:a16="http://schemas.microsoft.com/office/drawing/2014/main" id="{E39700F3-62FB-49E4-88B0-8BBE6125A0D2}"/>
              </a:ext>
            </a:extLst>
          </p:cNvPr>
          <p:cNvSpPr txBox="1"/>
          <p:nvPr/>
        </p:nvSpPr>
        <p:spPr>
          <a:xfrm>
            <a:off x="2953985" y="4751021"/>
            <a:ext cx="1230804" cy="430887"/>
          </a:xfrm>
          <a:prstGeom prst="rect">
            <a:avLst/>
          </a:prstGeom>
          <a:noFill/>
        </p:spPr>
        <p:txBody>
          <a:bodyPr wrap="square" rtlCol="0">
            <a:spAutoFit/>
          </a:bodyPr>
          <a:lstStyle/>
          <a:p>
            <a:pPr algn="ctr"/>
            <a:r>
              <a:rPr lang="pt-BR" sz="1100" dirty="0">
                <a:solidFill>
                  <a:schemeClr val="bg1"/>
                </a:solidFill>
                <a:latin typeface="Trebuchet MS" panose="020B0603020202020204" pitchFamily="34" charset="0"/>
              </a:rPr>
              <a:t>Funcionalização no eletrodo</a:t>
            </a:r>
          </a:p>
        </p:txBody>
      </p:sp>
      <p:sp>
        <p:nvSpPr>
          <p:cNvPr id="90" name="Seta: Divisa 89">
            <a:extLst>
              <a:ext uri="{FF2B5EF4-FFF2-40B4-BE49-F238E27FC236}">
                <a16:creationId xmlns:a16="http://schemas.microsoft.com/office/drawing/2014/main" id="{52E07A41-82F3-4E69-AD27-3FDA085B4BC7}"/>
              </a:ext>
            </a:extLst>
          </p:cNvPr>
          <p:cNvSpPr/>
          <p:nvPr/>
        </p:nvSpPr>
        <p:spPr>
          <a:xfrm>
            <a:off x="4094189" y="4581281"/>
            <a:ext cx="1423604" cy="767630"/>
          </a:xfrm>
          <a:prstGeom prst="chevron">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solidFill>
                <a:schemeClr val="tx1"/>
              </a:solidFill>
            </a:endParaRPr>
          </a:p>
        </p:txBody>
      </p:sp>
      <p:sp>
        <p:nvSpPr>
          <p:cNvPr id="91" name="CaixaDeTexto 90">
            <a:extLst>
              <a:ext uri="{FF2B5EF4-FFF2-40B4-BE49-F238E27FC236}">
                <a16:creationId xmlns:a16="http://schemas.microsoft.com/office/drawing/2014/main" id="{3262F3F9-3B83-405D-80CD-4AB0A4F27AEF}"/>
              </a:ext>
            </a:extLst>
          </p:cNvPr>
          <p:cNvSpPr txBox="1"/>
          <p:nvPr/>
        </p:nvSpPr>
        <p:spPr>
          <a:xfrm>
            <a:off x="4434587" y="4747469"/>
            <a:ext cx="1003621" cy="430887"/>
          </a:xfrm>
          <a:prstGeom prst="rect">
            <a:avLst/>
          </a:prstGeom>
          <a:noFill/>
        </p:spPr>
        <p:txBody>
          <a:bodyPr wrap="square" rtlCol="0">
            <a:spAutoFit/>
          </a:bodyPr>
          <a:lstStyle/>
          <a:p>
            <a:pPr algn="ctr"/>
            <a:r>
              <a:rPr lang="pt-BR" sz="1100" dirty="0">
                <a:solidFill>
                  <a:schemeClr val="bg1"/>
                </a:solidFill>
                <a:latin typeface="Trebuchet MS" panose="020B0603020202020204" pitchFamily="34" charset="0"/>
              </a:rPr>
              <a:t>Otimização do sistema</a:t>
            </a:r>
          </a:p>
        </p:txBody>
      </p:sp>
      <p:sp>
        <p:nvSpPr>
          <p:cNvPr id="92" name="Seta: Divisa 91">
            <a:extLst>
              <a:ext uri="{FF2B5EF4-FFF2-40B4-BE49-F238E27FC236}">
                <a16:creationId xmlns:a16="http://schemas.microsoft.com/office/drawing/2014/main" id="{DD8C0A42-AEE9-483B-AD70-0149F7B98353}"/>
              </a:ext>
            </a:extLst>
          </p:cNvPr>
          <p:cNvSpPr/>
          <p:nvPr/>
        </p:nvSpPr>
        <p:spPr>
          <a:xfrm>
            <a:off x="5256678" y="4576918"/>
            <a:ext cx="1416492" cy="767630"/>
          </a:xfrm>
          <a:prstGeom prst="chevron">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solidFill>
                <a:schemeClr val="tx1"/>
              </a:solidFill>
            </a:endParaRPr>
          </a:p>
        </p:txBody>
      </p:sp>
      <p:sp>
        <p:nvSpPr>
          <p:cNvPr id="93" name="CaixaDeTexto 92">
            <a:extLst>
              <a:ext uri="{FF2B5EF4-FFF2-40B4-BE49-F238E27FC236}">
                <a16:creationId xmlns:a16="http://schemas.microsoft.com/office/drawing/2014/main" id="{02DA7D9F-C92B-46A2-8497-B393E8695318}"/>
              </a:ext>
            </a:extLst>
          </p:cNvPr>
          <p:cNvSpPr txBox="1"/>
          <p:nvPr/>
        </p:nvSpPr>
        <p:spPr>
          <a:xfrm>
            <a:off x="5449027" y="4743106"/>
            <a:ext cx="1230804" cy="430887"/>
          </a:xfrm>
          <a:prstGeom prst="rect">
            <a:avLst/>
          </a:prstGeom>
          <a:noFill/>
        </p:spPr>
        <p:txBody>
          <a:bodyPr wrap="square" rtlCol="0">
            <a:spAutoFit/>
          </a:bodyPr>
          <a:lstStyle/>
          <a:p>
            <a:pPr algn="ctr"/>
            <a:r>
              <a:rPr lang="pt-BR" sz="1100" dirty="0">
                <a:solidFill>
                  <a:schemeClr val="bg1"/>
                </a:solidFill>
                <a:latin typeface="Trebuchet MS" panose="020B0603020202020204" pitchFamily="34" charset="0"/>
              </a:rPr>
              <a:t>Prova de conceito</a:t>
            </a:r>
          </a:p>
        </p:txBody>
      </p:sp>
      <p:sp>
        <p:nvSpPr>
          <p:cNvPr id="72" name="CaixaDeTexto 71">
            <a:extLst>
              <a:ext uri="{FF2B5EF4-FFF2-40B4-BE49-F238E27FC236}">
                <a16:creationId xmlns:a16="http://schemas.microsoft.com/office/drawing/2014/main" id="{03109D84-EF5E-47BE-8CE5-DB94D1B2B79D}"/>
              </a:ext>
            </a:extLst>
          </p:cNvPr>
          <p:cNvSpPr txBox="1"/>
          <p:nvPr/>
        </p:nvSpPr>
        <p:spPr>
          <a:xfrm>
            <a:off x="6878827" y="4447398"/>
            <a:ext cx="5247270" cy="1022268"/>
          </a:xfrm>
          <a:prstGeom prst="rect">
            <a:avLst/>
          </a:prstGeom>
          <a:noFill/>
        </p:spPr>
        <p:txBody>
          <a:bodyPr wrap="none" rtlCol="0">
            <a:spAutoFit/>
          </a:bodyPr>
          <a:lstStyle/>
          <a:p>
            <a:pPr marL="182563" indent="-182563">
              <a:lnSpc>
                <a:spcPct val="150000"/>
              </a:lnSpc>
              <a:buFont typeface="Arial" panose="020B0604020202020204" pitchFamily="34" charset="0"/>
              <a:buChar char="•"/>
            </a:pPr>
            <a:r>
              <a:rPr lang="pt-BR" sz="1400" dirty="0">
                <a:latin typeface="Trebuchet MS" panose="020B0603020202020204" pitchFamily="34" charset="0"/>
              </a:rPr>
              <a:t>Monitoramento em tempo real (confiável e com baixo custo)</a:t>
            </a:r>
          </a:p>
          <a:p>
            <a:pPr marL="182563" indent="-182563">
              <a:lnSpc>
                <a:spcPct val="150000"/>
              </a:lnSpc>
              <a:buFont typeface="Arial" panose="020B0604020202020204" pitchFamily="34" charset="0"/>
              <a:buChar char="•"/>
            </a:pPr>
            <a:r>
              <a:rPr lang="pt-BR" sz="1400" dirty="0">
                <a:latin typeface="Trebuchet MS" panose="020B0603020202020204" pitchFamily="34" charset="0"/>
              </a:rPr>
              <a:t>Conhecimento sobre a eficiência de tecnologias UVC</a:t>
            </a:r>
          </a:p>
          <a:p>
            <a:pPr marL="182563" indent="-182563">
              <a:lnSpc>
                <a:spcPct val="150000"/>
              </a:lnSpc>
              <a:buFont typeface="Arial" panose="020B0604020202020204" pitchFamily="34" charset="0"/>
              <a:buChar char="•"/>
            </a:pPr>
            <a:r>
              <a:rPr lang="pt-BR" sz="1400" dirty="0">
                <a:latin typeface="Trebuchet MS" panose="020B0603020202020204" pitchFamily="34" charset="0"/>
              </a:rPr>
              <a:t>Otimização do sistema UVC</a:t>
            </a:r>
          </a:p>
        </p:txBody>
      </p:sp>
      <p:pic>
        <p:nvPicPr>
          <p:cNvPr id="86" name="Imagem 85">
            <a:extLst>
              <a:ext uri="{FF2B5EF4-FFF2-40B4-BE49-F238E27FC236}">
                <a16:creationId xmlns:a16="http://schemas.microsoft.com/office/drawing/2014/main" id="{43959C02-96EE-4FCF-9BE8-47A98DEDDA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65139" y="5619070"/>
            <a:ext cx="1608130" cy="1058102"/>
          </a:xfrm>
          <a:prstGeom prst="rect">
            <a:avLst/>
          </a:prstGeom>
          <a:ln>
            <a:noFill/>
          </a:ln>
          <a:effectLst>
            <a:softEdge rad="112500"/>
          </a:effectLst>
        </p:spPr>
      </p:pic>
      <p:sp>
        <p:nvSpPr>
          <p:cNvPr id="95" name="Triângulo isósceles 94">
            <a:extLst>
              <a:ext uri="{FF2B5EF4-FFF2-40B4-BE49-F238E27FC236}">
                <a16:creationId xmlns:a16="http://schemas.microsoft.com/office/drawing/2014/main" id="{541665C7-4B61-4BC0-9994-A1B629B7AC38}"/>
              </a:ext>
            </a:extLst>
          </p:cNvPr>
          <p:cNvSpPr/>
          <p:nvPr/>
        </p:nvSpPr>
        <p:spPr>
          <a:xfrm rot="5400000">
            <a:off x="2041527" y="5965661"/>
            <a:ext cx="653143" cy="335914"/>
          </a:xfrm>
          <a:prstGeom prst="triangle">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solidFill>
                <a:schemeClr val="tx1"/>
              </a:solidFill>
            </a:endParaRPr>
          </a:p>
        </p:txBody>
      </p:sp>
      <p:sp>
        <p:nvSpPr>
          <p:cNvPr id="102" name="Elipse 101">
            <a:extLst>
              <a:ext uri="{FF2B5EF4-FFF2-40B4-BE49-F238E27FC236}">
                <a16:creationId xmlns:a16="http://schemas.microsoft.com/office/drawing/2014/main" id="{6BC2CADB-48F7-4207-BCED-5A9F62F5A1FB}"/>
              </a:ext>
            </a:extLst>
          </p:cNvPr>
          <p:cNvSpPr/>
          <p:nvPr/>
        </p:nvSpPr>
        <p:spPr>
          <a:xfrm>
            <a:off x="2660877" y="6324890"/>
            <a:ext cx="1126022" cy="222972"/>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48" name="Elipse 2047">
            <a:extLst>
              <a:ext uri="{FF2B5EF4-FFF2-40B4-BE49-F238E27FC236}">
                <a16:creationId xmlns:a16="http://schemas.microsoft.com/office/drawing/2014/main" id="{9C8B9637-9264-4B4E-BF29-31B0E4564080}"/>
              </a:ext>
            </a:extLst>
          </p:cNvPr>
          <p:cNvSpPr/>
          <p:nvPr/>
        </p:nvSpPr>
        <p:spPr>
          <a:xfrm>
            <a:off x="2660430" y="6165350"/>
            <a:ext cx="1126022" cy="222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51" name="Conector reto 2050">
            <a:extLst>
              <a:ext uri="{FF2B5EF4-FFF2-40B4-BE49-F238E27FC236}">
                <a16:creationId xmlns:a16="http://schemas.microsoft.com/office/drawing/2014/main" id="{3729AB7D-1D51-4054-BD8A-5B9364925BC0}"/>
              </a:ext>
            </a:extLst>
          </p:cNvPr>
          <p:cNvCxnSpPr/>
          <p:nvPr/>
        </p:nvCxnSpPr>
        <p:spPr>
          <a:xfrm>
            <a:off x="2660877" y="6280317"/>
            <a:ext cx="0" cy="1570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Conector reto 105">
            <a:extLst>
              <a:ext uri="{FF2B5EF4-FFF2-40B4-BE49-F238E27FC236}">
                <a16:creationId xmlns:a16="http://schemas.microsoft.com/office/drawing/2014/main" id="{C07BE428-E52A-464D-9EEF-96305CEC9812}"/>
              </a:ext>
            </a:extLst>
          </p:cNvPr>
          <p:cNvCxnSpPr/>
          <p:nvPr/>
        </p:nvCxnSpPr>
        <p:spPr>
          <a:xfrm>
            <a:off x="3787101" y="6285388"/>
            <a:ext cx="0" cy="1570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4" name="Picture 6" descr="COVID-19 Antibody Test">
            <a:extLst>
              <a:ext uri="{FF2B5EF4-FFF2-40B4-BE49-F238E27FC236}">
                <a16:creationId xmlns:a16="http://schemas.microsoft.com/office/drawing/2014/main" id="{1CC5CC30-5BC8-4CBE-8F3B-4C699A9517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18132602">
            <a:off x="2684139" y="5904934"/>
            <a:ext cx="349446" cy="349851"/>
          </a:xfrm>
          <a:prstGeom prst="rect">
            <a:avLst/>
          </a:prstGeom>
          <a:noFill/>
          <a:extLst>
            <a:ext uri="{909E8E84-426E-40DD-AFC4-6F175D3DCCD1}">
              <a14:hiddenFill xmlns:a14="http://schemas.microsoft.com/office/drawing/2010/main">
                <a:solidFill>
                  <a:srgbClr val="FFFFFF"/>
                </a:solidFill>
              </a14:hiddenFill>
            </a:ext>
          </a:extLst>
        </p:spPr>
      </p:pic>
      <p:sp>
        <p:nvSpPr>
          <p:cNvPr id="2053" name="Elipse 2052">
            <a:extLst>
              <a:ext uri="{FF2B5EF4-FFF2-40B4-BE49-F238E27FC236}">
                <a16:creationId xmlns:a16="http://schemas.microsoft.com/office/drawing/2014/main" id="{A7B40610-EC78-4EF0-9485-396D3210E1DF}"/>
              </a:ext>
            </a:extLst>
          </p:cNvPr>
          <p:cNvSpPr/>
          <p:nvPr/>
        </p:nvSpPr>
        <p:spPr>
          <a:xfrm>
            <a:off x="2783188" y="6165350"/>
            <a:ext cx="180000" cy="180000"/>
          </a:xfrm>
          <a:prstGeom prst="ellipse">
            <a:avLst/>
          </a:prstGeom>
          <a:solidFill>
            <a:srgbClr val="FF66CC"/>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09" name="Elipse 108">
            <a:extLst>
              <a:ext uri="{FF2B5EF4-FFF2-40B4-BE49-F238E27FC236}">
                <a16:creationId xmlns:a16="http://schemas.microsoft.com/office/drawing/2014/main" id="{30EC2B28-8BDE-4688-8883-7D0C3A0B2A8B}"/>
              </a:ext>
            </a:extLst>
          </p:cNvPr>
          <p:cNvSpPr/>
          <p:nvPr/>
        </p:nvSpPr>
        <p:spPr>
          <a:xfrm>
            <a:off x="3133608" y="6165350"/>
            <a:ext cx="180000" cy="180000"/>
          </a:xfrm>
          <a:prstGeom prst="ellipse">
            <a:avLst/>
          </a:prstGeom>
          <a:solidFill>
            <a:srgbClr val="FF66CC"/>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110" name="Elipse 109">
            <a:extLst>
              <a:ext uri="{FF2B5EF4-FFF2-40B4-BE49-F238E27FC236}">
                <a16:creationId xmlns:a16="http://schemas.microsoft.com/office/drawing/2014/main" id="{3B093145-7442-459B-A38B-99E2B132E6DC}"/>
              </a:ext>
            </a:extLst>
          </p:cNvPr>
          <p:cNvSpPr/>
          <p:nvPr/>
        </p:nvSpPr>
        <p:spPr>
          <a:xfrm>
            <a:off x="3483484" y="6165350"/>
            <a:ext cx="180000" cy="180000"/>
          </a:xfrm>
          <a:prstGeom prst="ellipse">
            <a:avLst/>
          </a:prstGeom>
          <a:solidFill>
            <a:srgbClr val="FF66CC"/>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pic>
        <p:nvPicPr>
          <p:cNvPr id="111" name="Picture 6" descr="COVID-19 Antibody Test">
            <a:extLst>
              <a:ext uri="{FF2B5EF4-FFF2-40B4-BE49-F238E27FC236}">
                <a16:creationId xmlns:a16="http://schemas.microsoft.com/office/drawing/2014/main" id="{92F4773D-9C75-4D83-B468-8B676756564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18132602">
            <a:off x="3033866" y="5910655"/>
            <a:ext cx="349446" cy="34985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COVID-19 Antibody Test">
            <a:extLst>
              <a:ext uri="{FF2B5EF4-FFF2-40B4-BE49-F238E27FC236}">
                <a16:creationId xmlns:a16="http://schemas.microsoft.com/office/drawing/2014/main" id="{1CF6C70D-7AE1-44BE-AE65-C5D1F162780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18132602">
            <a:off x="3394803" y="5910654"/>
            <a:ext cx="349446" cy="349851"/>
          </a:xfrm>
          <a:prstGeom prst="rect">
            <a:avLst/>
          </a:prstGeom>
          <a:noFill/>
          <a:extLst>
            <a:ext uri="{909E8E84-426E-40DD-AFC4-6F175D3DCCD1}">
              <a14:hiddenFill xmlns:a14="http://schemas.microsoft.com/office/drawing/2010/main">
                <a:solidFill>
                  <a:srgbClr val="FFFFFF"/>
                </a:solidFill>
              </a14:hiddenFill>
            </a:ext>
          </a:extLst>
        </p:spPr>
      </p:pic>
      <p:pic>
        <p:nvPicPr>
          <p:cNvPr id="113" name="Imagem 112">
            <a:extLst>
              <a:ext uri="{FF2B5EF4-FFF2-40B4-BE49-F238E27FC236}">
                <a16:creationId xmlns:a16="http://schemas.microsoft.com/office/drawing/2014/main" id="{E7382D93-E795-4E18-84CA-85A7A64573BD}"/>
              </a:ext>
            </a:extLst>
          </p:cNvPr>
          <p:cNvPicPr>
            <a:picLocks noChangeAspect="1"/>
          </p:cNvPicPr>
          <p:nvPr/>
        </p:nvPicPr>
        <p:blipFill rotWithShape="1">
          <a:blip r:embed="rId4"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1">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735173" y="2367969"/>
            <a:ext cx="229683" cy="227036"/>
          </a:xfrm>
          <a:prstGeom prst="rect">
            <a:avLst/>
          </a:prstGeom>
        </p:spPr>
      </p:pic>
      <p:pic>
        <p:nvPicPr>
          <p:cNvPr id="114" name="Imagem 113">
            <a:extLst>
              <a:ext uri="{FF2B5EF4-FFF2-40B4-BE49-F238E27FC236}">
                <a16:creationId xmlns:a16="http://schemas.microsoft.com/office/drawing/2014/main" id="{36F71EE5-6EB5-4DD0-A921-EE8B0A3BB95D}"/>
              </a:ext>
            </a:extLst>
          </p:cNvPr>
          <p:cNvPicPr>
            <a:picLocks noChangeAspect="1"/>
          </p:cNvPicPr>
          <p:nvPr/>
        </p:nvPicPr>
        <p:blipFill rotWithShape="1">
          <a:blip r:embed="rId12"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2750325" y="5626398"/>
            <a:ext cx="335913" cy="332042"/>
          </a:xfrm>
          <a:prstGeom prst="rect">
            <a:avLst/>
          </a:prstGeom>
        </p:spPr>
      </p:pic>
      <p:pic>
        <p:nvPicPr>
          <p:cNvPr id="115" name="Imagem 114">
            <a:extLst>
              <a:ext uri="{FF2B5EF4-FFF2-40B4-BE49-F238E27FC236}">
                <a16:creationId xmlns:a16="http://schemas.microsoft.com/office/drawing/2014/main" id="{B32CAC56-B159-4B8E-8C2D-D849DF6087FF}"/>
              </a:ext>
            </a:extLst>
          </p:cNvPr>
          <p:cNvPicPr>
            <a:picLocks noChangeAspect="1"/>
          </p:cNvPicPr>
          <p:nvPr/>
        </p:nvPicPr>
        <p:blipFill rotWithShape="1">
          <a:blip r:embed="rId12"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4">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3133608" y="5626398"/>
            <a:ext cx="335913" cy="332042"/>
          </a:xfrm>
          <a:prstGeom prst="rect">
            <a:avLst/>
          </a:prstGeom>
        </p:spPr>
      </p:pic>
      <p:pic>
        <p:nvPicPr>
          <p:cNvPr id="116" name="Imagem 115">
            <a:extLst>
              <a:ext uri="{FF2B5EF4-FFF2-40B4-BE49-F238E27FC236}">
                <a16:creationId xmlns:a16="http://schemas.microsoft.com/office/drawing/2014/main" id="{DE88CD52-F4D4-4ED2-9CD1-ED3D5087AAFE}"/>
              </a:ext>
            </a:extLst>
          </p:cNvPr>
          <p:cNvPicPr>
            <a:picLocks noChangeAspect="1"/>
          </p:cNvPicPr>
          <p:nvPr/>
        </p:nvPicPr>
        <p:blipFill rotWithShape="1">
          <a:blip r:embed="rId12" cstate="screen">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15">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3514856" y="5626398"/>
            <a:ext cx="335913" cy="332042"/>
          </a:xfrm>
          <a:prstGeom prst="rect">
            <a:avLst/>
          </a:prstGeom>
        </p:spPr>
      </p:pic>
      <p:sp>
        <p:nvSpPr>
          <p:cNvPr id="117" name="Triângulo isósceles 116">
            <a:extLst>
              <a:ext uri="{FF2B5EF4-FFF2-40B4-BE49-F238E27FC236}">
                <a16:creationId xmlns:a16="http://schemas.microsoft.com/office/drawing/2014/main" id="{5F49C1DE-33C1-4C2C-BF56-2A80A6A24E89}"/>
              </a:ext>
            </a:extLst>
          </p:cNvPr>
          <p:cNvSpPr/>
          <p:nvPr/>
        </p:nvSpPr>
        <p:spPr>
          <a:xfrm rot="5400000">
            <a:off x="3949591" y="5911693"/>
            <a:ext cx="653143" cy="335914"/>
          </a:xfrm>
          <a:prstGeom prst="triangle">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a:solidFill>
                <a:schemeClr val="tx1"/>
              </a:solidFill>
            </a:endParaRPr>
          </a:p>
        </p:txBody>
      </p:sp>
      <p:pic>
        <p:nvPicPr>
          <p:cNvPr id="2056" name="Picture 8" descr="Serviço suspenso !">
            <a:extLst>
              <a:ext uri="{FF2B5EF4-FFF2-40B4-BE49-F238E27FC236}">
                <a16:creationId xmlns:a16="http://schemas.microsoft.com/office/drawing/2014/main" id="{39DA852D-79ED-45E6-B744-091DA3460441}"/>
              </a:ext>
            </a:extLst>
          </p:cNvPr>
          <p:cNvPicPr>
            <a:picLocks noChangeAspect="1" noChangeArrowheads="1"/>
          </p:cNvPicPr>
          <p:nvPr/>
        </p:nvPicPr>
        <p:blipFill>
          <a:blip r:embed="rId16" cstate="screen">
            <a:duotone>
              <a:schemeClr val="accent2">
                <a:shade val="45000"/>
                <a:satMod val="135000"/>
              </a:schemeClr>
              <a:prstClr val="white"/>
            </a:duotone>
            <a:alphaModFix amt="50000"/>
            <a:extLst>
              <a:ext uri="{28A0092B-C50C-407E-A947-70E740481C1C}">
                <a14:useLocalDpi xmlns:a14="http://schemas.microsoft.com/office/drawing/2010/main"/>
              </a:ext>
            </a:extLst>
          </a:blip>
          <a:srcRect/>
          <a:stretch>
            <a:fillRect/>
          </a:stretch>
        </p:blipFill>
        <p:spPr bwMode="auto">
          <a:xfrm>
            <a:off x="565627" y="5448515"/>
            <a:ext cx="1224649" cy="1224649"/>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m 2054">
            <a:extLst>
              <a:ext uri="{FF2B5EF4-FFF2-40B4-BE49-F238E27FC236}">
                <a16:creationId xmlns:a16="http://schemas.microsoft.com/office/drawing/2014/main" id="{C4BF0A6D-AE8B-498B-B736-6A25F2676A1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595093" y="5766846"/>
            <a:ext cx="1959924" cy="749382"/>
          </a:xfrm>
          <a:prstGeom prst="rect">
            <a:avLst/>
          </a:prstGeom>
        </p:spPr>
      </p:pic>
      <p:sp>
        <p:nvSpPr>
          <p:cNvPr id="120" name="CaixaDeTexto 119">
            <a:extLst>
              <a:ext uri="{FF2B5EF4-FFF2-40B4-BE49-F238E27FC236}">
                <a16:creationId xmlns:a16="http://schemas.microsoft.com/office/drawing/2014/main" id="{DCA20880-161F-4615-9608-FEB957166040}"/>
              </a:ext>
            </a:extLst>
          </p:cNvPr>
          <p:cNvSpPr txBox="1"/>
          <p:nvPr/>
        </p:nvSpPr>
        <p:spPr>
          <a:xfrm>
            <a:off x="4211375" y="6484738"/>
            <a:ext cx="2749111" cy="523220"/>
          </a:xfrm>
          <a:prstGeom prst="rect">
            <a:avLst/>
          </a:prstGeom>
          <a:noFill/>
        </p:spPr>
        <p:txBody>
          <a:bodyPr wrap="square" rtlCol="0">
            <a:spAutoFit/>
          </a:bodyPr>
          <a:lstStyle/>
          <a:p>
            <a:pPr algn="ctr"/>
            <a:r>
              <a:rPr lang="pt-BR" sz="1400" dirty="0">
                <a:latin typeface="Trebuchet MS" panose="020B0603020202020204" pitchFamily="34" charset="0"/>
              </a:rPr>
              <a:t>Sistemas </a:t>
            </a:r>
            <a:r>
              <a:rPr lang="pt-BR" sz="1400" dirty="0" err="1">
                <a:latin typeface="Trebuchet MS" panose="020B0603020202020204" pitchFamily="34" charset="0"/>
              </a:rPr>
              <a:t>nanoestruturados</a:t>
            </a:r>
            <a:r>
              <a:rPr lang="pt-BR" sz="1400" dirty="0">
                <a:latin typeface="Trebuchet MS" panose="020B0603020202020204" pitchFamily="34" charset="0"/>
              </a:rPr>
              <a:t> com capacidade de sinalização</a:t>
            </a:r>
          </a:p>
        </p:txBody>
      </p:sp>
      <p:sp>
        <p:nvSpPr>
          <p:cNvPr id="121" name="Retângulo: Cantos Arredondados 120">
            <a:extLst>
              <a:ext uri="{FF2B5EF4-FFF2-40B4-BE49-F238E27FC236}">
                <a16:creationId xmlns:a16="http://schemas.microsoft.com/office/drawing/2014/main" id="{271C4FB6-0AD3-4EFA-AC41-BB43448C34EA}"/>
              </a:ext>
            </a:extLst>
          </p:cNvPr>
          <p:cNvSpPr/>
          <p:nvPr/>
        </p:nvSpPr>
        <p:spPr>
          <a:xfrm>
            <a:off x="8879884" y="329277"/>
            <a:ext cx="3126741" cy="9366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solidFill>
                  <a:schemeClr val="bg1"/>
                </a:solidFill>
                <a:latin typeface="Trebuchet MS" panose="020B0603020202020204" pitchFamily="34" charset="0"/>
              </a:rPr>
              <a:t>Metodologias e tecnologias sustentáveis de monitoramento químico</a:t>
            </a:r>
          </a:p>
        </p:txBody>
      </p:sp>
    </p:spTree>
    <p:extLst>
      <p:ext uri="{BB962C8B-B14F-4D97-AF65-F5344CB8AC3E}">
        <p14:creationId xmlns:p14="http://schemas.microsoft.com/office/powerpoint/2010/main" val="3531873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9882" y="6213423"/>
            <a:ext cx="12371882"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32" name="Text Placeholder 5">
            <a:extLst>
              <a:ext uri="{FF2B5EF4-FFF2-40B4-BE49-F238E27FC236}">
                <a16:creationId xmlns:a16="http://schemas.microsoft.com/office/drawing/2014/main" id="{A963B3CC-9C9D-414E-B7BF-FCA7BFD39192}"/>
              </a:ext>
            </a:extLst>
          </p:cNvPr>
          <p:cNvSpPr txBox="1">
            <a:spLocks/>
          </p:cNvSpPr>
          <p:nvPr/>
        </p:nvSpPr>
        <p:spPr>
          <a:xfrm>
            <a:off x="1571689" y="1859185"/>
            <a:ext cx="8562911" cy="612934"/>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solidFill>
                  <a:schemeClr val="tx1"/>
                </a:solidFill>
              </a:rPr>
              <a:t>DESAFIO:</a:t>
            </a:r>
          </a:p>
          <a:p>
            <a:r>
              <a:rPr lang="en-US" dirty="0" err="1">
                <a:solidFill>
                  <a:schemeClr val="tx1"/>
                </a:solidFill>
              </a:rPr>
              <a:t>Otimizar</a:t>
            </a:r>
            <a:r>
              <a:rPr lang="en-US" dirty="0">
                <a:solidFill>
                  <a:schemeClr val="tx1"/>
                </a:solidFill>
              </a:rPr>
              <a:t> sensor </a:t>
            </a:r>
            <a:r>
              <a:rPr lang="en-US" dirty="0" err="1">
                <a:solidFill>
                  <a:schemeClr val="tx1"/>
                </a:solidFill>
              </a:rPr>
              <a:t>em</a:t>
            </a:r>
            <a:r>
              <a:rPr lang="en-US" dirty="0">
                <a:solidFill>
                  <a:schemeClr val="tx1"/>
                </a:solidFill>
              </a:rPr>
              <a:t> tempo real para </a:t>
            </a:r>
            <a:r>
              <a:rPr lang="en-US" dirty="0" err="1">
                <a:solidFill>
                  <a:schemeClr val="tx1"/>
                </a:solidFill>
              </a:rPr>
              <a:t>monitoramento</a:t>
            </a:r>
            <a:r>
              <a:rPr lang="en-US" dirty="0">
                <a:solidFill>
                  <a:schemeClr val="tx1"/>
                </a:solidFill>
              </a:rPr>
              <a:t> de </a:t>
            </a:r>
            <a:r>
              <a:rPr lang="en-US" dirty="0" err="1">
                <a:solidFill>
                  <a:schemeClr val="tx1"/>
                </a:solidFill>
              </a:rPr>
              <a:t>contaminações</a:t>
            </a:r>
            <a:r>
              <a:rPr lang="en-US" dirty="0">
                <a:solidFill>
                  <a:schemeClr val="tx1"/>
                </a:solidFill>
              </a:rPr>
              <a:t> </a:t>
            </a:r>
            <a:r>
              <a:rPr lang="en-US" dirty="0" err="1">
                <a:solidFill>
                  <a:schemeClr val="tx1"/>
                </a:solidFill>
              </a:rPr>
              <a:t>ambientais</a:t>
            </a:r>
            <a:endParaRPr lang="en-US" dirty="0">
              <a:solidFill>
                <a:schemeClr val="tx1"/>
              </a:solidFill>
            </a:endParaRPr>
          </a:p>
        </p:txBody>
      </p:sp>
      <p:cxnSp>
        <p:nvCxnSpPr>
          <p:cNvPr id="33" name="Conector reto 32">
            <a:extLst>
              <a:ext uri="{FF2B5EF4-FFF2-40B4-BE49-F238E27FC236}">
                <a16:creationId xmlns:a16="http://schemas.microsoft.com/office/drawing/2014/main" id="{57DAF783-84AC-449B-ABD5-39091A491141}"/>
              </a:ext>
            </a:extLst>
          </p:cNvPr>
          <p:cNvCxnSpPr>
            <a:cxnSpLocks/>
          </p:cNvCxnSpPr>
          <p:nvPr/>
        </p:nvCxnSpPr>
        <p:spPr>
          <a:xfrm flipV="1">
            <a:off x="2511539" y="4464443"/>
            <a:ext cx="0" cy="109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id="{5CC0A7E2-AE03-4899-918F-C8F5D1B9CE44}"/>
              </a:ext>
            </a:extLst>
          </p:cNvPr>
          <p:cNvCxnSpPr>
            <a:cxnSpLocks/>
          </p:cNvCxnSpPr>
          <p:nvPr/>
        </p:nvCxnSpPr>
        <p:spPr>
          <a:xfrm flipV="1">
            <a:off x="3044939" y="4464443"/>
            <a:ext cx="0" cy="109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Imagem 34">
            <a:extLst>
              <a:ext uri="{FF2B5EF4-FFF2-40B4-BE49-F238E27FC236}">
                <a16:creationId xmlns:a16="http://schemas.microsoft.com/office/drawing/2014/main" id="{7681235C-4624-4A60-9B2D-B48F95673266}"/>
              </a:ext>
            </a:extLst>
          </p:cNvPr>
          <p:cNvPicPr>
            <a:picLocks noChangeAspect="1"/>
          </p:cNvPicPr>
          <p:nvPr/>
        </p:nvPicPr>
        <p:blipFill>
          <a:blip r:embed="rId3"/>
          <a:stretch>
            <a:fillRect/>
          </a:stretch>
        </p:blipFill>
        <p:spPr>
          <a:xfrm>
            <a:off x="338995" y="4107790"/>
            <a:ext cx="3318605" cy="2489887"/>
          </a:xfrm>
          <a:prstGeom prst="rect">
            <a:avLst/>
          </a:prstGeom>
        </p:spPr>
      </p:pic>
      <p:cxnSp>
        <p:nvCxnSpPr>
          <p:cNvPr id="36" name="Conector reto 35">
            <a:extLst>
              <a:ext uri="{FF2B5EF4-FFF2-40B4-BE49-F238E27FC236}">
                <a16:creationId xmlns:a16="http://schemas.microsoft.com/office/drawing/2014/main" id="{841C0B7C-34C8-44A4-BBA3-FDF136F110A6}"/>
              </a:ext>
            </a:extLst>
          </p:cNvPr>
          <p:cNvCxnSpPr>
            <a:cxnSpLocks/>
          </p:cNvCxnSpPr>
          <p:nvPr/>
        </p:nvCxnSpPr>
        <p:spPr>
          <a:xfrm>
            <a:off x="1763074" y="3994243"/>
            <a:ext cx="344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id="{1BD2994A-697A-4B52-854A-8E3B79937D14}"/>
              </a:ext>
            </a:extLst>
          </p:cNvPr>
          <p:cNvCxnSpPr/>
          <p:nvPr/>
        </p:nvCxnSpPr>
        <p:spPr>
          <a:xfrm>
            <a:off x="1752905" y="3902466"/>
            <a:ext cx="0" cy="183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id="{2059006C-CAB1-40C0-A481-3207C79457CF}"/>
              </a:ext>
            </a:extLst>
          </p:cNvPr>
          <p:cNvCxnSpPr/>
          <p:nvPr/>
        </p:nvCxnSpPr>
        <p:spPr>
          <a:xfrm>
            <a:off x="2107885" y="3902466"/>
            <a:ext cx="0" cy="183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5">
            <a:extLst>
              <a:ext uri="{FF2B5EF4-FFF2-40B4-BE49-F238E27FC236}">
                <a16:creationId xmlns:a16="http://schemas.microsoft.com/office/drawing/2014/main" id="{A12D3609-61B8-4FBB-8073-739AA2588B81}"/>
              </a:ext>
            </a:extLst>
          </p:cNvPr>
          <p:cNvSpPr txBox="1">
            <a:spLocks/>
          </p:cNvSpPr>
          <p:nvPr/>
        </p:nvSpPr>
        <p:spPr>
          <a:xfrm>
            <a:off x="1185835" y="3603152"/>
            <a:ext cx="1499287" cy="241976"/>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err="1">
                <a:solidFill>
                  <a:schemeClr val="tx1"/>
                </a:solidFill>
              </a:rPr>
              <a:t>Região</a:t>
            </a:r>
            <a:r>
              <a:rPr lang="en-US" sz="1400" dirty="0">
                <a:solidFill>
                  <a:schemeClr val="tx1"/>
                </a:solidFill>
              </a:rPr>
              <a:t> </a:t>
            </a:r>
            <a:r>
              <a:rPr lang="en-US" sz="1400" dirty="0" err="1">
                <a:solidFill>
                  <a:schemeClr val="tx1"/>
                </a:solidFill>
              </a:rPr>
              <a:t>avaliada</a:t>
            </a:r>
            <a:endParaRPr lang="en-US" sz="1400" dirty="0">
              <a:solidFill>
                <a:schemeClr val="tx1"/>
              </a:solidFill>
            </a:endParaRPr>
          </a:p>
        </p:txBody>
      </p:sp>
      <p:pic>
        <p:nvPicPr>
          <p:cNvPr id="41" name="Imagem 40">
            <a:extLst>
              <a:ext uri="{FF2B5EF4-FFF2-40B4-BE49-F238E27FC236}">
                <a16:creationId xmlns:a16="http://schemas.microsoft.com/office/drawing/2014/main" id="{A8253D1B-DDB1-4332-975B-51CC1BD1C1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6908" y="2798230"/>
            <a:ext cx="1701384" cy="1274131"/>
          </a:xfrm>
          <a:prstGeom prst="rect">
            <a:avLst/>
          </a:prstGeom>
        </p:spPr>
      </p:pic>
      <p:pic>
        <p:nvPicPr>
          <p:cNvPr id="27" name="Imagem 26">
            <a:extLst>
              <a:ext uri="{FF2B5EF4-FFF2-40B4-BE49-F238E27FC236}">
                <a16:creationId xmlns:a16="http://schemas.microsoft.com/office/drawing/2014/main" id="{90BB9F72-229C-4EAE-B084-DFD0F7D77D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4120" y="4067096"/>
            <a:ext cx="6653067" cy="1708289"/>
          </a:xfrm>
          <a:prstGeom prst="rect">
            <a:avLst/>
          </a:prstGeom>
        </p:spPr>
      </p:pic>
      <p:grpSp>
        <p:nvGrpSpPr>
          <p:cNvPr id="13" name="Grupo 12"/>
          <p:cNvGrpSpPr/>
          <p:nvPr/>
        </p:nvGrpSpPr>
        <p:grpSpPr>
          <a:xfrm>
            <a:off x="6275207" y="2910157"/>
            <a:ext cx="4368080" cy="791957"/>
            <a:chOff x="6514104" y="2875005"/>
            <a:chExt cx="4368080" cy="791957"/>
          </a:xfrm>
        </p:grpSpPr>
        <p:cxnSp>
          <p:nvCxnSpPr>
            <p:cNvPr id="37" name="Conector reto 36">
              <a:extLst>
                <a:ext uri="{FF2B5EF4-FFF2-40B4-BE49-F238E27FC236}">
                  <a16:creationId xmlns:a16="http://schemas.microsoft.com/office/drawing/2014/main" id="{424149FA-CB32-4C22-A514-3FF16A5606A2}"/>
                </a:ext>
              </a:extLst>
            </p:cNvPr>
            <p:cNvCxnSpPr/>
            <p:nvPr/>
          </p:nvCxnSpPr>
          <p:spPr>
            <a:xfrm>
              <a:off x="8059817" y="325939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tângulo: Cantos Arredondados 26">
              <a:extLst>
                <a:ext uri="{FF2B5EF4-FFF2-40B4-BE49-F238E27FC236}">
                  <a16:creationId xmlns:a16="http://schemas.microsoft.com/office/drawing/2014/main" id="{2BB08DA4-CD63-4E50-BF9E-5BA120AB8E7A}"/>
                </a:ext>
              </a:extLst>
            </p:cNvPr>
            <p:cNvSpPr/>
            <p:nvPr/>
          </p:nvSpPr>
          <p:spPr>
            <a:xfrm>
              <a:off x="6514104" y="2875005"/>
              <a:ext cx="4368080" cy="791957"/>
            </a:xfrm>
            <a:prstGeom prst="roundRect">
              <a:avLst>
                <a:gd name="adj" fmla="val 8824"/>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rPr>
                <a:t>Correlações:</a:t>
              </a:r>
            </a:p>
            <a:p>
              <a:pPr algn="ctr"/>
              <a:r>
                <a:rPr lang="pt-BR" sz="1400" dirty="0">
                  <a:solidFill>
                    <a:schemeClr val="tx1"/>
                  </a:solidFill>
                </a:rPr>
                <a:t>Perfil espectral           Origem do óleo </a:t>
              </a:r>
            </a:p>
            <a:p>
              <a:pPr algn="ctr"/>
              <a:r>
                <a:rPr lang="pt-BR" sz="1400" dirty="0">
                  <a:solidFill>
                    <a:schemeClr val="tx1"/>
                  </a:solidFill>
                </a:rPr>
                <a:t>Intensidade espectral           Espessura do filme  </a:t>
              </a:r>
            </a:p>
          </p:txBody>
        </p:sp>
        <p:pic>
          <p:nvPicPr>
            <p:cNvPr id="29" name="Picture 4" descr="Resultado de imagem para seta">
              <a:extLst>
                <a:ext uri="{FF2B5EF4-FFF2-40B4-BE49-F238E27FC236}">
                  <a16:creationId xmlns:a16="http://schemas.microsoft.com/office/drawing/2014/main" id="{596E8E36-A67C-41CE-8068-DB6DB8663E1B}"/>
                </a:ext>
              </a:extLst>
            </p:cNvPr>
            <p:cNvPicPr>
              <a:picLocks noChangeAspect="1" noChangeArrowheads="1"/>
            </p:cNvPicPr>
            <p:nvPr/>
          </p:nvPicPr>
          <p:blipFill>
            <a:blip r:embed="rId6" cstate="screen">
              <a:duotone>
                <a:schemeClr val="accent5">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rot="1963589">
              <a:off x="8536272" y="3162636"/>
              <a:ext cx="323741" cy="2546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m para seta">
              <a:extLst>
                <a:ext uri="{FF2B5EF4-FFF2-40B4-BE49-F238E27FC236}">
                  <a16:creationId xmlns:a16="http://schemas.microsoft.com/office/drawing/2014/main" id="{596E8E36-A67C-41CE-8068-DB6DB8663E1B}"/>
                </a:ext>
              </a:extLst>
            </p:cNvPr>
            <p:cNvPicPr>
              <a:picLocks noChangeAspect="1" noChangeArrowheads="1"/>
            </p:cNvPicPr>
            <p:nvPr/>
          </p:nvPicPr>
          <p:blipFill>
            <a:blip r:embed="rId6" cstate="screen">
              <a:duotone>
                <a:schemeClr val="accent5">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rot="1963589">
              <a:off x="8655720" y="3336111"/>
              <a:ext cx="323741" cy="254636"/>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Imagem 4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21" name="CaixaDeTexto 20">
            <a:extLst>
              <a:ext uri="{FF2B5EF4-FFF2-40B4-BE49-F238E27FC236}">
                <a16:creationId xmlns:a16="http://schemas.microsoft.com/office/drawing/2014/main" id="{BB5D6CBE-598C-4DAB-B4C9-2BC055A5CA1C}"/>
              </a:ext>
            </a:extLst>
          </p:cNvPr>
          <p:cNvSpPr txBox="1"/>
          <p:nvPr/>
        </p:nvSpPr>
        <p:spPr>
          <a:xfrm>
            <a:off x="396786" y="452331"/>
            <a:ext cx="11468100" cy="584775"/>
          </a:xfrm>
          <a:prstGeom prst="rect">
            <a:avLst/>
          </a:prstGeom>
          <a:noFill/>
        </p:spPr>
        <p:txBody>
          <a:bodyPr wrap="square" rtlCol="0">
            <a:spAutoFit/>
          </a:bodyPr>
          <a:lstStyle/>
          <a:p>
            <a:r>
              <a:rPr lang="pt-BR" sz="3200" dirty="0">
                <a:latin typeface="Trebuchet MS" panose="020B0603020202020204" pitchFamily="34" charset="0"/>
              </a:rPr>
              <a:t>Química Verde</a:t>
            </a:r>
            <a:endParaRPr lang="pt-BR" sz="2800" dirty="0">
              <a:latin typeface="Trebuchet MS" panose="020B0603020202020204" pitchFamily="34" charset="0"/>
            </a:endParaRPr>
          </a:p>
        </p:txBody>
      </p:sp>
      <p:sp>
        <p:nvSpPr>
          <p:cNvPr id="22" name="CaixaDeTexto 21">
            <a:extLst>
              <a:ext uri="{FF2B5EF4-FFF2-40B4-BE49-F238E27FC236}">
                <a16:creationId xmlns:a16="http://schemas.microsoft.com/office/drawing/2014/main" id="{0F57A70C-E854-420E-8834-2FF20D06B5FA}"/>
              </a:ext>
            </a:extLst>
          </p:cNvPr>
          <p:cNvSpPr txBox="1"/>
          <p:nvPr/>
        </p:nvSpPr>
        <p:spPr>
          <a:xfrm>
            <a:off x="396786" y="1037106"/>
            <a:ext cx="3391443" cy="400110"/>
          </a:xfrm>
          <a:prstGeom prst="rect">
            <a:avLst/>
          </a:prstGeom>
          <a:noFill/>
        </p:spPr>
        <p:txBody>
          <a:bodyPr wrap="square" rtlCol="0">
            <a:spAutoFit/>
          </a:bodyPr>
          <a:lstStyle/>
          <a:p>
            <a:r>
              <a:rPr lang="pt-BR" sz="2000" dirty="0">
                <a:solidFill>
                  <a:schemeClr val="accent1"/>
                </a:solidFill>
                <a:latin typeface="Trebuchet MS" panose="020B0603020202020204" pitchFamily="34" charset="0"/>
              </a:rPr>
              <a:t>Nossas iniciativas de P,D</a:t>
            </a:r>
            <a:r>
              <a:rPr lang="pt-BR" dirty="0">
                <a:solidFill>
                  <a:schemeClr val="accent1"/>
                </a:solidFill>
                <a:latin typeface="Times New Roman" panose="02020603050405020304" pitchFamily="18" charset="0"/>
                <a:cs typeface="Times New Roman" panose="02020603050405020304" pitchFamily="18" charset="0"/>
              </a:rPr>
              <a:t>&amp;</a:t>
            </a:r>
            <a:r>
              <a:rPr lang="pt-BR" sz="2000" dirty="0">
                <a:solidFill>
                  <a:schemeClr val="accent1"/>
                </a:solidFill>
                <a:latin typeface="Trebuchet MS" panose="020B0603020202020204" pitchFamily="34" charset="0"/>
              </a:rPr>
              <a:t>I</a:t>
            </a:r>
            <a:endParaRPr lang="pt-BR" sz="2800" dirty="0">
              <a:solidFill>
                <a:schemeClr val="accent1"/>
              </a:solidFill>
              <a:latin typeface="Trebuchet MS" panose="020B0603020202020204" pitchFamily="34" charset="0"/>
            </a:endParaRPr>
          </a:p>
        </p:txBody>
      </p:sp>
      <p:pic>
        <p:nvPicPr>
          <p:cNvPr id="23" name="Picture 4" descr="Resultado de imagem para hyperspectral imaging review">
            <a:extLst>
              <a:ext uri="{FF2B5EF4-FFF2-40B4-BE49-F238E27FC236}">
                <a16:creationId xmlns:a16="http://schemas.microsoft.com/office/drawing/2014/main" id="{0B2A6EB7-33C4-49C7-9512-A77209491E1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881003" y="2692858"/>
            <a:ext cx="1222204" cy="1222205"/>
          </a:xfrm>
          <a:prstGeom prst="rect">
            <a:avLst/>
          </a:prstGeom>
          <a:noFill/>
          <a:extLst>
            <a:ext uri="{909E8E84-426E-40DD-AFC4-6F175D3DCCD1}">
              <a14:hiddenFill xmlns:a14="http://schemas.microsoft.com/office/drawing/2010/main">
                <a:solidFill>
                  <a:srgbClr val="FFFFFF"/>
                </a:solidFill>
              </a14:hiddenFill>
            </a:ext>
          </a:extLst>
        </p:spPr>
      </p:pic>
      <p:sp>
        <p:nvSpPr>
          <p:cNvPr id="24" name="Seta: para a Direita 23">
            <a:extLst>
              <a:ext uri="{FF2B5EF4-FFF2-40B4-BE49-F238E27FC236}">
                <a16:creationId xmlns:a16="http://schemas.microsoft.com/office/drawing/2014/main" id="{C3A2037E-DB78-42AF-9CC3-066065EFF8AF}"/>
              </a:ext>
            </a:extLst>
          </p:cNvPr>
          <p:cNvSpPr/>
          <p:nvPr/>
        </p:nvSpPr>
        <p:spPr>
          <a:xfrm>
            <a:off x="4471896" y="3376635"/>
            <a:ext cx="252000" cy="243892"/>
          </a:xfrm>
          <a:prstGeom prst="rightArrow">
            <a:avLst>
              <a:gd name="adj1" fmla="val 50000"/>
              <a:gd name="adj2" fmla="val 70503"/>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BR"/>
          </a:p>
        </p:txBody>
      </p:sp>
      <p:sp>
        <p:nvSpPr>
          <p:cNvPr id="25" name="Text Placeholder 5">
            <a:extLst>
              <a:ext uri="{FF2B5EF4-FFF2-40B4-BE49-F238E27FC236}">
                <a16:creationId xmlns:a16="http://schemas.microsoft.com/office/drawing/2014/main" id="{935F16DD-145D-4D45-A576-848D3444E06D}"/>
              </a:ext>
            </a:extLst>
          </p:cNvPr>
          <p:cNvSpPr txBox="1">
            <a:spLocks/>
          </p:cNvSpPr>
          <p:nvPr/>
        </p:nvSpPr>
        <p:spPr>
          <a:xfrm>
            <a:off x="3836598" y="6093043"/>
            <a:ext cx="2316688" cy="612934"/>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dirty="0" err="1">
                <a:solidFill>
                  <a:schemeClr val="tx1"/>
                </a:solidFill>
              </a:rPr>
              <a:t>Aplicações</a:t>
            </a:r>
            <a:r>
              <a:rPr lang="en-US" sz="1600" dirty="0">
                <a:solidFill>
                  <a:schemeClr val="tx1"/>
                </a:solidFill>
              </a:rPr>
              <a:t> </a:t>
            </a:r>
            <a:r>
              <a:rPr lang="en-US" sz="1600" dirty="0" err="1">
                <a:solidFill>
                  <a:schemeClr val="tx1"/>
                </a:solidFill>
              </a:rPr>
              <a:t>adicionais</a:t>
            </a:r>
            <a:r>
              <a:rPr lang="en-US" sz="1600" dirty="0">
                <a:solidFill>
                  <a:schemeClr val="tx1"/>
                </a:solidFill>
              </a:rPr>
              <a:t>:</a:t>
            </a:r>
          </a:p>
        </p:txBody>
      </p:sp>
      <p:pic>
        <p:nvPicPr>
          <p:cNvPr id="26" name="Picture 6" descr="Resultado de imagem para food control hyperspectral image">
            <a:extLst>
              <a:ext uri="{FF2B5EF4-FFF2-40B4-BE49-F238E27FC236}">
                <a16:creationId xmlns:a16="http://schemas.microsoft.com/office/drawing/2014/main" id="{9A795829-5B03-4536-9688-E2915A9559B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43496" y="5806908"/>
            <a:ext cx="1745687" cy="114766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Agrupar 30">
            <a:extLst>
              <a:ext uri="{FF2B5EF4-FFF2-40B4-BE49-F238E27FC236}">
                <a16:creationId xmlns:a16="http://schemas.microsoft.com/office/drawing/2014/main" id="{5B664020-6B22-4468-81ED-0E6397C29081}"/>
              </a:ext>
            </a:extLst>
          </p:cNvPr>
          <p:cNvGrpSpPr/>
          <p:nvPr/>
        </p:nvGrpSpPr>
        <p:grpSpPr>
          <a:xfrm>
            <a:off x="7873965" y="5843511"/>
            <a:ext cx="1387096" cy="1060272"/>
            <a:chOff x="8603096" y="7225324"/>
            <a:chExt cx="2988767" cy="2490639"/>
          </a:xfrm>
        </p:grpSpPr>
        <p:pic>
          <p:nvPicPr>
            <p:cNvPr id="43" name="Picture 2" descr="Resultado de imagem para hyperspectral imaging review">
              <a:extLst>
                <a:ext uri="{FF2B5EF4-FFF2-40B4-BE49-F238E27FC236}">
                  <a16:creationId xmlns:a16="http://schemas.microsoft.com/office/drawing/2014/main" id="{67B3D062-8F10-4E14-8F6E-F878EA40C1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03096" y="7225324"/>
              <a:ext cx="2988767" cy="2490639"/>
            </a:xfrm>
            <a:prstGeom prst="rect">
              <a:avLst/>
            </a:prstGeom>
            <a:noFill/>
            <a:extLst>
              <a:ext uri="{909E8E84-426E-40DD-AFC4-6F175D3DCCD1}">
                <a14:hiddenFill xmlns:a14="http://schemas.microsoft.com/office/drawing/2010/main">
                  <a:solidFill>
                    <a:srgbClr val="FFFFFF"/>
                  </a:solidFill>
                </a14:hiddenFill>
              </a:ext>
            </a:extLst>
          </p:spPr>
        </p:pic>
        <p:sp>
          <p:nvSpPr>
            <p:cNvPr id="44" name="Retângulo 43">
              <a:extLst>
                <a:ext uri="{FF2B5EF4-FFF2-40B4-BE49-F238E27FC236}">
                  <a16:creationId xmlns:a16="http://schemas.microsoft.com/office/drawing/2014/main" id="{04A94798-BE17-4AC7-A057-004CD529B444}"/>
                </a:ext>
              </a:extLst>
            </p:cNvPr>
            <p:cNvSpPr/>
            <p:nvPr/>
          </p:nvSpPr>
          <p:spPr>
            <a:xfrm>
              <a:off x="8603096" y="7259306"/>
              <a:ext cx="253185" cy="3606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613270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615" y="6091851"/>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pic>
        <p:nvPicPr>
          <p:cNvPr id="42" name="Imagem 4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21" name="CaixaDeTexto 20">
            <a:extLst>
              <a:ext uri="{FF2B5EF4-FFF2-40B4-BE49-F238E27FC236}">
                <a16:creationId xmlns:a16="http://schemas.microsoft.com/office/drawing/2014/main" id="{BB5D6CBE-598C-4DAB-B4C9-2BC055A5CA1C}"/>
              </a:ext>
            </a:extLst>
          </p:cNvPr>
          <p:cNvSpPr txBox="1"/>
          <p:nvPr/>
        </p:nvSpPr>
        <p:spPr>
          <a:xfrm>
            <a:off x="396786" y="452331"/>
            <a:ext cx="11468100" cy="584775"/>
          </a:xfrm>
          <a:prstGeom prst="rect">
            <a:avLst/>
          </a:prstGeom>
          <a:noFill/>
        </p:spPr>
        <p:txBody>
          <a:bodyPr wrap="square" rtlCol="0">
            <a:spAutoFit/>
          </a:bodyPr>
          <a:lstStyle/>
          <a:p>
            <a:r>
              <a:rPr lang="pt-BR" sz="3200" dirty="0">
                <a:latin typeface="Trebuchet MS" panose="020B0603020202020204" pitchFamily="34" charset="0"/>
              </a:rPr>
              <a:t>Química Verde</a:t>
            </a:r>
            <a:endParaRPr lang="pt-BR" sz="2800" dirty="0">
              <a:latin typeface="Trebuchet MS" panose="020B0603020202020204" pitchFamily="34" charset="0"/>
            </a:endParaRPr>
          </a:p>
        </p:txBody>
      </p:sp>
      <p:sp>
        <p:nvSpPr>
          <p:cNvPr id="22" name="CaixaDeTexto 21">
            <a:extLst>
              <a:ext uri="{FF2B5EF4-FFF2-40B4-BE49-F238E27FC236}">
                <a16:creationId xmlns:a16="http://schemas.microsoft.com/office/drawing/2014/main" id="{0F57A70C-E854-420E-8834-2FF20D06B5FA}"/>
              </a:ext>
            </a:extLst>
          </p:cNvPr>
          <p:cNvSpPr txBox="1"/>
          <p:nvPr/>
        </p:nvSpPr>
        <p:spPr>
          <a:xfrm>
            <a:off x="396786" y="1037106"/>
            <a:ext cx="3391443" cy="400110"/>
          </a:xfrm>
          <a:prstGeom prst="rect">
            <a:avLst/>
          </a:prstGeom>
          <a:noFill/>
        </p:spPr>
        <p:txBody>
          <a:bodyPr wrap="square" rtlCol="0">
            <a:spAutoFit/>
          </a:bodyPr>
          <a:lstStyle/>
          <a:p>
            <a:r>
              <a:rPr lang="pt-BR" sz="2000" dirty="0">
                <a:solidFill>
                  <a:schemeClr val="accent1"/>
                </a:solidFill>
                <a:latin typeface="Trebuchet MS" panose="020B0603020202020204" pitchFamily="34" charset="0"/>
              </a:rPr>
              <a:t>Nossas iniciativas de P,D</a:t>
            </a:r>
            <a:r>
              <a:rPr lang="pt-BR" dirty="0">
                <a:solidFill>
                  <a:schemeClr val="accent1"/>
                </a:solidFill>
                <a:latin typeface="Times New Roman" panose="02020603050405020304" pitchFamily="18" charset="0"/>
                <a:cs typeface="Times New Roman" panose="02020603050405020304" pitchFamily="18" charset="0"/>
              </a:rPr>
              <a:t>&amp;</a:t>
            </a:r>
            <a:r>
              <a:rPr lang="pt-BR" sz="2000" dirty="0">
                <a:solidFill>
                  <a:schemeClr val="accent1"/>
                </a:solidFill>
                <a:latin typeface="Trebuchet MS" panose="020B0603020202020204" pitchFamily="34" charset="0"/>
              </a:rPr>
              <a:t>I</a:t>
            </a:r>
            <a:endParaRPr lang="pt-BR" sz="2800" dirty="0">
              <a:solidFill>
                <a:schemeClr val="accent1"/>
              </a:solidFill>
              <a:latin typeface="Trebuchet MS" panose="020B0603020202020204" pitchFamily="34" charset="0"/>
            </a:endParaRPr>
          </a:p>
        </p:txBody>
      </p:sp>
      <p:sp>
        <p:nvSpPr>
          <p:cNvPr id="45" name="CaixaDeTexto 44">
            <a:extLst>
              <a:ext uri="{FF2B5EF4-FFF2-40B4-BE49-F238E27FC236}">
                <a16:creationId xmlns:a16="http://schemas.microsoft.com/office/drawing/2014/main" id="{75C42F23-11DA-4234-8375-0DDEA908C2F1}"/>
              </a:ext>
            </a:extLst>
          </p:cNvPr>
          <p:cNvSpPr txBox="1"/>
          <p:nvPr/>
        </p:nvSpPr>
        <p:spPr>
          <a:xfrm>
            <a:off x="9975099" y="4504268"/>
            <a:ext cx="1457450" cy="338554"/>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r>
              <a:rPr lang="en-US" sz="1600" dirty="0" err="1">
                <a:solidFill>
                  <a:schemeClr val="accent1">
                    <a:lumMod val="50000"/>
                  </a:schemeClr>
                </a:solidFill>
                <a:latin typeface="Futura Md BT Medium" charset="0"/>
                <a:ea typeface="Futura Md BT Medium" charset="0"/>
                <a:cs typeface="Futura Md BT Medium" charset="0"/>
              </a:rPr>
              <a:t>Triglicerídeos</a:t>
            </a:r>
            <a:endParaRPr lang="en-US" sz="1600" dirty="0">
              <a:solidFill>
                <a:schemeClr val="accent1">
                  <a:lumMod val="50000"/>
                </a:schemeClr>
              </a:solidFill>
              <a:latin typeface="Futura Md BT Medium" charset="0"/>
              <a:ea typeface="Futura Md BT Medium" charset="0"/>
              <a:cs typeface="Futura Md BT Medium" charset="0"/>
            </a:endParaRPr>
          </a:p>
        </p:txBody>
      </p:sp>
      <p:sp>
        <p:nvSpPr>
          <p:cNvPr id="46" name="CaixaDeTexto 45">
            <a:extLst>
              <a:ext uri="{FF2B5EF4-FFF2-40B4-BE49-F238E27FC236}">
                <a16:creationId xmlns:a16="http://schemas.microsoft.com/office/drawing/2014/main" id="{EFD1C9C0-F90A-41D5-A7DA-EAD5BF368A10}"/>
              </a:ext>
            </a:extLst>
          </p:cNvPr>
          <p:cNvSpPr txBox="1"/>
          <p:nvPr/>
        </p:nvSpPr>
        <p:spPr>
          <a:xfrm>
            <a:off x="9911605" y="3238453"/>
            <a:ext cx="1263487" cy="338554"/>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r>
              <a:rPr lang="en-US" sz="1600">
                <a:solidFill>
                  <a:schemeClr val="accent1">
                    <a:lumMod val="50000"/>
                  </a:schemeClr>
                </a:solidFill>
                <a:latin typeface="Futura Md BT Medium" charset="0"/>
                <a:ea typeface="Futura Md BT Medium" charset="0"/>
                <a:cs typeface="Futura Md BT Medium" charset="0"/>
              </a:rPr>
              <a:t>Fitoesteróis</a:t>
            </a:r>
            <a:endParaRPr lang="en-US" sz="1600" dirty="0">
              <a:solidFill>
                <a:schemeClr val="accent1">
                  <a:lumMod val="50000"/>
                </a:schemeClr>
              </a:solidFill>
              <a:latin typeface="Futura Md BT Medium" charset="0"/>
              <a:ea typeface="Futura Md BT Medium" charset="0"/>
              <a:cs typeface="Futura Md BT Medium" charset="0"/>
            </a:endParaRPr>
          </a:p>
        </p:txBody>
      </p:sp>
      <p:sp>
        <p:nvSpPr>
          <p:cNvPr id="47" name="CaixaDeTexto 46">
            <a:extLst>
              <a:ext uri="{FF2B5EF4-FFF2-40B4-BE49-F238E27FC236}">
                <a16:creationId xmlns:a16="http://schemas.microsoft.com/office/drawing/2014/main" id="{E47562B0-4C48-433A-A1CC-D18C9A6BF942}"/>
              </a:ext>
            </a:extLst>
          </p:cNvPr>
          <p:cNvSpPr txBox="1"/>
          <p:nvPr/>
        </p:nvSpPr>
        <p:spPr>
          <a:xfrm>
            <a:off x="9504733" y="1991553"/>
            <a:ext cx="1869423" cy="338554"/>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r>
              <a:rPr lang="en-US" sz="1600" dirty="0" err="1">
                <a:solidFill>
                  <a:schemeClr val="accent1">
                    <a:lumMod val="50000"/>
                  </a:schemeClr>
                </a:solidFill>
                <a:latin typeface="Futura Md BT Medium" charset="0"/>
                <a:ea typeface="Futura Md BT Medium" charset="0"/>
                <a:cs typeface="Futura Md BT Medium" charset="0"/>
              </a:rPr>
              <a:t>Tetraterpenóides</a:t>
            </a:r>
            <a:endParaRPr lang="en-US" sz="1600" dirty="0">
              <a:solidFill>
                <a:schemeClr val="accent1">
                  <a:lumMod val="50000"/>
                </a:schemeClr>
              </a:solidFill>
              <a:latin typeface="Futura Md BT Medium" charset="0"/>
              <a:ea typeface="Futura Md BT Medium" charset="0"/>
              <a:cs typeface="Futura Md BT Medium" charset="0"/>
            </a:endParaRPr>
          </a:p>
        </p:txBody>
      </p:sp>
      <p:sp>
        <p:nvSpPr>
          <p:cNvPr id="48" name="CaixaDeTexto 47">
            <a:extLst>
              <a:ext uri="{FF2B5EF4-FFF2-40B4-BE49-F238E27FC236}">
                <a16:creationId xmlns:a16="http://schemas.microsoft.com/office/drawing/2014/main" id="{05710186-2FA6-4579-BE52-A6FA5EC9DBDC}"/>
              </a:ext>
            </a:extLst>
          </p:cNvPr>
          <p:cNvSpPr txBox="1"/>
          <p:nvPr/>
        </p:nvSpPr>
        <p:spPr>
          <a:xfrm>
            <a:off x="7338141" y="1602540"/>
            <a:ext cx="1362874" cy="338554"/>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r>
              <a:rPr lang="en-US" sz="1600" dirty="0" err="1">
                <a:solidFill>
                  <a:schemeClr val="accent1">
                    <a:lumMod val="50000"/>
                  </a:schemeClr>
                </a:solidFill>
                <a:latin typeface="Futura Md BT Medium" charset="0"/>
                <a:ea typeface="Futura Md BT Medium" charset="0"/>
                <a:cs typeface="Futura Md BT Medium" charset="0"/>
              </a:rPr>
              <a:t>Tocotrienóis</a:t>
            </a:r>
            <a:endParaRPr lang="en-US" sz="1600" dirty="0">
              <a:solidFill>
                <a:schemeClr val="accent1">
                  <a:lumMod val="50000"/>
                </a:schemeClr>
              </a:solidFill>
              <a:latin typeface="Futura Md BT Medium" charset="0"/>
              <a:ea typeface="Futura Md BT Medium" charset="0"/>
              <a:cs typeface="Futura Md BT Medium" charset="0"/>
            </a:endParaRPr>
          </a:p>
        </p:txBody>
      </p:sp>
      <p:pic>
        <p:nvPicPr>
          <p:cNvPr id="49" name="Imagem 48">
            <a:extLst>
              <a:ext uri="{FF2B5EF4-FFF2-40B4-BE49-F238E27FC236}">
                <a16:creationId xmlns:a16="http://schemas.microsoft.com/office/drawing/2014/main" id="{746B5DB9-3641-459B-8286-0C6D84B81F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8227" y="4858352"/>
            <a:ext cx="2484751" cy="1101574"/>
          </a:xfrm>
          <a:prstGeom prst="rect">
            <a:avLst/>
          </a:prstGeom>
        </p:spPr>
      </p:pic>
      <p:pic>
        <p:nvPicPr>
          <p:cNvPr id="50" name="Imagem 49">
            <a:extLst>
              <a:ext uri="{FF2B5EF4-FFF2-40B4-BE49-F238E27FC236}">
                <a16:creationId xmlns:a16="http://schemas.microsoft.com/office/drawing/2014/main" id="{E4BA4A62-3B25-4E0C-89AE-9265D83DEA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43980">
            <a:off x="9736295" y="3120755"/>
            <a:ext cx="1930403" cy="1298498"/>
          </a:xfrm>
          <a:prstGeom prst="rect">
            <a:avLst/>
          </a:prstGeom>
        </p:spPr>
      </p:pic>
      <p:pic>
        <p:nvPicPr>
          <p:cNvPr id="51" name="Imagem 50">
            <a:extLst>
              <a:ext uri="{FF2B5EF4-FFF2-40B4-BE49-F238E27FC236}">
                <a16:creationId xmlns:a16="http://schemas.microsoft.com/office/drawing/2014/main" id="{D3728DD6-DE3E-47C3-949C-D0AD0FBB25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97084" y="2356705"/>
            <a:ext cx="2528252" cy="753806"/>
          </a:xfrm>
          <a:prstGeom prst="rect">
            <a:avLst/>
          </a:prstGeom>
        </p:spPr>
      </p:pic>
      <p:pic>
        <p:nvPicPr>
          <p:cNvPr id="52" name="Imagem 51">
            <a:extLst>
              <a:ext uri="{FF2B5EF4-FFF2-40B4-BE49-F238E27FC236}">
                <a16:creationId xmlns:a16="http://schemas.microsoft.com/office/drawing/2014/main" id="{59CE47D5-01E1-427D-9125-3637DE169E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5869" y="4307605"/>
            <a:ext cx="1339166" cy="849856"/>
          </a:xfrm>
          <a:prstGeom prst="rect">
            <a:avLst/>
          </a:prstGeom>
        </p:spPr>
      </p:pic>
      <p:sp>
        <p:nvSpPr>
          <p:cNvPr id="53" name="CaixaDeTexto 52">
            <a:extLst>
              <a:ext uri="{FF2B5EF4-FFF2-40B4-BE49-F238E27FC236}">
                <a16:creationId xmlns:a16="http://schemas.microsoft.com/office/drawing/2014/main" id="{683CB961-B23C-42C0-BB4A-2E786FAA28C8}"/>
              </a:ext>
            </a:extLst>
          </p:cNvPr>
          <p:cNvSpPr txBox="1"/>
          <p:nvPr/>
        </p:nvSpPr>
        <p:spPr>
          <a:xfrm>
            <a:off x="4574643" y="3843643"/>
            <a:ext cx="1569660" cy="338554"/>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r>
              <a:rPr lang="en-US" sz="1600" dirty="0" err="1">
                <a:solidFill>
                  <a:schemeClr val="accent1">
                    <a:lumMod val="50000"/>
                  </a:schemeClr>
                </a:solidFill>
                <a:latin typeface="Futura Md BT Medium" charset="0"/>
                <a:ea typeface="Futura Md BT Medium" charset="0"/>
                <a:cs typeface="Futura Md BT Medium" charset="0"/>
              </a:rPr>
              <a:t>Triterpenóides</a:t>
            </a:r>
            <a:endParaRPr lang="en-US" sz="1600" dirty="0">
              <a:solidFill>
                <a:schemeClr val="accent1">
                  <a:lumMod val="50000"/>
                </a:schemeClr>
              </a:solidFill>
              <a:latin typeface="Futura Md BT Medium" charset="0"/>
              <a:ea typeface="Futura Md BT Medium" charset="0"/>
              <a:cs typeface="Futura Md BT Medium" charset="0"/>
            </a:endParaRPr>
          </a:p>
        </p:txBody>
      </p:sp>
      <p:pic>
        <p:nvPicPr>
          <p:cNvPr id="54" name="Imagem 53">
            <a:extLst>
              <a:ext uri="{FF2B5EF4-FFF2-40B4-BE49-F238E27FC236}">
                <a16:creationId xmlns:a16="http://schemas.microsoft.com/office/drawing/2014/main" id="{0761781E-94E9-4AB1-9EC8-1CB24530D8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54656" y="3069473"/>
            <a:ext cx="1079142" cy="452700"/>
          </a:xfrm>
          <a:prstGeom prst="rect">
            <a:avLst/>
          </a:prstGeom>
        </p:spPr>
      </p:pic>
      <p:pic>
        <p:nvPicPr>
          <p:cNvPr id="55" name="Imagem 54">
            <a:extLst>
              <a:ext uri="{FF2B5EF4-FFF2-40B4-BE49-F238E27FC236}">
                <a16:creationId xmlns:a16="http://schemas.microsoft.com/office/drawing/2014/main" id="{8FF8DAA4-58DA-4BE9-A4AA-47D036BED8E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77053" y="1739334"/>
            <a:ext cx="2676777" cy="848921"/>
          </a:xfrm>
          <a:prstGeom prst="rect">
            <a:avLst/>
          </a:prstGeom>
        </p:spPr>
      </p:pic>
      <p:pic>
        <p:nvPicPr>
          <p:cNvPr id="56" name="Imagem 55">
            <a:extLst>
              <a:ext uri="{FF2B5EF4-FFF2-40B4-BE49-F238E27FC236}">
                <a16:creationId xmlns:a16="http://schemas.microsoft.com/office/drawing/2014/main" id="{D1E1FFC4-F1C0-445D-B9B0-0EE89A25E79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42839" y="2587703"/>
            <a:ext cx="3668766" cy="3015138"/>
          </a:xfrm>
          <a:prstGeom prst="rect">
            <a:avLst/>
          </a:prstGeom>
        </p:spPr>
      </p:pic>
      <p:sp>
        <p:nvSpPr>
          <p:cNvPr id="57" name="CaixaDeTexto 56">
            <a:extLst>
              <a:ext uri="{FF2B5EF4-FFF2-40B4-BE49-F238E27FC236}">
                <a16:creationId xmlns:a16="http://schemas.microsoft.com/office/drawing/2014/main" id="{318EBBAC-1DD3-43E7-9F81-0001DDFFAF11}"/>
              </a:ext>
            </a:extLst>
          </p:cNvPr>
          <p:cNvSpPr txBox="1"/>
          <p:nvPr/>
        </p:nvSpPr>
        <p:spPr>
          <a:xfrm>
            <a:off x="5068900" y="2475180"/>
            <a:ext cx="1909497" cy="584775"/>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pPr algn="ctr"/>
            <a:r>
              <a:rPr lang="en-US" sz="1600" dirty="0" err="1">
                <a:solidFill>
                  <a:schemeClr val="accent1">
                    <a:lumMod val="50000"/>
                  </a:schemeClr>
                </a:solidFill>
                <a:latin typeface="Futura Md BT Medium" charset="0"/>
                <a:ea typeface="Futura Md BT Medium" charset="0"/>
                <a:cs typeface="Futura Md BT Medium" charset="0"/>
              </a:rPr>
              <a:t>Furanocumarinas</a:t>
            </a:r>
            <a:endParaRPr lang="en-US" sz="1600" dirty="0">
              <a:solidFill>
                <a:schemeClr val="accent1">
                  <a:lumMod val="50000"/>
                </a:schemeClr>
              </a:solidFill>
              <a:latin typeface="Futura Md BT Medium" charset="0"/>
              <a:ea typeface="Futura Md BT Medium" charset="0"/>
              <a:cs typeface="Futura Md BT Medium" charset="0"/>
            </a:endParaRPr>
          </a:p>
          <a:p>
            <a:pPr algn="ctr"/>
            <a:r>
              <a:rPr lang="en-US" sz="1600" dirty="0">
                <a:solidFill>
                  <a:schemeClr val="accent1">
                    <a:lumMod val="50000"/>
                  </a:schemeClr>
                </a:solidFill>
                <a:latin typeface="Futura Md BT Medium" charset="0"/>
                <a:ea typeface="Futura Md BT Medium" charset="0"/>
                <a:cs typeface="Futura Md BT Medium" charset="0"/>
              </a:rPr>
              <a:t>(</a:t>
            </a:r>
            <a:r>
              <a:rPr lang="en-US" sz="1600" dirty="0" err="1">
                <a:solidFill>
                  <a:schemeClr val="accent1">
                    <a:lumMod val="50000"/>
                  </a:schemeClr>
                </a:solidFill>
                <a:latin typeface="Futura Md BT Medium" charset="0"/>
                <a:ea typeface="Futura Md BT Medium" charset="0"/>
                <a:cs typeface="Futura Md BT Medium" charset="0"/>
              </a:rPr>
              <a:t>fenólicos</a:t>
            </a:r>
            <a:r>
              <a:rPr lang="en-US" sz="1600" dirty="0">
                <a:solidFill>
                  <a:schemeClr val="accent1">
                    <a:lumMod val="50000"/>
                  </a:schemeClr>
                </a:solidFill>
                <a:latin typeface="Futura Md BT Medium" charset="0"/>
                <a:ea typeface="Futura Md BT Medium" charset="0"/>
                <a:cs typeface="Futura Md BT Medium" charset="0"/>
              </a:rPr>
              <a:t>)</a:t>
            </a:r>
          </a:p>
        </p:txBody>
      </p:sp>
      <p:pic>
        <p:nvPicPr>
          <p:cNvPr id="58" name="Picture 19" descr="Fotolia_112935016_XS.jpg">
            <a:extLst>
              <a:ext uri="{FF2B5EF4-FFF2-40B4-BE49-F238E27FC236}">
                <a16:creationId xmlns:a16="http://schemas.microsoft.com/office/drawing/2014/main" id="{8739627C-F443-408C-A0DC-607FF7AFBE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247" y="2645419"/>
            <a:ext cx="2947123" cy="1967064"/>
          </a:xfrm>
          <a:prstGeom prst="rect">
            <a:avLst/>
          </a:prstGeom>
        </p:spPr>
      </p:pic>
      <p:pic>
        <p:nvPicPr>
          <p:cNvPr id="59" name="Picture 1" descr="Fotolia_84870961_XS.jpg">
            <a:extLst>
              <a:ext uri="{FF2B5EF4-FFF2-40B4-BE49-F238E27FC236}">
                <a16:creationId xmlns:a16="http://schemas.microsoft.com/office/drawing/2014/main" id="{ECBA218B-9571-4051-90CB-BD126DE96896}"/>
              </a:ext>
            </a:extLst>
          </p:cNvPr>
          <p:cNvPicPr>
            <a:picLocks noChangeAspect="1"/>
          </p:cNvPicPr>
          <p:nvPr/>
        </p:nvPicPr>
        <p:blipFill>
          <a:blip r:embed="rId12" cstate="screen">
            <a:clrChange>
              <a:clrFrom>
                <a:srgbClr val="FFFEFB"/>
              </a:clrFrom>
              <a:clrTo>
                <a:srgbClr val="FFFEFB">
                  <a:alpha val="0"/>
                </a:srgbClr>
              </a:clrTo>
            </a:clrChange>
            <a:extLst>
              <a:ext uri="{28A0092B-C50C-407E-A947-70E740481C1C}">
                <a14:useLocalDpi xmlns:a14="http://schemas.microsoft.com/office/drawing/2010/main"/>
              </a:ext>
            </a:extLst>
          </a:blip>
          <a:stretch>
            <a:fillRect/>
          </a:stretch>
        </p:blipFill>
        <p:spPr>
          <a:xfrm rot="20938259">
            <a:off x="2449003" y="4011184"/>
            <a:ext cx="2139925" cy="1694337"/>
          </a:xfrm>
          <a:prstGeom prst="rect">
            <a:avLst/>
          </a:prstGeom>
        </p:spPr>
      </p:pic>
      <p:pic>
        <p:nvPicPr>
          <p:cNvPr id="60" name="Picture 18" descr="Fotolia_54001800_XS.jpg">
            <a:extLst>
              <a:ext uri="{FF2B5EF4-FFF2-40B4-BE49-F238E27FC236}">
                <a16:creationId xmlns:a16="http://schemas.microsoft.com/office/drawing/2014/main" id="{E6B10BD2-0F7A-4066-8C94-EB527010411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9638" y="5253247"/>
            <a:ext cx="2375254" cy="1507057"/>
          </a:xfrm>
          <a:prstGeom prst="rect">
            <a:avLst/>
          </a:prstGeom>
          <a:ln>
            <a:noFill/>
          </a:ln>
          <a:effectLst>
            <a:softEdge rad="112500"/>
          </a:effectLst>
        </p:spPr>
      </p:pic>
      <p:sp>
        <p:nvSpPr>
          <p:cNvPr id="61" name="Retângulo: Cantos Arredondados 60">
            <a:extLst>
              <a:ext uri="{FF2B5EF4-FFF2-40B4-BE49-F238E27FC236}">
                <a16:creationId xmlns:a16="http://schemas.microsoft.com/office/drawing/2014/main" id="{96D56254-6D3D-476B-A8FA-667C4DCCE5BB}"/>
              </a:ext>
            </a:extLst>
          </p:cNvPr>
          <p:cNvSpPr/>
          <p:nvPr/>
        </p:nvSpPr>
        <p:spPr>
          <a:xfrm>
            <a:off x="365139" y="1756392"/>
            <a:ext cx="3346379" cy="319028"/>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Processos supercríticos</a:t>
            </a:r>
          </a:p>
        </p:txBody>
      </p:sp>
      <p:sp>
        <p:nvSpPr>
          <p:cNvPr id="62" name="CaixaDeTexto 61">
            <a:extLst>
              <a:ext uri="{FF2B5EF4-FFF2-40B4-BE49-F238E27FC236}">
                <a16:creationId xmlns:a16="http://schemas.microsoft.com/office/drawing/2014/main" id="{45CB24A1-AD84-4C6A-B563-5E1459B7D756}"/>
              </a:ext>
            </a:extLst>
          </p:cNvPr>
          <p:cNvSpPr txBox="1"/>
          <p:nvPr/>
        </p:nvSpPr>
        <p:spPr>
          <a:xfrm>
            <a:off x="134783" y="2131822"/>
            <a:ext cx="3761716" cy="553998"/>
          </a:xfrm>
          <a:prstGeom prst="rect">
            <a:avLst/>
          </a:prstGeom>
          <a:noFill/>
        </p:spPr>
        <p:txBody>
          <a:bodyPr wrap="square" rtlCol="0">
            <a:spAutoFit/>
          </a:bodyPr>
          <a:lstStyle/>
          <a:p>
            <a:pPr algn="ctr"/>
            <a:r>
              <a:rPr lang="pt-BR" sz="1500" dirty="0">
                <a:latin typeface="Trebuchet MS" panose="020B0603020202020204" pitchFamily="34" charset="0"/>
              </a:rPr>
              <a:t>Extração de componentes a partir de biomassas residuais</a:t>
            </a:r>
          </a:p>
        </p:txBody>
      </p:sp>
      <p:sp>
        <p:nvSpPr>
          <p:cNvPr id="63" name="CaixaDeTexto 62">
            <a:extLst>
              <a:ext uri="{FF2B5EF4-FFF2-40B4-BE49-F238E27FC236}">
                <a16:creationId xmlns:a16="http://schemas.microsoft.com/office/drawing/2014/main" id="{72E95FEE-7DA5-4C96-890E-AE44A6036E28}"/>
              </a:ext>
            </a:extLst>
          </p:cNvPr>
          <p:cNvSpPr txBox="1"/>
          <p:nvPr/>
        </p:nvSpPr>
        <p:spPr>
          <a:xfrm>
            <a:off x="6144303" y="4994146"/>
            <a:ext cx="1369285" cy="584775"/>
          </a:xfrm>
          <a:prstGeom prst="rect">
            <a:avLst/>
          </a:prstGeom>
          <a:noFill/>
        </p:spPr>
        <p:txBody>
          <a:bodyPr wrap="none" rtlCol="0">
            <a:spAutoFit/>
          </a:bodyPr>
          <a:lstStyle>
            <a:defPPr>
              <a:defRPr lang="pt-BR"/>
            </a:defPPr>
            <a:lvl1pPr marL="0" algn="l" defTabSz="744139" rtl="0" eaLnBrk="1" latinLnBrk="0" hangingPunct="1">
              <a:defRPr sz="1500" kern="1200">
                <a:solidFill>
                  <a:schemeClr val="tx1"/>
                </a:solidFill>
                <a:latin typeface="+mn-lt"/>
                <a:ea typeface="+mn-ea"/>
                <a:cs typeface="+mn-cs"/>
              </a:defRPr>
            </a:lvl1pPr>
            <a:lvl2pPr marL="372069" algn="l" defTabSz="744139" rtl="0" eaLnBrk="1" latinLnBrk="0" hangingPunct="1">
              <a:defRPr sz="1500" kern="1200">
                <a:solidFill>
                  <a:schemeClr val="tx1"/>
                </a:solidFill>
                <a:latin typeface="+mn-lt"/>
                <a:ea typeface="+mn-ea"/>
                <a:cs typeface="+mn-cs"/>
              </a:defRPr>
            </a:lvl2pPr>
            <a:lvl3pPr marL="744139" algn="l" defTabSz="744139" rtl="0" eaLnBrk="1" latinLnBrk="0" hangingPunct="1">
              <a:defRPr sz="1500" kern="1200">
                <a:solidFill>
                  <a:schemeClr val="tx1"/>
                </a:solidFill>
                <a:latin typeface="+mn-lt"/>
                <a:ea typeface="+mn-ea"/>
                <a:cs typeface="+mn-cs"/>
              </a:defRPr>
            </a:lvl3pPr>
            <a:lvl4pPr marL="1116208" algn="l" defTabSz="744139" rtl="0" eaLnBrk="1" latinLnBrk="0" hangingPunct="1">
              <a:defRPr sz="1500" kern="1200">
                <a:solidFill>
                  <a:schemeClr val="tx1"/>
                </a:solidFill>
                <a:latin typeface="+mn-lt"/>
                <a:ea typeface="+mn-ea"/>
                <a:cs typeface="+mn-cs"/>
              </a:defRPr>
            </a:lvl4pPr>
            <a:lvl5pPr marL="1488277" algn="l" defTabSz="744139" rtl="0" eaLnBrk="1" latinLnBrk="0" hangingPunct="1">
              <a:defRPr sz="1500" kern="1200">
                <a:solidFill>
                  <a:schemeClr val="tx1"/>
                </a:solidFill>
                <a:latin typeface="+mn-lt"/>
                <a:ea typeface="+mn-ea"/>
                <a:cs typeface="+mn-cs"/>
              </a:defRPr>
            </a:lvl5pPr>
            <a:lvl6pPr marL="1860347" algn="l" defTabSz="744139" rtl="0" eaLnBrk="1" latinLnBrk="0" hangingPunct="1">
              <a:defRPr sz="1500" kern="1200">
                <a:solidFill>
                  <a:schemeClr val="tx1"/>
                </a:solidFill>
                <a:latin typeface="+mn-lt"/>
                <a:ea typeface="+mn-ea"/>
                <a:cs typeface="+mn-cs"/>
              </a:defRPr>
            </a:lvl6pPr>
            <a:lvl7pPr marL="2232416" algn="l" defTabSz="744139" rtl="0" eaLnBrk="1" latinLnBrk="0" hangingPunct="1">
              <a:defRPr sz="1500" kern="1200">
                <a:solidFill>
                  <a:schemeClr val="tx1"/>
                </a:solidFill>
                <a:latin typeface="+mn-lt"/>
                <a:ea typeface="+mn-ea"/>
                <a:cs typeface="+mn-cs"/>
              </a:defRPr>
            </a:lvl7pPr>
            <a:lvl8pPr marL="2604486" algn="l" defTabSz="744139" rtl="0" eaLnBrk="1" latinLnBrk="0" hangingPunct="1">
              <a:defRPr sz="1500" kern="1200">
                <a:solidFill>
                  <a:schemeClr val="tx1"/>
                </a:solidFill>
                <a:latin typeface="+mn-lt"/>
                <a:ea typeface="+mn-ea"/>
                <a:cs typeface="+mn-cs"/>
              </a:defRPr>
            </a:lvl8pPr>
            <a:lvl9pPr marL="2976555" algn="l" defTabSz="744139" rtl="0" eaLnBrk="1" latinLnBrk="0" hangingPunct="1">
              <a:defRPr sz="1500" kern="1200">
                <a:solidFill>
                  <a:schemeClr val="tx1"/>
                </a:solidFill>
                <a:latin typeface="+mn-lt"/>
                <a:ea typeface="+mn-ea"/>
                <a:cs typeface="+mn-cs"/>
              </a:defRPr>
            </a:lvl9pPr>
          </a:lstStyle>
          <a:p>
            <a:pPr algn="ctr"/>
            <a:r>
              <a:rPr lang="en-US" sz="1600" dirty="0" err="1">
                <a:solidFill>
                  <a:schemeClr val="accent1">
                    <a:lumMod val="50000"/>
                  </a:schemeClr>
                </a:solidFill>
                <a:latin typeface="Futura Md BT Medium" charset="0"/>
                <a:ea typeface="Futura Md BT Medium" charset="0"/>
                <a:cs typeface="Futura Md BT Medium" charset="0"/>
              </a:rPr>
              <a:t>Flavonóides</a:t>
            </a:r>
            <a:endParaRPr lang="en-US" sz="1600" dirty="0">
              <a:solidFill>
                <a:schemeClr val="accent1">
                  <a:lumMod val="50000"/>
                </a:schemeClr>
              </a:solidFill>
              <a:latin typeface="Futura Md BT Medium" charset="0"/>
              <a:ea typeface="Futura Md BT Medium" charset="0"/>
              <a:cs typeface="Futura Md BT Medium" charset="0"/>
            </a:endParaRPr>
          </a:p>
          <a:p>
            <a:pPr algn="ctr"/>
            <a:r>
              <a:rPr lang="en-US" sz="1600" dirty="0">
                <a:solidFill>
                  <a:schemeClr val="accent1">
                    <a:lumMod val="50000"/>
                  </a:schemeClr>
                </a:solidFill>
                <a:latin typeface="Futura Md BT Medium" charset="0"/>
                <a:ea typeface="Futura Md BT Medium" charset="0"/>
                <a:cs typeface="Futura Md BT Medium" charset="0"/>
              </a:rPr>
              <a:t>(</a:t>
            </a:r>
            <a:r>
              <a:rPr lang="en-US" sz="1600" dirty="0" err="1">
                <a:solidFill>
                  <a:schemeClr val="accent1">
                    <a:lumMod val="50000"/>
                  </a:schemeClr>
                </a:solidFill>
                <a:latin typeface="Futura Md BT Medium" charset="0"/>
                <a:ea typeface="Futura Md BT Medium" charset="0"/>
                <a:cs typeface="Futura Md BT Medium" charset="0"/>
              </a:rPr>
              <a:t>fenólicos</a:t>
            </a:r>
            <a:r>
              <a:rPr lang="en-US" sz="1600" dirty="0">
                <a:solidFill>
                  <a:schemeClr val="accent1">
                    <a:lumMod val="50000"/>
                  </a:schemeClr>
                </a:solidFill>
                <a:latin typeface="Futura Md BT Medium" charset="0"/>
                <a:ea typeface="Futura Md BT Medium" charset="0"/>
                <a:cs typeface="Futura Md BT Medium" charset="0"/>
              </a:rPr>
              <a:t>)</a:t>
            </a:r>
          </a:p>
        </p:txBody>
      </p:sp>
      <p:pic>
        <p:nvPicPr>
          <p:cNvPr id="64" name="Imagem 63">
            <a:extLst>
              <a:ext uri="{FF2B5EF4-FFF2-40B4-BE49-F238E27FC236}">
                <a16:creationId xmlns:a16="http://schemas.microsoft.com/office/drawing/2014/main" id="{DFF98FF7-D8E8-493F-BBF0-52410D08652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94907" y="5603117"/>
            <a:ext cx="1268075" cy="672714"/>
          </a:xfrm>
          <a:prstGeom prst="rect">
            <a:avLst/>
          </a:prstGeom>
        </p:spPr>
      </p:pic>
      <p:sp>
        <p:nvSpPr>
          <p:cNvPr id="65" name="CaixaDeTexto 64">
            <a:extLst>
              <a:ext uri="{FF2B5EF4-FFF2-40B4-BE49-F238E27FC236}">
                <a16:creationId xmlns:a16="http://schemas.microsoft.com/office/drawing/2014/main" id="{D712CC41-F60D-47DB-A0F3-500B865F9BEE}"/>
              </a:ext>
            </a:extLst>
          </p:cNvPr>
          <p:cNvSpPr txBox="1"/>
          <p:nvPr/>
        </p:nvSpPr>
        <p:spPr>
          <a:xfrm>
            <a:off x="7183369" y="3522173"/>
            <a:ext cx="1785979" cy="646331"/>
          </a:xfrm>
          <a:prstGeom prst="rect">
            <a:avLst/>
          </a:prstGeom>
          <a:noFill/>
        </p:spPr>
        <p:txBody>
          <a:bodyPr wrap="square" rtlCol="0">
            <a:spAutoFit/>
          </a:bodyPr>
          <a:lstStyle/>
          <a:p>
            <a:pPr algn="ctr"/>
            <a:r>
              <a:rPr lang="pt-BR" b="1" dirty="0">
                <a:solidFill>
                  <a:schemeClr val="bg1"/>
                </a:solidFill>
                <a:latin typeface="Trebuchet MS" panose="020B0603020202020204" pitchFamily="34" charset="0"/>
              </a:rPr>
              <a:t>Árvore de possibilidades</a:t>
            </a:r>
          </a:p>
        </p:txBody>
      </p:sp>
    </p:spTree>
    <p:extLst>
      <p:ext uri="{BB962C8B-B14F-4D97-AF65-F5344CB8AC3E}">
        <p14:creationId xmlns:p14="http://schemas.microsoft.com/office/powerpoint/2010/main" val="3613961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451277" y="1036524"/>
            <a:ext cx="8933688" cy="461665"/>
          </a:xfrm>
          <a:prstGeom prst="rect">
            <a:avLst/>
          </a:prstGeom>
        </p:spPr>
        <p:txBody>
          <a:bodyPr wrap="square">
            <a:spAutoFit/>
          </a:bodyPr>
          <a:lstStyle/>
          <a:p>
            <a:r>
              <a:rPr lang="pt-BR" sz="2000" dirty="0">
                <a:solidFill>
                  <a:schemeClr val="accent1"/>
                </a:solidFill>
                <a:latin typeface="Trebuchet MS" panose="020B0603020202020204" pitchFamily="34" charset="0"/>
              </a:rPr>
              <a:t>Produção de módulos nacionais para </a:t>
            </a:r>
            <a:r>
              <a:rPr lang="pt-BR" sz="2400" b="1" dirty="0" err="1">
                <a:solidFill>
                  <a:schemeClr val="accent1"/>
                </a:solidFill>
                <a:latin typeface="Trebuchet MS" panose="020B0603020202020204" pitchFamily="34" charset="0"/>
              </a:rPr>
              <a:t>ultrafiltração</a:t>
            </a:r>
            <a:endParaRPr lang="pt-BR" sz="2000" b="1" dirty="0">
              <a:solidFill>
                <a:schemeClr val="accent1"/>
              </a:solidFill>
              <a:latin typeface="Trebuchet MS" panose="020B0603020202020204" pitchFamily="34" charset="0"/>
            </a:endParaRPr>
          </a:p>
        </p:txBody>
      </p:sp>
      <p:pic>
        <p:nvPicPr>
          <p:cNvPr id="3" name="Imagem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pic>
        <p:nvPicPr>
          <p:cNvPr id="9" name="Imagem 8">
            <a:extLst>
              <a:ext uri="{FF2B5EF4-FFF2-40B4-BE49-F238E27FC236}">
                <a16:creationId xmlns:a16="http://schemas.microsoft.com/office/drawing/2014/main" id="{E44F0817-6BB3-4A49-BE39-5CFC200CF4D8}"/>
              </a:ext>
            </a:extLst>
          </p:cNvPr>
          <p:cNvPicPr>
            <a:picLocks noChangeAspect="1"/>
          </p:cNvPicPr>
          <p:nvPr/>
        </p:nvPicPr>
        <p:blipFill>
          <a:blip r:embed="rId3"/>
          <a:stretch>
            <a:fillRect/>
          </a:stretch>
        </p:blipFill>
        <p:spPr>
          <a:xfrm>
            <a:off x="1325800" y="3348647"/>
            <a:ext cx="3938374" cy="2886137"/>
          </a:xfrm>
          <a:prstGeom prst="rect">
            <a:avLst/>
          </a:prstGeom>
        </p:spPr>
      </p:pic>
      <p:sp>
        <p:nvSpPr>
          <p:cNvPr id="10" name="Text Placeholder 3">
            <a:extLst>
              <a:ext uri="{FF2B5EF4-FFF2-40B4-BE49-F238E27FC236}">
                <a16:creationId xmlns:a16="http://schemas.microsoft.com/office/drawing/2014/main" id="{FF9D2C58-B51F-4881-B5F9-F8D481658599}"/>
              </a:ext>
            </a:extLst>
          </p:cNvPr>
          <p:cNvSpPr txBox="1">
            <a:spLocks/>
          </p:cNvSpPr>
          <p:nvPr/>
        </p:nvSpPr>
        <p:spPr>
          <a:xfrm>
            <a:off x="538318" y="1848054"/>
            <a:ext cx="6093588" cy="307777"/>
          </a:xfrm>
          <a:prstGeom prst="rect">
            <a:avLst/>
          </a:prstGeom>
        </p:spPr>
        <p:txBody>
          <a:bodyPr wrap="square" lIns="0" tIns="0" rIns="0" bIns="0" anchor="t" anchorCtr="0">
            <a:spAutoFit/>
          </a:bodyPr>
          <a:lstStyle>
            <a:defPPr>
              <a:defRPr lang="en-US"/>
            </a:defPPr>
            <a:lvl1pPr marL="0" marR="0" indent="0" defTabSz="914400" eaLnBrk="1" latinLnBrk="0" hangingPunct="1">
              <a:lnSpc>
                <a:spcPct val="100000"/>
              </a:lnSpc>
              <a:spcBef>
                <a:spcPts val="1000"/>
              </a:spcBef>
              <a:buClrTx/>
              <a:buSzTx/>
              <a:buFont typeface="Arial" panose="020B0604020202020204" pitchFamily="34" charset="0"/>
              <a:buNone/>
              <a:tabLst/>
              <a:defRPr sz="800" b="1" i="0">
                <a:solidFill>
                  <a:srgbClr val="393230"/>
                </a:solidFill>
                <a:latin typeface="Trebuchet MS" panose="020B0703020202090204" pitchFamily="34" charset="0"/>
                <a:ea typeface="+mn-ea"/>
              </a:defRPr>
            </a:lvl1pPr>
            <a:lvl2pPr marL="457200" indent="0" defTabSz="685800" eaLnBrk="1" latinLnBrk="0" hangingPunct="1">
              <a:lnSpc>
                <a:spcPct val="90000"/>
              </a:lnSpc>
              <a:spcBef>
                <a:spcPts val="375"/>
              </a:spcBef>
              <a:buFont typeface="Arial" panose="020B0604020202020204" pitchFamily="34" charset="0"/>
              <a:buNone/>
              <a:defRPr sz="1400">
                <a:latin typeface="+mn-lt"/>
                <a:ea typeface="+mn-ea"/>
              </a:defRPr>
            </a:lvl2pPr>
            <a:lvl3pPr marL="914400" indent="0" defTabSz="685800" eaLnBrk="1" latinLnBrk="0" hangingPunct="1">
              <a:lnSpc>
                <a:spcPct val="90000"/>
              </a:lnSpc>
              <a:spcBef>
                <a:spcPts val="375"/>
              </a:spcBef>
              <a:buFont typeface="Arial" panose="020B0604020202020204" pitchFamily="34" charset="0"/>
              <a:buNone/>
              <a:defRPr sz="1200">
                <a:latin typeface="+mn-lt"/>
                <a:ea typeface="+mn-ea"/>
              </a:defRPr>
            </a:lvl3pPr>
            <a:lvl4pPr marL="1371600" indent="0" defTabSz="685800" eaLnBrk="1" latinLnBrk="0" hangingPunct="1">
              <a:lnSpc>
                <a:spcPct val="90000"/>
              </a:lnSpc>
              <a:spcBef>
                <a:spcPts val="375"/>
              </a:spcBef>
              <a:buFont typeface="Arial" panose="020B0604020202020204" pitchFamily="34" charset="0"/>
              <a:buNone/>
              <a:defRPr sz="1000">
                <a:latin typeface="+mn-lt"/>
                <a:ea typeface="+mn-ea"/>
              </a:defRPr>
            </a:lvl4pPr>
            <a:lvl5pPr marL="1828800" indent="0" defTabSz="685800" eaLnBrk="1" latinLnBrk="0" hangingPunct="1">
              <a:lnSpc>
                <a:spcPct val="90000"/>
              </a:lnSpc>
              <a:spcBef>
                <a:spcPts val="375"/>
              </a:spcBef>
              <a:buFont typeface="Arial" panose="020B0604020202020204" pitchFamily="34" charset="0"/>
              <a:buNone/>
              <a:defRPr sz="1000">
                <a:latin typeface="+mn-lt"/>
                <a:ea typeface="+mn-ea"/>
              </a:defRPr>
            </a:lvl5pPr>
            <a:lvl6pPr marL="2286000" indent="0" defTabSz="685800">
              <a:lnSpc>
                <a:spcPct val="90000"/>
              </a:lnSpc>
              <a:spcBef>
                <a:spcPts val="375"/>
              </a:spcBef>
              <a:buFont typeface="Arial" panose="020B0604020202020204" pitchFamily="34" charset="0"/>
              <a:buNone/>
              <a:defRPr sz="1000">
                <a:latin typeface="+mn-lt"/>
                <a:ea typeface="+mn-ea"/>
              </a:defRPr>
            </a:lvl6pPr>
            <a:lvl7pPr marL="2743200" indent="0" defTabSz="685800">
              <a:lnSpc>
                <a:spcPct val="90000"/>
              </a:lnSpc>
              <a:spcBef>
                <a:spcPts val="375"/>
              </a:spcBef>
              <a:buFont typeface="Arial" panose="020B0604020202020204" pitchFamily="34" charset="0"/>
              <a:buNone/>
              <a:defRPr sz="1000">
                <a:latin typeface="+mn-lt"/>
                <a:ea typeface="+mn-ea"/>
              </a:defRPr>
            </a:lvl7pPr>
            <a:lvl8pPr marL="3200400" indent="0" defTabSz="685800">
              <a:lnSpc>
                <a:spcPct val="90000"/>
              </a:lnSpc>
              <a:spcBef>
                <a:spcPts val="375"/>
              </a:spcBef>
              <a:buFont typeface="Arial" panose="020B0604020202020204" pitchFamily="34" charset="0"/>
              <a:buNone/>
              <a:defRPr sz="1000">
                <a:latin typeface="+mn-lt"/>
                <a:ea typeface="+mn-ea"/>
              </a:defRPr>
            </a:lvl8pPr>
            <a:lvl9pPr marL="3657600" indent="0" defTabSz="685800">
              <a:lnSpc>
                <a:spcPct val="90000"/>
              </a:lnSpc>
              <a:spcBef>
                <a:spcPts val="375"/>
              </a:spcBef>
              <a:buFont typeface="Arial" panose="020B0604020202020204" pitchFamily="34" charset="0"/>
              <a:buNone/>
              <a:defRPr sz="1000">
                <a:latin typeface="+mn-lt"/>
                <a:ea typeface="+mn-ea"/>
              </a:defRPr>
            </a:lvl9pPr>
          </a:lstStyle>
          <a:p>
            <a:r>
              <a:rPr lang="pt-BR" sz="2000" dirty="0"/>
              <a:t>Fibras ocas para filtração em fluxo tangencial </a:t>
            </a:r>
            <a:endParaRPr lang="en-US" sz="2000" dirty="0"/>
          </a:p>
        </p:txBody>
      </p:sp>
      <p:sp>
        <p:nvSpPr>
          <p:cNvPr id="16" name="CaixaDeTexto 15">
            <a:extLst>
              <a:ext uri="{FF2B5EF4-FFF2-40B4-BE49-F238E27FC236}">
                <a16:creationId xmlns:a16="http://schemas.microsoft.com/office/drawing/2014/main" id="{6EE2523B-9EF2-44E6-BA67-7ADCB9B7C754}"/>
              </a:ext>
            </a:extLst>
          </p:cNvPr>
          <p:cNvSpPr txBox="1"/>
          <p:nvPr/>
        </p:nvSpPr>
        <p:spPr>
          <a:xfrm>
            <a:off x="396786" y="452331"/>
            <a:ext cx="11468100" cy="584775"/>
          </a:xfrm>
          <a:prstGeom prst="rect">
            <a:avLst/>
          </a:prstGeom>
          <a:noFill/>
        </p:spPr>
        <p:txBody>
          <a:bodyPr wrap="square" rtlCol="0">
            <a:spAutoFit/>
          </a:bodyPr>
          <a:lstStyle/>
          <a:p>
            <a:r>
              <a:rPr lang="pt-BR" sz="3200" dirty="0">
                <a:latin typeface="Trebuchet MS" panose="020B0603020202020204" pitchFamily="34" charset="0"/>
              </a:rPr>
              <a:t>Química Verde</a:t>
            </a:r>
            <a:endParaRPr lang="pt-BR" sz="2800" dirty="0">
              <a:latin typeface="Trebuchet MS" panose="020B0603020202020204" pitchFamily="34" charset="0"/>
            </a:endParaRPr>
          </a:p>
        </p:txBody>
      </p:sp>
      <p:pic>
        <p:nvPicPr>
          <p:cNvPr id="17" name="Picture 2" descr="Resultado de imagem para green chemistry">
            <a:extLst>
              <a:ext uri="{FF2B5EF4-FFF2-40B4-BE49-F238E27FC236}">
                <a16:creationId xmlns:a16="http://schemas.microsoft.com/office/drawing/2014/main" id="{ECD24523-51C9-4211-8CD0-9F80549CFBBA}"/>
              </a:ext>
            </a:extLst>
          </p:cNvPr>
          <p:cNvPicPr>
            <a:picLocks noChangeAspect="1" noChangeArrowheads="1"/>
          </p:cNvPicPr>
          <p:nvPr/>
        </p:nvPicPr>
        <p:blipFill>
          <a:blip r:embed="rId4" cstate="screen">
            <a:alphaModFix amt="70000"/>
            <a:extLst>
              <a:ext uri="{28A0092B-C50C-407E-A947-70E740481C1C}">
                <a14:useLocalDpi xmlns:a14="http://schemas.microsoft.com/office/drawing/2010/main"/>
              </a:ext>
            </a:extLst>
          </a:blip>
          <a:srcRect/>
          <a:stretch>
            <a:fillRect/>
          </a:stretch>
        </p:blipFill>
        <p:spPr bwMode="auto">
          <a:xfrm>
            <a:off x="538318" y="2447310"/>
            <a:ext cx="2215995" cy="12539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D1081335-1EA9-4175-A9EF-CF7162D3E206}"/>
              </a:ext>
            </a:extLst>
          </p:cNvPr>
          <p:cNvSpPr txBox="1"/>
          <p:nvPr/>
        </p:nvSpPr>
        <p:spPr>
          <a:xfrm>
            <a:off x="339285" y="3655646"/>
            <a:ext cx="2670729" cy="523220"/>
          </a:xfrm>
          <a:prstGeom prst="rect">
            <a:avLst/>
          </a:prstGeom>
          <a:noFill/>
        </p:spPr>
        <p:txBody>
          <a:bodyPr wrap="square" rtlCol="0">
            <a:spAutoFit/>
          </a:bodyPr>
          <a:lstStyle/>
          <a:p>
            <a:pPr algn="ctr"/>
            <a:r>
              <a:rPr lang="pt-BR" sz="1400" b="1" dirty="0">
                <a:latin typeface="Trebuchet MS" panose="020B0603020202020204" pitchFamily="34" charset="0"/>
              </a:rPr>
              <a:t>Aplicação dos princípios de </a:t>
            </a:r>
          </a:p>
          <a:p>
            <a:pPr algn="ctr"/>
            <a:r>
              <a:rPr lang="pt-BR" sz="1400" b="1" dirty="0">
                <a:solidFill>
                  <a:schemeClr val="accent6">
                    <a:lumMod val="75000"/>
                  </a:schemeClr>
                </a:solidFill>
                <a:latin typeface="Trebuchet MS" panose="020B0603020202020204" pitchFamily="34" charset="0"/>
              </a:rPr>
              <a:t>Química Verde</a:t>
            </a:r>
          </a:p>
        </p:txBody>
      </p:sp>
      <p:pic>
        <p:nvPicPr>
          <p:cNvPr id="4098" name="Picture 2" descr="ECONITY, #2 Hollow Fiber Membrane Filtration Principle GIF | Gfycat">
            <a:extLst>
              <a:ext uri="{FF2B5EF4-FFF2-40B4-BE49-F238E27FC236}">
                <a16:creationId xmlns:a16="http://schemas.microsoft.com/office/drawing/2014/main" id="{0AB09DB7-8335-4026-859E-7C60DEF09361}"/>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810254" y="2264468"/>
            <a:ext cx="2497329" cy="1914398"/>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40A4A70C-8CC7-45A0-A65D-760F15EAE9B7}"/>
              </a:ext>
            </a:extLst>
          </p:cNvPr>
          <p:cNvSpPr/>
          <p:nvPr/>
        </p:nvSpPr>
        <p:spPr>
          <a:xfrm>
            <a:off x="7618421" y="2157668"/>
            <a:ext cx="2847948" cy="234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0A6141A8-73D7-4CAB-AD6E-A8473A887866}"/>
              </a:ext>
            </a:extLst>
          </p:cNvPr>
          <p:cNvSpPr/>
          <p:nvPr/>
        </p:nvSpPr>
        <p:spPr>
          <a:xfrm>
            <a:off x="7634944" y="3879513"/>
            <a:ext cx="2847948" cy="326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5">
            <a:extLst>
              <a:ext uri="{FF2B5EF4-FFF2-40B4-BE49-F238E27FC236}">
                <a16:creationId xmlns:a16="http://schemas.microsoft.com/office/drawing/2014/main" id="{86C13B13-7BD4-47AF-BC4F-58ABC3B56891}"/>
              </a:ext>
            </a:extLst>
          </p:cNvPr>
          <p:cNvSpPr/>
          <p:nvPr/>
        </p:nvSpPr>
        <p:spPr>
          <a:xfrm rot="16200000">
            <a:off x="8860059" y="2039372"/>
            <a:ext cx="362884" cy="270555"/>
          </a:xfrm>
          <a:prstGeom prst="rightArrow">
            <a:avLst>
              <a:gd name="adj1" fmla="val 50000"/>
              <a:gd name="adj2" fmla="val 94949"/>
            </a:avLst>
          </a:prstGeom>
          <a:solidFill>
            <a:schemeClr val="bg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151515"/>
                </a:solidFill>
              </a:ln>
            </a:endParaRPr>
          </a:p>
        </p:txBody>
      </p:sp>
      <p:sp>
        <p:nvSpPr>
          <p:cNvPr id="12" name="Text Placeholder 5">
            <a:extLst>
              <a:ext uri="{FF2B5EF4-FFF2-40B4-BE49-F238E27FC236}">
                <a16:creationId xmlns:a16="http://schemas.microsoft.com/office/drawing/2014/main" id="{0D16B07D-3506-4F84-A689-5868162D269A}"/>
              </a:ext>
            </a:extLst>
          </p:cNvPr>
          <p:cNvSpPr txBox="1">
            <a:spLocks/>
          </p:cNvSpPr>
          <p:nvPr/>
        </p:nvSpPr>
        <p:spPr>
          <a:xfrm>
            <a:off x="6754253" y="4091543"/>
            <a:ext cx="4574496" cy="1626246"/>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sz="1300">
                <a:latin typeface="Trebuchet MS" panose="020B06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1800" dirty="0">
                <a:solidFill>
                  <a:schemeClr val="tx1"/>
                </a:solidFill>
              </a:rPr>
              <a:t>Desenvolvimento de um novo processo de síntese de fibras ocas, e desenho de novos sistemas com eficiência maximizada para o tratamento de efluentes de diversos tipos</a:t>
            </a:r>
          </a:p>
        </p:txBody>
      </p:sp>
      <p:sp>
        <p:nvSpPr>
          <p:cNvPr id="22" name="Text Placeholder 3">
            <a:extLst>
              <a:ext uri="{FF2B5EF4-FFF2-40B4-BE49-F238E27FC236}">
                <a16:creationId xmlns:a16="http://schemas.microsoft.com/office/drawing/2014/main" id="{78B7D842-7440-4940-A06C-EF055F0C2FD4}"/>
              </a:ext>
            </a:extLst>
          </p:cNvPr>
          <p:cNvSpPr txBox="1">
            <a:spLocks/>
          </p:cNvSpPr>
          <p:nvPr/>
        </p:nvSpPr>
        <p:spPr>
          <a:xfrm>
            <a:off x="7866581" y="1678237"/>
            <a:ext cx="2215995" cy="276999"/>
          </a:xfrm>
          <a:prstGeom prst="rect">
            <a:avLst/>
          </a:prstGeom>
        </p:spPr>
        <p:txBody>
          <a:bodyPr wrap="square" lIns="0" tIns="0" rIns="0" bIns="0" anchor="t" anchorCtr="0">
            <a:spAutoFit/>
          </a:bodyPr>
          <a:lstStyle>
            <a:defPPr>
              <a:defRPr lang="en-US"/>
            </a:defPPr>
            <a:lvl1pPr marL="0" marR="0" indent="0" defTabSz="914400" eaLnBrk="1" latinLnBrk="0" hangingPunct="1">
              <a:lnSpc>
                <a:spcPct val="100000"/>
              </a:lnSpc>
              <a:spcBef>
                <a:spcPts val="1000"/>
              </a:spcBef>
              <a:buClrTx/>
              <a:buSzTx/>
              <a:buFont typeface="Arial" panose="020B0604020202020204" pitchFamily="34" charset="0"/>
              <a:buNone/>
              <a:tabLst/>
              <a:defRPr sz="800" b="1" i="0">
                <a:solidFill>
                  <a:srgbClr val="393230"/>
                </a:solidFill>
                <a:latin typeface="Trebuchet MS" panose="020B0703020202090204" pitchFamily="34" charset="0"/>
                <a:ea typeface="+mn-ea"/>
              </a:defRPr>
            </a:lvl1pPr>
            <a:lvl2pPr marL="457200" indent="0" defTabSz="685800" eaLnBrk="1" latinLnBrk="0" hangingPunct="1">
              <a:lnSpc>
                <a:spcPct val="90000"/>
              </a:lnSpc>
              <a:spcBef>
                <a:spcPts val="375"/>
              </a:spcBef>
              <a:buFont typeface="Arial" panose="020B0604020202020204" pitchFamily="34" charset="0"/>
              <a:buNone/>
              <a:defRPr sz="1400">
                <a:latin typeface="+mn-lt"/>
                <a:ea typeface="+mn-ea"/>
              </a:defRPr>
            </a:lvl2pPr>
            <a:lvl3pPr marL="914400" indent="0" defTabSz="685800" eaLnBrk="1" latinLnBrk="0" hangingPunct="1">
              <a:lnSpc>
                <a:spcPct val="90000"/>
              </a:lnSpc>
              <a:spcBef>
                <a:spcPts val="375"/>
              </a:spcBef>
              <a:buFont typeface="Arial" panose="020B0604020202020204" pitchFamily="34" charset="0"/>
              <a:buNone/>
              <a:defRPr sz="1200">
                <a:latin typeface="+mn-lt"/>
                <a:ea typeface="+mn-ea"/>
              </a:defRPr>
            </a:lvl3pPr>
            <a:lvl4pPr marL="1371600" indent="0" defTabSz="685800" eaLnBrk="1" latinLnBrk="0" hangingPunct="1">
              <a:lnSpc>
                <a:spcPct val="90000"/>
              </a:lnSpc>
              <a:spcBef>
                <a:spcPts val="375"/>
              </a:spcBef>
              <a:buFont typeface="Arial" panose="020B0604020202020204" pitchFamily="34" charset="0"/>
              <a:buNone/>
              <a:defRPr sz="1000">
                <a:latin typeface="+mn-lt"/>
                <a:ea typeface="+mn-ea"/>
              </a:defRPr>
            </a:lvl4pPr>
            <a:lvl5pPr marL="1828800" indent="0" defTabSz="685800" eaLnBrk="1" latinLnBrk="0" hangingPunct="1">
              <a:lnSpc>
                <a:spcPct val="90000"/>
              </a:lnSpc>
              <a:spcBef>
                <a:spcPts val="375"/>
              </a:spcBef>
              <a:buFont typeface="Arial" panose="020B0604020202020204" pitchFamily="34" charset="0"/>
              <a:buNone/>
              <a:defRPr sz="1000">
                <a:latin typeface="+mn-lt"/>
                <a:ea typeface="+mn-ea"/>
              </a:defRPr>
            </a:lvl5pPr>
            <a:lvl6pPr marL="2286000" indent="0" defTabSz="685800">
              <a:lnSpc>
                <a:spcPct val="90000"/>
              </a:lnSpc>
              <a:spcBef>
                <a:spcPts val="375"/>
              </a:spcBef>
              <a:buFont typeface="Arial" panose="020B0604020202020204" pitchFamily="34" charset="0"/>
              <a:buNone/>
              <a:defRPr sz="1000">
                <a:latin typeface="+mn-lt"/>
                <a:ea typeface="+mn-ea"/>
              </a:defRPr>
            </a:lvl6pPr>
            <a:lvl7pPr marL="2743200" indent="0" defTabSz="685800">
              <a:lnSpc>
                <a:spcPct val="90000"/>
              </a:lnSpc>
              <a:spcBef>
                <a:spcPts val="375"/>
              </a:spcBef>
              <a:buFont typeface="Arial" panose="020B0604020202020204" pitchFamily="34" charset="0"/>
              <a:buNone/>
              <a:defRPr sz="1000">
                <a:latin typeface="+mn-lt"/>
                <a:ea typeface="+mn-ea"/>
              </a:defRPr>
            </a:lvl7pPr>
            <a:lvl8pPr marL="3200400" indent="0" defTabSz="685800">
              <a:lnSpc>
                <a:spcPct val="90000"/>
              </a:lnSpc>
              <a:spcBef>
                <a:spcPts val="375"/>
              </a:spcBef>
              <a:buFont typeface="Arial" panose="020B0604020202020204" pitchFamily="34" charset="0"/>
              <a:buNone/>
              <a:defRPr sz="1000">
                <a:latin typeface="+mn-lt"/>
                <a:ea typeface="+mn-ea"/>
              </a:defRPr>
            </a:lvl8pPr>
            <a:lvl9pPr marL="3657600" indent="0" defTabSz="685800">
              <a:lnSpc>
                <a:spcPct val="90000"/>
              </a:lnSpc>
              <a:spcBef>
                <a:spcPts val="375"/>
              </a:spcBef>
              <a:buFont typeface="Arial" panose="020B0604020202020204" pitchFamily="34" charset="0"/>
              <a:buNone/>
              <a:defRPr sz="1000">
                <a:latin typeface="+mn-lt"/>
                <a:ea typeface="+mn-ea"/>
              </a:defRPr>
            </a:lvl9pPr>
          </a:lstStyle>
          <a:p>
            <a:pPr algn="ctr"/>
            <a:r>
              <a:rPr lang="pt-BR" sz="1800" dirty="0"/>
              <a:t>Água tratada</a:t>
            </a:r>
            <a:endParaRPr lang="en-US" sz="1800" dirty="0"/>
          </a:p>
        </p:txBody>
      </p:sp>
      <p:sp>
        <p:nvSpPr>
          <p:cNvPr id="23" name="Retângulo: Cantos Arredondados 22">
            <a:extLst>
              <a:ext uri="{FF2B5EF4-FFF2-40B4-BE49-F238E27FC236}">
                <a16:creationId xmlns:a16="http://schemas.microsoft.com/office/drawing/2014/main" id="{D9B7E7E0-1A3A-459D-B461-FD2519739B1E}"/>
              </a:ext>
            </a:extLst>
          </p:cNvPr>
          <p:cNvSpPr/>
          <p:nvPr/>
        </p:nvSpPr>
        <p:spPr>
          <a:xfrm>
            <a:off x="9319063" y="329277"/>
            <a:ext cx="2687562" cy="9366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solidFill>
                  <a:schemeClr val="bg1"/>
                </a:solidFill>
                <a:latin typeface="Trebuchet MS" panose="020B0603020202020204" pitchFamily="34" charset="0"/>
              </a:rPr>
              <a:t>Processos, materiais e transformações químicas verdes</a:t>
            </a:r>
          </a:p>
        </p:txBody>
      </p:sp>
    </p:spTree>
    <p:extLst>
      <p:ext uri="{BB962C8B-B14F-4D97-AF65-F5344CB8AC3E}">
        <p14:creationId xmlns:p14="http://schemas.microsoft.com/office/powerpoint/2010/main" val="577407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pic>
        <p:nvPicPr>
          <p:cNvPr id="3078" name="Picture 6" descr="Blue shiny water drop | Premium Vector">
            <a:extLst>
              <a:ext uri="{FF2B5EF4-FFF2-40B4-BE49-F238E27FC236}">
                <a16:creationId xmlns:a16="http://schemas.microsoft.com/office/drawing/2014/main" id="{1D4FC56D-E86D-4088-9E2A-FC95C204A5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900" y="5442327"/>
            <a:ext cx="1482376" cy="148237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1A5AC664-4C14-4B56-8207-CFF294B1A5F7}"/>
              </a:ext>
            </a:extLst>
          </p:cNvPr>
          <p:cNvPicPr>
            <a:picLocks noChangeAspect="1"/>
          </p:cNvPicPr>
          <p:nvPr/>
        </p:nvPicPr>
        <p:blipFill>
          <a:blip r:embed="rId3">
            <a:alphaModFix amt="50000"/>
          </a:blip>
          <a:stretch>
            <a:fillRect/>
          </a:stretch>
        </p:blipFill>
        <p:spPr>
          <a:xfrm>
            <a:off x="0" y="2175482"/>
            <a:ext cx="6071268" cy="3806218"/>
          </a:xfrm>
          <a:prstGeom prst="rect">
            <a:avLst/>
          </a:prstGeom>
        </p:spPr>
      </p:pic>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pic>
        <p:nvPicPr>
          <p:cNvPr id="42" name="Imagem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19063" y="5800127"/>
            <a:ext cx="2807034" cy="1007827"/>
          </a:xfrm>
          <a:prstGeom prst="rect">
            <a:avLst/>
          </a:prstGeom>
        </p:spPr>
      </p:pic>
      <p:sp>
        <p:nvSpPr>
          <p:cNvPr id="21" name="CaixaDeTexto 20">
            <a:extLst>
              <a:ext uri="{FF2B5EF4-FFF2-40B4-BE49-F238E27FC236}">
                <a16:creationId xmlns:a16="http://schemas.microsoft.com/office/drawing/2014/main" id="{BB5D6CBE-598C-4DAB-B4C9-2BC055A5CA1C}"/>
              </a:ext>
            </a:extLst>
          </p:cNvPr>
          <p:cNvSpPr txBox="1"/>
          <p:nvPr/>
        </p:nvSpPr>
        <p:spPr>
          <a:xfrm>
            <a:off x="396786" y="452331"/>
            <a:ext cx="11468100" cy="584775"/>
          </a:xfrm>
          <a:prstGeom prst="rect">
            <a:avLst/>
          </a:prstGeom>
          <a:noFill/>
        </p:spPr>
        <p:txBody>
          <a:bodyPr wrap="square" rtlCol="0">
            <a:spAutoFit/>
          </a:bodyPr>
          <a:lstStyle/>
          <a:p>
            <a:r>
              <a:rPr lang="pt-BR" sz="3200" dirty="0">
                <a:latin typeface="Trebuchet MS" panose="020B0603020202020204" pitchFamily="34" charset="0"/>
              </a:rPr>
              <a:t>Química Verde</a:t>
            </a:r>
            <a:endParaRPr lang="pt-BR" sz="2800" dirty="0">
              <a:latin typeface="Trebuchet MS" panose="020B0603020202020204" pitchFamily="34" charset="0"/>
            </a:endParaRPr>
          </a:p>
        </p:txBody>
      </p:sp>
      <p:sp>
        <p:nvSpPr>
          <p:cNvPr id="22" name="CaixaDeTexto 21">
            <a:extLst>
              <a:ext uri="{FF2B5EF4-FFF2-40B4-BE49-F238E27FC236}">
                <a16:creationId xmlns:a16="http://schemas.microsoft.com/office/drawing/2014/main" id="{0F57A70C-E854-420E-8834-2FF20D06B5FA}"/>
              </a:ext>
            </a:extLst>
          </p:cNvPr>
          <p:cNvSpPr txBox="1"/>
          <p:nvPr/>
        </p:nvSpPr>
        <p:spPr>
          <a:xfrm>
            <a:off x="396786" y="1037106"/>
            <a:ext cx="3391443" cy="400110"/>
          </a:xfrm>
          <a:prstGeom prst="rect">
            <a:avLst/>
          </a:prstGeom>
          <a:noFill/>
        </p:spPr>
        <p:txBody>
          <a:bodyPr wrap="square" rtlCol="0">
            <a:spAutoFit/>
          </a:bodyPr>
          <a:lstStyle/>
          <a:p>
            <a:r>
              <a:rPr lang="pt-BR" sz="2000" dirty="0">
                <a:solidFill>
                  <a:schemeClr val="accent1"/>
                </a:solidFill>
                <a:latin typeface="Trebuchet MS" panose="020B0603020202020204" pitchFamily="34" charset="0"/>
              </a:rPr>
              <a:t>Nossas iniciativas de P,D</a:t>
            </a:r>
            <a:r>
              <a:rPr lang="pt-BR" dirty="0">
                <a:solidFill>
                  <a:schemeClr val="accent1"/>
                </a:solidFill>
                <a:latin typeface="Times New Roman" panose="02020603050405020304" pitchFamily="18" charset="0"/>
                <a:cs typeface="Times New Roman" panose="02020603050405020304" pitchFamily="18" charset="0"/>
              </a:rPr>
              <a:t>&amp;</a:t>
            </a:r>
            <a:r>
              <a:rPr lang="pt-BR" sz="2000" dirty="0">
                <a:solidFill>
                  <a:schemeClr val="accent1"/>
                </a:solidFill>
                <a:latin typeface="Trebuchet MS" panose="020B0603020202020204" pitchFamily="34" charset="0"/>
              </a:rPr>
              <a:t>I</a:t>
            </a:r>
            <a:endParaRPr lang="pt-BR" sz="2800" dirty="0">
              <a:solidFill>
                <a:schemeClr val="accent1"/>
              </a:solidFill>
              <a:latin typeface="Trebuchet MS" panose="020B0603020202020204" pitchFamily="34" charset="0"/>
            </a:endParaRPr>
          </a:p>
        </p:txBody>
      </p:sp>
      <p:sp>
        <p:nvSpPr>
          <p:cNvPr id="56" name="Forma Livre: Forma 39">
            <a:extLst>
              <a:ext uri="{FF2B5EF4-FFF2-40B4-BE49-F238E27FC236}">
                <a16:creationId xmlns:a16="http://schemas.microsoft.com/office/drawing/2014/main" id="{769D6B25-25B0-4ABF-A38A-EB06DE7BE4C2}"/>
              </a:ext>
            </a:extLst>
          </p:cNvPr>
          <p:cNvSpPr/>
          <p:nvPr/>
        </p:nvSpPr>
        <p:spPr>
          <a:xfrm>
            <a:off x="6450700" y="2307932"/>
            <a:ext cx="2448439" cy="2387633"/>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chemeClr val="accent5">
              <a:lumMod val="75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469695" tIns="543905" rIns="469695" bIns="582996" numCol="1" spcCol="1270" anchor="ctr" anchorCtr="0">
            <a:noAutofit/>
          </a:bodyPr>
          <a:lstStyle/>
          <a:p>
            <a:pPr marL="0" lvl="0" indent="0" algn="ctr" defTabSz="711200">
              <a:lnSpc>
                <a:spcPct val="90000"/>
              </a:lnSpc>
              <a:spcBef>
                <a:spcPct val="0"/>
              </a:spcBef>
              <a:spcAft>
                <a:spcPct val="35000"/>
              </a:spcAft>
              <a:buNone/>
            </a:pPr>
            <a:r>
              <a:rPr lang="pt-BR" sz="1600" b="1" kern="1200" dirty="0"/>
              <a:t>Conhecimento acerca do processo</a:t>
            </a:r>
          </a:p>
        </p:txBody>
      </p:sp>
      <p:sp>
        <p:nvSpPr>
          <p:cNvPr id="57" name="Forma Livre: Forma 40">
            <a:extLst>
              <a:ext uri="{FF2B5EF4-FFF2-40B4-BE49-F238E27FC236}">
                <a16:creationId xmlns:a16="http://schemas.microsoft.com/office/drawing/2014/main" id="{9CF4AA11-D4C8-436C-A217-869A1E341F5D}"/>
              </a:ext>
            </a:extLst>
          </p:cNvPr>
          <p:cNvSpPr/>
          <p:nvPr/>
        </p:nvSpPr>
        <p:spPr>
          <a:xfrm>
            <a:off x="8565108" y="3104608"/>
            <a:ext cx="2191896" cy="2180757"/>
          </a:xfrm>
          <a:custGeom>
            <a:avLst/>
            <a:gdLst>
              <a:gd name="connsiteX0" fmla="*/ 1328508 w 1756834"/>
              <a:gd name="connsiteY0" fmla="*/ 411723 h 1625600"/>
              <a:gd name="connsiteX1" fmla="*/ 1564553 w 1756834"/>
              <a:gd name="connsiteY1" fmla="*/ 327900 h 1625600"/>
              <a:gd name="connsiteX2" fmla="*/ 1664844 w 1756834"/>
              <a:gd name="connsiteY2" fmla="*/ 483647 h 1625600"/>
              <a:gd name="connsiteX3" fmla="*/ 1490864 w 1756834"/>
              <a:gd name="connsiteY3" fmla="*/ 663854 h 1625600"/>
              <a:gd name="connsiteX4" fmla="*/ 1490864 w 1756834"/>
              <a:gd name="connsiteY4" fmla="*/ 961747 h 1625600"/>
              <a:gd name="connsiteX5" fmla="*/ 1664844 w 1756834"/>
              <a:gd name="connsiteY5" fmla="*/ 1141953 h 1625600"/>
              <a:gd name="connsiteX6" fmla="*/ 1564553 w 1756834"/>
              <a:gd name="connsiteY6" fmla="*/ 1297700 h 1625600"/>
              <a:gd name="connsiteX7" fmla="*/ 1328508 w 1756834"/>
              <a:gd name="connsiteY7" fmla="*/ 1213877 h 1625600"/>
              <a:gd name="connsiteX8" fmla="*/ 1040773 w 1756834"/>
              <a:gd name="connsiteY8" fmla="*/ 1362823 h 1625600"/>
              <a:gd name="connsiteX9" fmla="*/ 983454 w 1756834"/>
              <a:gd name="connsiteY9" fmla="*/ 1606663 h 1625600"/>
              <a:gd name="connsiteX10" fmla="*/ 773380 w 1756834"/>
              <a:gd name="connsiteY10" fmla="*/ 1606663 h 1625600"/>
              <a:gd name="connsiteX11" fmla="*/ 716061 w 1756834"/>
              <a:gd name="connsiteY11" fmla="*/ 1362823 h 1625600"/>
              <a:gd name="connsiteX12" fmla="*/ 428326 w 1756834"/>
              <a:gd name="connsiteY12" fmla="*/ 1213877 h 1625600"/>
              <a:gd name="connsiteX13" fmla="*/ 192281 w 1756834"/>
              <a:gd name="connsiteY13" fmla="*/ 1297700 h 1625600"/>
              <a:gd name="connsiteX14" fmla="*/ 91990 w 1756834"/>
              <a:gd name="connsiteY14" fmla="*/ 1141953 h 1625600"/>
              <a:gd name="connsiteX15" fmla="*/ 265970 w 1756834"/>
              <a:gd name="connsiteY15" fmla="*/ 961746 h 1625600"/>
              <a:gd name="connsiteX16" fmla="*/ 265970 w 1756834"/>
              <a:gd name="connsiteY16" fmla="*/ 663853 h 1625600"/>
              <a:gd name="connsiteX17" fmla="*/ 91990 w 1756834"/>
              <a:gd name="connsiteY17" fmla="*/ 483647 h 1625600"/>
              <a:gd name="connsiteX18" fmla="*/ 192281 w 1756834"/>
              <a:gd name="connsiteY18" fmla="*/ 327900 h 1625600"/>
              <a:gd name="connsiteX19" fmla="*/ 428326 w 1756834"/>
              <a:gd name="connsiteY19" fmla="*/ 411723 h 1625600"/>
              <a:gd name="connsiteX20" fmla="*/ 716061 w 1756834"/>
              <a:gd name="connsiteY20" fmla="*/ 262777 h 1625600"/>
              <a:gd name="connsiteX21" fmla="*/ 773380 w 1756834"/>
              <a:gd name="connsiteY21" fmla="*/ 18937 h 1625600"/>
              <a:gd name="connsiteX22" fmla="*/ 983454 w 1756834"/>
              <a:gd name="connsiteY22" fmla="*/ 18937 h 1625600"/>
              <a:gd name="connsiteX23" fmla="*/ 1040773 w 1756834"/>
              <a:gd name="connsiteY23" fmla="*/ 262777 h 1625600"/>
              <a:gd name="connsiteX24" fmla="*/ 1328508 w 1756834"/>
              <a:gd name="connsiteY24"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6834" h="1625600">
                <a:moveTo>
                  <a:pt x="1328508" y="411723"/>
                </a:moveTo>
                <a:lnTo>
                  <a:pt x="1564553" y="327900"/>
                </a:lnTo>
                <a:lnTo>
                  <a:pt x="1664844" y="483647"/>
                </a:lnTo>
                <a:lnTo>
                  <a:pt x="1490864" y="663854"/>
                </a:lnTo>
                <a:cubicBezTo>
                  <a:pt x="1520371" y="761389"/>
                  <a:pt x="1520371" y="864211"/>
                  <a:pt x="1490864" y="961747"/>
                </a:cubicBezTo>
                <a:lnTo>
                  <a:pt x="1664844" y="1141953"/>
                </a:lnTo>
                <a:lnTo>
                  <a:pt x="1564553" y="1297700"/>
                </a:lnTo>
                <a:lnTo>
                  <a:pt x="1328508" y="1213877"/>
                </a:lnTo>
                <a:cubicBezTo>
                  <a:pt x="1249052" y="1285556"/>
                  <a:pt x="1149736" y="1336967"/>
                  <a:pt x="1040773" y="1362823"/>
                </a:cubicBezTo>
                <a:lnTo>
                  <a:pt x="983454" y="1606663"/>
                </a:lnTo>
                <a:lnTo>
                  <a:pt x="773380" y="1606663"/>
                </a:lnTo>
                <a:lnTo>
                  <a:pt x="716061" y="1362823"/>
                </a:lnTo>
                <a:cubicBezTo>
                  <a:pt x="607098" y="1336967"/>
                  <a:pt x="507782" y="1285556"/>
                  <a:pt x="428326" y="1213877"/>
                </a:cubicBezTo>
                <a:lnTo>
                  <a:pt x="192281" y="1297700"/>
                </a:lnTo>
                <a:lnTo>
                  <a:pt x="91990" y="1141953"/>
                </a:lnTo>
                <a:lnTo>
                  <a:pt x="265970" y="961746"/>
                </a:lnTo>
                <a:cubicBezTo>
                  <a:pt x="236463" y="864211"/>
                  <a:pt x="236463" y="761389"/>
                  <a:pt x="265970" y="663853"/>
                </a:cubicBezTo>
                <a:lnTo>
                  <a:pt x="91990" y="483647"/>
                </a:lnTo>
                <a:lnTo>
                  <a:pt x="192281" y="327900"/>
                </a:lnTo>
                <a:lnTo>
                  <a:pt x="428326" y="411723"/>
                </a:lnTo>
                <a:cubicBezTo>
                  <a:pt x="507782" y="340044"/>
                  <a:pt x="607098" y="288633"/>
                  <a:pt x="716061" y="262777"/>
                </a:cubicBezTo>
                <a:lnTo>
                  <a:pt x="773380" y="18937"/>
                </a:lnTo>
                <a:lnTo>
                  <a:pt x="983454" y="18937"/>
                </a:lnTo>
                <a:lnTo>
                  <a:pt x="1040773" y="262777"/>
                </a:lnTo>
                <a:cubicBezTo>
                  <a:pt x="1149736" y="288633"/>
                  <a:pt x="1249052" y="340044"/>
                  <a:pt x="1328508" y="411723"/>
                </a:cubicBezTo>
                <a:close/>
              </a:path>
            </a:pathLst>
          </a:custGeom>
          <a:solidFill>
            <a:schemeClr val="accent5">
              <a:lumMod val="50000"/>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443566" tIns="426963" rIns="443566" bIns="426963" numCol="1" spcCol="1270" anchor="ctr" anchorCtr="0">
            <a:noAutofit/>
          </a:bodyPr>
          <a:lstStyle/>
          <a:p>
            <a:pPr marL="0" lvl="0" indent="0" algn="ctr" defTabSz="533400">
              <a:lnSpc>
                <a:spcPct val="90000"/>
              </a:lnSpc>
              <a:spcBef>
                <a:spcPct val="0"/>
              </a:spcBef>
              <a:spcAft>
                <a:spcPct val="35000"/>
              </a:spcAft>
              <a:buNone/>
            </a:pPr>
            <a:r>
              <a:rPr lang="pt-BR" sz="1300" b="1" kern="1200" dirty="0"/>
              <a:t>Modelos </a:t>
            </a:r>
            <a:r>
              <a:rPr lang="pt-BR" sz="1300" b="1" kern="1200" dirty="0" err="1"/>
              <a:t>quimiom</a:t>
            </a:r>
            <a:r>
              <a:rPr lang="pt-BR" sz="1300" b="1" dirty="0" err="1"/>
              <a:t>étricos</a:t>
            </a:r>
            <a:endParaRPr lang="pt-BR" sz="1300" b="1" kern="1200" dirty="0"/>
          </a:p>
        </p:txBody>
      </p:sp>
      <p:sp>
        <p:nvSpPr>
          <p:cNvPr id="58" name="Forma Livre: Forma 41">
            <a:extLst>
              <a:ext uri="{FF2B5EF4-FFF2-40B4-BE49-F238E27FC236}">
                <a16:creationId xmlns:a16="http://schemas.microsoft.com/office/drawing/2014/main" id="{E2C6291C-43F5-4F80-A234-F8B4F90165E5}"/>
              </a:ext>
            </a:extLst>
          </p:cNvPr>
          <p:cNvSpPr/>
          <p:nvPr/>
        </p:nvSpPr>
        <p:spPr>
          <a:xfrm>
            <a:off x="7415706" y="4553107"/>
            <a:ext cx="2298803" cy="2185229"/>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547371" tIns="547371" rIns="547369" bIns="547369" numCol="1" spcCol="1270" anchor="ctr" anchorCtr="0">
            <a:noAutofit/>
          </a:bodyPr>
          <a:lstStyle/>
          <a:p>
            <a:pPr marL="0" lvl="0" indent="0" algn="ctr" defTabSz="666750">
              <a:lnSpc>
                <a:spcPct val="90000"/>
              </a:lnSpc>
              <a:spcBef>
                <a:spcPct val="0"/>
              </a:spcBef>
              <a:spcAft>
                <a:spcPct val="35000"/>
              </a:spcAft>
              <a:buNone/>
            </a:pPr>
            <a:r>
              <a:rPr lang="pt-BR" sz="1500" b="1" kern="1200" dirty="0"/>
              <a:t>Previsão de </a:t>
            </a:r>
            <a:r>
              <a:rPr lang="pt-BR" sz="1500" b="1" dirty="0"/>
              <a:t>falha</a:t>
            </a:r>
            <a:r>
              <a:rPr lang="pt-BR" sz="1500" b="1" kern="1200" dirty="0"/>
              <a:t>s</a:t>
            </a:r>
          </a:p>
        </p:txBody>
      </p:sp>
      <p:sp>
        <p:nvSpPr>
          <p:cNvPr id="59" name="Seta: Circular 44">
            <a:extLst>
              <a:ext uri="{FF2B5EF4-FFF2-40B4-BE49-F238E27FC236}">
                <a16:creationId xmlns:a16="http://schemas.microsoft.com/office/drawing/2014/main" id="{1CF94AF5-0ACC-4717-B963-F4925FD31F26}"/>
              </a:ext>
            </a:extLst>
          </p:cNvPr>
          <p:cNvSpPr/>
          <p:nvPr/>
        </p:nvSpPr>
        <p:spPr>
          <a:xfrm>
            <a:off x="7224030" y="4536087"/>
            <a:ext cx="2241296" cy="2241296"/>
          </a:xfrm>
          <a:prstGeom prst="circularArrow">
            <a:avLst>
              <a:gd name="adj1" fmla="val 8462"/>
              <a:gd name="adj2" fmla="val 1118056"/>
              <a:gd name="adj3" fmla="val 13255791"/>
              <a:gd name="adj4" fmla="val 9172135"/>
              <a:gd name="adj5" fmla="val 6981"/>
            </a:avLst>
          </a:prstGeom>
          <a:solidFill>
            <a:schemeClr val="bg1"/>
          </a:solidFill>
          <a:ln>
            <a:solidFill>
              <a:schemeClr val="bg1">
                <a:lumMod val="95000"/>
              </a:schemeClr>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0" name="Seta: Circular 44">
            <a:extLst>
              <a:ext uri="{FF2B5EF4-FFF2-40B4-BE49-F238E27FC236}">
                <a16:creationId xmlns:a16="http://schemas.microsoft.com/office/drawing/2014/main" id="{32BB549F-CAFA-45BF-980D-FFEA56CFF453}"/>
              </a:ext>
            </a:extLst>
          </p:cNvPr>
          <p:cNvSpPr/>
          <p:nvPr/>
        </p:nvSpPr>
        <p:spPr>
          <a:xfrm rot="20006907" flipH="1">
            <a:off x="8940066" y="2882029"/>
            <a:ext cx="2241296" cy="2241296"/>
          </a:xfrm>
          <a:prstGeom prst="circularArrow">
            <a:avLst>
              <a:gd name="adj1" fmla="val 8462"/>
              <a:gd name="adj2" fmla="val 1118056"/>
              <a:gd name="adj3" fmla="val 13255791"/>
              <a:gd name="adj4" fmla="val 9172135"/>
              <a:gd name="adj5" fmla="val 6981"/>
            </a:avLst>
          </a:prstGeom>
          <a:solidFill>
            <a:schemeClr val="bg1"/>
          </a:solidFill>
          <a:ln>
            <a:solidFill>
              <a:schemeClr val="bg1">
                <a:lumMod val="95000"/>
              </a:schemeClr>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64" name="Agrupar 63">
            <a:extLst>
              <a:ext uri="{FF2B5EF4-FFF2-40B4-BE49-F238E27FC236}">
                <a16:creationId xmlns:a16="http://schemas.microsoft.com/office/drawing/2014/main" id="{5B523D6E-6508-4C3E-9F7C-A30301E025AD}"/>
              </a:ext>
            </a:extLst>
          </p:cNvPr>
          <p:cNvGrpSpPr/>
          <p:nvPr/>
        </p:nvGrpSpPr>
        <p:grpSpPr>
          <a:xfrm>
            <a:off x="2702916" y="5461148"/>
            <a:ext cx="1835317" cy="1504549"/>
            <a:chOff x="6082831" y="2871566"/>
            <a:chExt cx="3222318" cy="2703669"/>
          </a:xfrm>
        </p:grpSpPr>
        <p:pic>
          <p:nvPicPr>
            <p:cNvPr id="65" name="Imagem 64">
              <a:extLst>
                <a:ext uri="{FF2B5EF4-FFF2-40B4-BE49-F238E27FC236}">
                  <a16:creationId xmlns:a16="http://schemas.microsoft.com/office/drawing/2014/main" id="{1ED15F03-3DB3-48BD-B988-C256D44E1BEE}"/>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256216" y="2871566"/>
              <a:ext cx="3048933" cy="2703669"/>
            </a:xfrm>
            <a:prstGeom prst="rect">
              <a:avLst/>
            </a:prstGeom>
          </p:spPr>
        </p:pic>
        <p:sp>
          <p:nvSpPr>
            <p:cNvPr id="66" name="CaixaDeTexto 65">
              <a:extLst>
                <a:ext uri="{FF2B5EF4-FFF2-40B4-BE49-F238E27FC236}">
                  <a16:creationId xmlns:a16="http://schemas.microsoft.com/office/drawing/2014/main" id="{A856C42C-7CCC-440A-8F2A-54B172328DFA}"/>
                </a:ext>
              </a:extLst>
            </p:cNvPr>
            <p:cNvSpPr txBox="1"/>
            <p:nvPr/>
          </p:nvSpPr>
          <p:spPr>
            <a:xfrm rot="16200000">
              <a:off x="5649118" y="3812458"/>
              <a:ext cx="1299723" cy="432297"/>
            </a:xfrm>
            <a:prstGeom prst="rect">
              <a:avLst/>
            </a:prstGeom>
            <a:noFill/>
          </p:spPr>
          <p:txBody>
            <a:bodyPr wrap="none" rtlCol="0">
              <a:spAutoFit/>
            </a:bodyPr>
            <a:lstStyle>
              <a:defPPr>
                <a:defRPr lang="pt-BR"/>
              </a:defPPr>
              <a:lvl1pPr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1pPr>
              <a:lvl2pPr marL="420688" indent="36513"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2pPr>
              <a:lvl3pPr marL="841375" indent="73025"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3pPr>
              <a:lvl4pPr marL="1262063" indent="109538"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4pPr>
              <a:lvl5pPr marL="1682750" indent="146050"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9pPr>
            </a:lstStyle>
            <a:p>
              <a:pPr algn="ctr"/>
              <a:r>
                <a:rPr lang="pt-BR" sz="1000" i="0" dirty="0">
                  <a:solidFill>
                    <a:schemeClr val="bg1">
                      <a:lumMod val="50000"/>
                    </a:schemeClr>
                  </a:solidFill>
                </a:rPr>
                <a:t>Resposta</a:t>
              </a:r>
            </a:p>
          </p:txBody>
        </p:sp>
        <p:sp>
          <p:nvSpPr>
            <p:cNvPr id="67" name="CaixaDeTexto 44">
              <a:extLst>
                <a:ext uri="{FF2B5EF4-FFF2-40B4-BE49-F238E27FC236}">
                  <a16:creationId xmlns:a16="http://schemas.microsoft.com/office/drawing/2014/main" id="{C4BBFC20-88E7-45A8-8A77-76B4B659C996}"/>
                </a:ext>
              </a:extLst>
            </p:cNvPr>
            <p:cNvSpPr txBox="1"/>
            <p:nvPr/>
          </p:nvSpPr>
          <p:spPr>
            <a:xfrm rot="2440059">
              <a:off x="6279669" y="4849971"/>
              <a:ext cx="1061608" cy="456286"/>
            </a:xfrm>
            <a:prstGeom prst="rect">
              <a:avLst/>
            </a:prstGeom>
            <a:noFill/>
          </p:spPr>
          <p:txBody>
            <a:bodyPr wrap="none" rtlCol="0">
              <a:spAutoFit/>
            </a:bodyPr>
            <a:lstStyle>
              <a:defPPr>
                <a:defRPr lang="pt-BR"/>
              </a:defPPr>
              <a:lvl1pPr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1pPr>
              <a:lvl2pPr marL="420688" indent="36513"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2pPr>
              <a:lvl3pPr marL="841375" indent="73025"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3pPr>
              <a:lvl4pPr marL="1262063" indent="109538"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4pPr>
              <a:lvl5pPr marL="1682750" indent="146050"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9pPr>
            </a:lstStyle>
            <a:p>
              <a:pPr algn="ctr"/>
              <a:r>
                <a:rPr lang="pt-BR" sz="1000" i="0" dirty="0">
                  <a:solidFill>
                    <a:schemeClr val="bg1">
                      <a:lumMod val="50000"/>
                    </a:schemeClr>
                  </a:solidFill>
                </a:rPr>
                <a:t>Tempo</a:t>
              </a:r>
            </a:p>
          </p:txBody>
        </p:sp>
        <p:sp>
          <p:nvSpPr>
            <p:cNvPr id="68" name="CaixaDeTexto 44">
              <a:extLst>
                <a:ext uri="{FF2B5EF4-FFF2-40B4-BE49-F238E27FC236}">
                  <a16:creationId xmlns:a16="http://schemas.microsoft.com/office/drawing/2014/main" id="{2D2BA734-A31D-41BF-9B79-1CB8EE7D71DA}"/>
                </a:ext>
              </a:extLst>
            </p:cNvPr>
            <p:cNvSpPr txBox="1"/>
            <p:nvPr/>
          </p:nvSpPr>
          <p:spPr>
            <a:xfrm rot="20112800">
              <a:off x="7708823" y="4985461"/>
              <a:ext cx="1146039" cy="442458"/>
            </a:xfrm>
            <a:prstGeom prst="rect">
              <a:avLst/>
            </a:prstGeom>
            <a:noFill/>
          </p:spPr>
          <p:txBody>
            <a:bodyPr wrap="none" rtlCol="0">
              <a:spAutoFit/>
            </a:bodyPr>
            <a:lstStyle>
              <a:defPPr>
                <a:defRPr lang="pt-BR"/>
              </a:defPPr>
              <a:lvl1pPr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1pPr>
              <a:lvl2pPr marL="420688" indent="36513"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2pPr>
              <a:lvl3pPr marL="841375" indent="73025"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3pPr>
              <a:lvl4pPr marL="1262063" indent="109538"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4pPr>
              <a:lvl5pPr marL="1682750" indent="146050" algn="l" rtl="0" eaLnBrk="0" fontAlgn="base" hangingPunct="0">
                <a:spcBef>
                  <a:spcPct val="0"/>
                </a:spcBef>
                <a:spcAft>
                  <a:spcPct val="0"/>
                </a:spcAft>
                <a:defRPr sz="7100" i="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7100" i="1" kern="1200">
                  <a:solidFill>
                    <a:schemeClr val="tx1"/>
                  </a:solidFill>
                  <a:latin typeface="Arial" panose="020B0604020202020204" pitchFamily="34" charset="0"/>
                  <a:ea typeface="+mn-ea"/>
                  <a:cs typeface="Arial" panose="020B0604020202020204" pitchFamily="34" charset="0"/>
                </a:defRPr>
              </a:lvl9pPr>
            </a:lstStyle>
            <a:p>
              <a:pPr algn="ctr"/>
              <a:r>
                <a:rPr lang="pt-BR" sz="1000" i="0" dirty="0">
                  <a:solidFill>
                    <a:schemeClr val="bg1">
                      <a:lumMod val="50000"/>
                    </a:schemeClr>
                  </a:solidFill>
                </a:rPr>
                <a:t>Pressão</a:t>
              </a:r>
            </a:p>
          </p:txBody>
        </p:sp>
      </p:grpSp>
      <p:pic>
        <p:nvPicPr>
          <p:cNvPr id="69" name="Imagem 68">
            <a:extLst>
              <a:ext uri="{FF2B5EF4-FFF2-40B4-BE49-F238E27FC236}">
                <a16:creationId xmlns:a16="http://schemas.microsoft.com/office/drawing/2014/main" id="{F0746BF7-D03B-491B-9B48-ED514A87A3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6780" y="4862628"/>
            <a:ext cx="2428429" cy="1363189"/>
          </a:xfrm>
          <a:prstGeom prst="rect">
            <a:avLst/>
          </a:prstGeom>
        </p:spPr>
      </p:pic>
      <p:sp>
        <p:nvSpPr>
          <p:cNvPr id="70" name="CaixaDeTexto 69">
            <a:extLst>
              <a:ext uri="{FF2B5EF4-FFF2-40B4-BE49-F238E27FC236}">
                <a16:creationId xmlns:a16="http://schemas.microsoft.com/office/drawing/2014/main" id="{E127C53C-8AA5-4BA3-BC96-7EB7C32694C1}"/>
              </a:ext>
            </a:extLst>
          </p:cNvPr>
          <p:cNvSpPr txBox="1"/>
          <p:nvPr/>
        </p:nvSpPr>
        <p:spPr>
          <a:xfrm rot="444114">
            <a:off x="5004958" y="6058930"/>
            <a:ext cx="852888" cy="246221"/>
          </a:xfrm>
          <a:prstGeom prst="rect">
            <a:avLst/>
          </a:prstGeom>
          <a:noFill/>
        </p:spPr>
        <p:txBody>
          <a:bodyPr wrap="square" rtlCol="0">
            <a:spAutoFit/>
          </a:bodyPr>
          <a:lstStyle/>
          <a:p>
            <a:r>
              <a:rPr lang="pt-BR" sz="1000" dirty="0">
                <a:solidFill>
                  <a:schemeClr val="bg1">
                    <a:lumMod val="50000"/>
                  </a:schemeClr>
                </a:solidFill>
              </a:rPr>
              <a:t>Tempo</a:t>
            </a:r>
          </a:p>
        </p:txBody>
      </p:sp>
      <p:sp>
        <p:nvSpPr>
          <p:cNvPr id="71" name="CaixaDeTexto 70">
            <a:extLst>
              <a:ext uri="{FF2B5EF4-FFF2-40B4-BE49-F238E27FC236}">
                <a16:creationId xmlns:a16="http://schemas.microsoft.com/office/drawing/2014/main" id="{3E8D21B6-A2E0-48D3-88E7-74E07FD35D1F}"/>
              </a:ext>
            </a:extLst>
          </p:cNvPr>
          <p:cNvSpPr txBox="1"/>
          <p:nvPr/>
        </p:nvSpPr>
        <p:spPr>
          <a:xfrm rot="16200000">
            <a:off x="4168300" y="5514478"/>
            <a:ext cx="519155" cy="246221"/>
          </a:xfrm>
          <a:prstGeom prst="rect">
            <a:avLst/>
          </a:prstGeom>
          <a:noFill/>
        </p:spPr>
        <p:txBody>
          <a:bodyPr wrap="square" rtlCol="0">
            <a:spAutoFit/>
          </a:bodyPr>
          <a:lstStyle/>
          <a:p>
            <a:pPr algn="ctr"/>
            <a:r>
              <a:rPr lang="pt-BR" sz="1000" dirty="0">
                <a:solidFill>
                  <a:schemeClr val="bg1">
                    <a:lumMod val="50000"/>
                  </a:schemeClr>
                </a:solidFill>
              </a:rPr>
              <a:t>Sinal</a:t>
            </a:r>
          </a:p>
        </p:txBody>
      </p:sp>
      <p:pic>
        <p:nvPicPr>
          <p:cNvPr id="62" name="Picture 4" descr="Imagem relacionada">
            <a:extLst>
              <a:ext uri="{FF2B5EF4-FFF2-40B4-BE49-F238E27FC236}">
                <a16:creationId xmlns:a16="http://schemas.microsoft.com/office/drawing/2014/main" id="{DD2B196B-087F-4FE7-9BBC-F441FF3025EE}"/>
              </a:ext>
            </a:extLst>
          </p:cNvPr>
          <p:cNvPicPr>
            <a:picLocks noChangeAspect="1" noChangeArrowheads="1"/>
          </p:cNvPicPr>
          <p:nvPr/>
        </p:nvPicPr>
        <p:blipFill>
          <a:blip r:embed="rId7" cstate="screen">
            <a:alphaModFix amt="5000"/>
            <a:extLst>
              <a:ext uri="{28A0092B-C50C-407E-A947-70E740481C1C}">
                <a14:useLocalDpi xmlns:a14="http://schemas.microsoft.com/office/drawing/2010/main"/>
              </a:ext>
            </a:extLst>
          </a:blip>
          <a:srcRect/>
          <a:stretch>
            <a:fillRect/>
          </a:stretch>
        </p:blipFill>
        <p:spPr bwMode="auto">
          <a:xfrm>
            <a:off x="241929" y="5461148"/>
            <a:ext cx="1369612" cy="1369612"/>
          </a:xfrm>
          <a:prstGeom prst="rect">
            <a:avLst/>
          </a:prstGeom>
          <a:noFill/>
          <a:extLst>
            <a:ext uri="{909E8E84-426E-40DD-AFC4-6F175D3DCCD1}">
              <a14:hiddenFill xmlns:a14="http://schemas.microsoft.com/office/drawing/2010/main">
                <a:solidFill>
                  <a:srgbClr val="FFFFFF"/>
                </a:solidFill>
              </a14:hiddenFill>
            </a:ext>
          </a:extLst>
        </p:spPr>
      </p:pic>
      <p:sp>
        <p:nvSpPr>
          <p:cNvPr id="72" name="CaixaDeTexto 71">
            <a:extLst>
              <a:ext uri="{FF2B5EF4-FFF2-40B4-BE49-F238E27FC236}">
                <a16:creationId xmlns:a16="http://schemas.microsoft.com/office/drawing/2014/main" id="{EBC546CC-093B-4934-81EB-D898FECED0A0}"/>
              </a:ext>
            </a:extLst>
          </p:cNvPr>
          <p:cNvSpPr txBox="1"/>
          <p:nvPr/>
        </p:nvSpPr>
        <p:spPr>
          <a:xfrm>
            <a:off x="3706531" y="6367415"/>
            <a:ext cx="3391443" cy="400110"/>
          </a:xfrm>
          <a:prstGeom prst="rect">
            <a:avLst/>
          </a:prstGeom>
          <a:noFill/>
        </p:spPr>
        <p:txBody>
          <a:bodyPr wrap="square" rtlCol="0">
            <a:spAutoFit/>
          </a:bodyPr>
          <a:lstStyle/>
          <a:p>
            <a:pPr algn="ctr"/>
            <a:r>
              <a:rPr lang="pt-BR" sz="2000" dirty="0" err="1">
                <a:solidFill>
                  <a:schemeClr val="accent1"/>
                </a:solidFill>
                <a:latin typeface="Trebuchet MS" panose="020B0603020202020204" pitchFamily="34" charset="0"/>
              </a:rPr>
              <a:t>Quimiometria</a:t>
            </a:r>
            <a:endParaRPr lang="pt-BR" sz="2800" dirty="0">
              <a:solidFill>
                <a:schemeClr val="accent1"/>
              </a:solidFill>
              <a:latin typeface="Trebuchet MS" panose="020B0603020202020204" pitchFamily="34" charset="0"/>
            </a:endParaRPr>
          </a:p>
        </p:txBody>
      </p:sp>
      <p:sp>
        <p:nvSpPr>
          <p:cNvPr id="73" name="Text Placeholder 5">
            <a:extLst>
              <a:ext uri="{FF2B5EF4-FFF2-40B4-BE49-F238E27FC236}">
                <a16:creationId xmlns:a16="http://schemas.microsoft.com/office/drawing/2014/main" id="{DDC7BFBE-D328-49DD-BF0E-5CD10CC1FF25}"/>
              </a:ext>
            </a:extLst>
          </p:cNvPr>
          <p:cNvSpPr txBox="1">
            <a:spLocks/>
          </p:cNvSpPr>
          <p:nvPr/>
        </p:nvSpPr>
        <p:spPr>
          <a:xfrm>
            <a:off x="383984" y="1640574"/>
            <a:ext cx="8562911" cy="61293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2000" dirty="0" err="1">
                <a:solidFill>
                  <a:schemeClr val="tx1"/>
                </a:solidFill>
                <a:latin typeface="Trebuchet MS" panose="020B0603020202020204" pitchFamily="34" charset="0"/>
              </a:rPr>
              <a:t>Análise</a:t>
            </a:r>
            <a:r>
              <a:rPr lang="en-US" sz="2000" dirty="0">
                <a:solidFill>
                  <a:schemeClr val="tx1"/>
                </a:solidFill>
                <a:latin typeface="Trebuchet MS" panose="020B0603020202020204" pitchFamily="34" charset="0"/>
              </a:rPr>
              <a:t> de dados para </a:t>
            </a:r>
            <a:r>
              <a:rPr lang="en-US" sz="2000" dirty="0" err="1">
                <a:solidFill>
                  <a:schemeClr val="tx1"/>
                </a:solidFill>
                <a:latin typeface="Trebuchet MS" panose="020B0603020202020204" pitchFamily="34" charset="0"/>
              </a:rPr>
              <a:t>monitoramento</a:t>
            </a:r>
            <a:r>
              <a:rPr lang="en-US" sz="2000" dirty="0">
                <a:solidFill>
                  <a:schemeClr val="tx1"/>
                </a:solidFill>
                <a:latin typeface="Trebuchet MS" panose="020B0603020202020204" pitchFamily="34" charset="0"/>
              </a:rPr>
              <a:t> </a:t>
            </a:r>
            <a:r>
              <a:rPr lang="en-US" sz="2000" dirty="0" err="1">
                <a:solidFill>
                  <a:schemeClr val="tx1"/>
                </a:solidFill>
                <a:latin typeface="Trebuchet MS" panose="020B0603020202020204" pitchFamily="34" charset="0"/>
              </a:rPr>
              <a:t>químico</a:t>
            </a:r>
            <a:r>
              <a:rPr lang="en-US" sz="2000" dirty="0">
                <a:solidFill>
                  <a:schemeClr val="tx1"/>
                </a:solidFill>
                <a:latin typeface="Trebuchet MS" panose="020B0603020202020204" pitchFamily="34" charset="0"/>
              </a:rPr>
              <a:t> de </a:t>
            </a:r>
            <a:r>
              <a:rPr lang="en-US" sz="2000" dirty="0" err="1">
                <a:solidFill>
                  <a:schemeClr val="tx1"/>
                </a:solidFill>
                <a:latin typeface="Trebuchet MS" panose="020B0603020202020204" pitchFamily="34" charset="0"/>
              </a:rPr>
              <a:t>processo</a:t>
            </a:r>
            <a:endParaRPr lang="en-US" sz="2000" dirty="0">
              <a:solidFill>
                <a:schemeClr val="tx1"/>
              </a:solidFill>
              <a:latin typeface="Trebuchet MS" panose="020B0603020202020204" pitchFamily="34" charset="0"/>
            </a:endParaRPr>
          </a:p>
        </p:txBody>
      </p:sp>
      <p:sp>
        <p:nvSpPr>
          <p:cNvPr id="36" name="CaixaDeTexto 35">
            <a:extLst>
              <a:ext uri="{FF2B5EF4-FFF2-40B4-BE49-F238E27FC236}">
                <a16:creationId xmlns:a16="http://schemas.microsoft.com/office/drawing/2014/main" id="{3F0E8507-1622-4ED0-99B9-3A47548B63AF}"/>
              </a:ext>
            </a:extLst>
          </p:cNvPr>
          <p:cNvSpPr txBox="1"/>
          <p:nvPr/>
        </p:nvSpPr>
        <p:spPr>
          <a:xfrm>
            <a:off x="1544974" y="5897837"/>
            <a:ext cx="1145187" cy="1015663"/>
          </a:xfrm>
          <a:prstGeom prst="rect">
            <a:avLst/>
          </a:prstGeom>
          <a:noFill/>
        </p:spPr>
        <p:txBody>
          <a:bodyPr wrap="square" rtlCol="0">
            <a:spAutoFit/>
          </a:bodyPr>
          <a:lstStyle/>
          <a:p>
            <a:pPr algn="ctr"/>
            <a:r>
              <a:rPr lang="pt-BR" sz="2000" dirty="0">
                <a:solidFill>
                  <a:schemeClr val="accent1"/>
                </a:solidFill>
                <a:latin typeface="Trebuchet MS" panose="020B0603020202020204" pitchFamily="34" charset="0"/>
              </a:rPr>
              <a:t>Análise de dados</a:t>
            </a:r>
            <a:endParaRPr lang="pt-BR" sz="2800" dirty="0">
              <a:solidFill>
                <a:schemeClr val="accent1"/>
              </a:solidFill>
              <a:latin typeface="Trebuchet MS" panose="020B0603020202020204" pitchFamily="34" charset="0"/>
            </a:endParaRPr>
          </a:p>
        </p:txBody>
      </p:sp>
      <p:sp>
        <p:nvSpPr>
          <p:cNvPr id="37" name="Retângulo: Cantos Arredondados 36">
            <a:extLst>
              <a:ext uri="{FF2B5EF4-FFF2-40B4-BE49-F238E27FC236}">
                <a16:creationId xmlns:a16="http://schemas.microsoft.com/office/drawing/2014/main" id="{47458D62-A90D-467A-BAEA-72405E9C97CD}"/>
              </a:ext>
            </a:extLst>
          </p:cNvPr>
          <p:cNvSpPr/>
          <p:nvPr/>
        </p:nvSpPr>
        <p:spPr>
          <a:xfrm>
            <a:off x="8879884" y="329277"/>
            <a:ext cx="3126741" cy="93667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solidFill>
                  <a:schemeClr val="bg1"/>
                </a:solidFill>
                <a:latin typeface="Trebuchet MS" panose="020B0603020202020204" pitchFamily="34" charset="0"/>
              </a:rPr>
              <a:t>Metodologias e tecnologias sustentáveis de monitoramento químico</a:t>
            </a:r>
          </a:p>
        </p:txBody>
      </p:sp>
    </p:spTree>
    <p:extLst>
      <p:ext uri="{BB962C8B-B14F-4D97-AF65-F5344CB8AC3E}">
        <p14:creationId xmlns:p14="http://schemas.microsoft.com/office/powerpoint/2010/main" val="2616589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B5CA4255-9AA5-4885-8104-37840DDE86F6}"/>
              </a:ext>
            </a:extLst>
          </p:cNvPr>
          <p:cNvSpPr/>
          <p:nvPr/>
        </p:nvSpPr>
        <p:spPr>
          <a:xfrm>
            <a:off x="1524000" y="575455"/>
            <a:ext cx="9144000" cy="30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4" name="Grupo 31">
            <a:extLst>
              <a:ext uri="{FF2B5EF4-FFF2-40B4-BE49-F238E27FC236}">
                <a16:creationId xmlns:a16="http://schemas.microsoft.com/office/drawing/2014/main" id="{8024226F-68DD-465B-BFF8-3107BF66C011}"/>
              </a:ext>
            </a:extLst>
          </p:cNvPr>
          <p:cNvGrpSpPr/>
          <p:nvPr/>
        </p:nvGrpSpPr>
        <p:grpSpPr>
          <a:xfrm>
            <a:off x="1623592" y="168250"/>
            <a:ext cx="516047" cy="372229"/>
            <a:chOff x="6726724" y="1990725"/>
            <a:chExt cx="516047" cy="372229"/>
          </a:xfrm>
        </p:grpSpPr>
        <p:pic>
          <p:nvPicPr>
            <p:cNvPr id="25" name="Picture 13">
              <a:extLst>
                <a:ext uri="{FF2B5EF4-FFF2-40B4-BE49-F238E27FC236}">
                  <a16:creationId xmlns:a16="http://schemas.microsoft.com/office/drawing/2014/main" id="{9743D38B-6D44-420D-92A5-137F2720E3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943"/>
            <a:stretch/>
          </p:blipFill>
          <p:spPr>
            <a:xfrm>
              <a:off x="6726724" y="2009775"/>
              <a:ext cx="516047" cy="353179"/>
            </a:xfrm>
            <a:prstGeom prst="rect">
              <a:avLst/>
            </a:prstGeom>
          </p:spPr>
        </p:pic>
        <p:sp>
          <p:nvSpPr>
            <p:cNvPr id="26" name="Retângulo 25">
              <a:extLst>
                <a:ext uri="{FF2B5EF4-FFF2-40B4-BE49-F238E27FC236}">
                  <a16:creationId xmlns:a16="http://schemas.microsoft.com/office/drawing/2014/main" id="{D57E02EB-2C6F-4EAC-86E5-177A16C302A5}"/>
                </a:ext>
              </a:extLst>
            </p:cNvPr>
            <p:cNvSpPr/>
            <p:nvPr/>
          </p:nvSpPr>
          <p:spPr>
            <a:xfrm>
              <a:off x="6793706" y="1990725"/>
              <a:ext cx="642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7" name="Imagem 26">
            <a:extLst>
              <a:ext uri="{FF2B5EF4-FFF2-40B4-BE49-F238E27FC236}">
                <a16:creationId xmlns:a16="http://schemas.microsoft.com/office/drawing/2014/main" id="{C9F7DA01-9414-4EE2-BACE-C67A6564C8AD}"/>
              </a:ext>
            </a:extLst>
          </p:cNvPr>
          <p:cNvPicPr>
            <a:picLocks noChangeAspect="1"/>
          </p:cNvPicPr>
          <p:nvPr/>
        </p:nvPicPr>
        <p:blipFill>
          <a:blip r:embed="rId4"/>
          <a:stretch>
            <a:fillRect/>
          </a:stretch>
        </p:blipFill>
        <p:spPr>
          <a:xfrm>
            <a:off x="8399921" y="584291"/>
            <a:ext cx="946216" cy="215323"/>
          </a:xfrm>
          <a:prstGeom prst="rect">
            <a:avLst/>
          </a:prstGeom>
        </p:spPr>
      </p:pic>
      <p:cxnSp>
        <p:nvCxnSpPr>
          <p:cNvPr id="28" name="Straight Connector 41">
            <a:extLst>
              <a:ext uri="{FF2B5EF4-FFF2-40B4-BE49-F238E27FC236}">
                <a16:creationId xmlns:a16="http://schemas.microsoft.com/office/drawing/2014/main" id="{60230FFC-0312-4EE3-9916-078B9CABE22E}"/>
              </a:ext>
            </a:extLst>
          </p:cNvPr>
          <p:cNvCxnSpPr>
            <a:cxnSpLocks/>
          </p:cNvCxnSpPr>
          <p:nvPr/>
        </p:nvCxnSpPr>
        <p:spPr>
          <a:xfrm>
            <a:off x="1699575" y="679141"/>
            <a:ext cx="5904000" cy="0"/>
          </a:xfrm>
          <a:prstGeom prst="line">
            <a:avLst/>
          </a:prstGeom>
          <a:ln>
            <a:solidFill>
              <a:srgbClr val="3B7C9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42">
            <a:extLst>
              <a:ext uri="{FF2B5EF4-FFF2-40B4-BE49-F238E27FC236}">
                <a16:creationId xmlns:a16="http://schemas.microsoft.com/office/drawing/2014/main" id="{F64D0091-50FE-4F82-A826-EEDC46B52A57}"/>
              </a:ext>
            </a:extLst>
          </p:cNvPr>
          <p:cNvCxnSpPr>
            <a:cxnSpLocks/>
          </p:cNvCxnSpPr>
          <p:nvPr/>
        </p:nvCxnSpPr>
        <p:spPr>
          <a:xfrm>
            <a:off x="1686091" y="881253"/>
            <a:ext cx="8532000" cy="0"/>
          </a:xfrm>
          <a:prstGeom prst="line">
            <a:avLst/>
          </a:prstGeom>
          <a:ln>
            <a:solidFill>
              <a:srgbClr val="49AAE0"/>
            </a:solidFill>
          </a:ln>
          <a:effectLst/>
        </p:spPr>
        <p:style>
          <a:lnRef idx="2">
            <a:schemeClr val="accent1"/>
          </a:lnRef>
          <a:fillRef idx="0">
            <a:schemeClr val="accent1"/>
          </a:fillRef>
          <a:effectRef idx="1">
            <a:schemeClr val="accent1"/>
          </a:effectRef>
          <a:fontRef idx="minor">
            <a:schemeClr val="tx1"/>
          </a:fontRef>
        </p:style>
      </p:cxnSp>
      <p:sp>
        <p:nvSpPr>
          <p:cNvPr id="30" name="Oval 47">
            <a:extLst>
              <a:ext uri="{FF2B5EF4-FFF2-40B4-BE49-F238E27FC236}">
                <a16:creationId xmlns:a16="http://schemas.microsoft.com/office/drawing/2014/main" id="{629F8C89-A18F-4A7D-9C40-E76256142590}"/>
              </a:ext>
            </a:extLst>
          </p:cNvPr>
          <p:cNvSpPr/>
          <p:nvPr/>
        </p:nvSpPr>
        <p:spPr>
          <a:xfrm>
            <a:off x="10075481" y="725679"/>
            <a:ext cx="304800" cy="304800"/>
          </a:xfrm>
          <a:prstGeom prst="ellipse">
            <a:avLst/>
          </a:prstGeom>
          <a:solidFill>
            <a:srgbClr val="49AAE0"/>
          </a:solidFill>
          <a:ln>
            <a:noFill/>
          </a:ln>
          <a:effectLst/>
        </p:spPr>
        <p:style>
          <a:lnRef idx="1">
            <a:schemeClr val="accent1"/>
          </a:lnRef>
          <a:fillRef idx="3">
            <a:schemeClr val="accent1"/>
          </a:fillRef>
          <a:effectRef idx="2">
            <a:schemeClr val="accent1"/>
          </a:effectRef>
          <a:fontRef idx="minor">
            <a:schemeClr val="lt1"/>
          </a:fontRef>
        </p:style>
        <p:txBody>
          <a:bodyPr lIns="36576" tIns="18288" rIns="36576" bIns="18288" anchor="ctr"/>
          <a:lstStyle/>
          <a:p>
            <a:pPr algn="ctr" defTabSz="435600">
              <a:defRPr/>
            </a:pPr>
            <a:endParaRPr lang="en-US"/>
          </a:p>
        </p:txBody>
      </p:sp>
      <p:sp>
        <p:nvSpPr>
          <p:cNvPr id="31" name="Oval 46">
            <a:extLst>
              <a:ext uri="{FF2B5EF4-FFF2-40B4-BE49-F238E27FC236}">
                <a16:creationId xmlns:a16="http://schemas.microsoft.com/office/drawing/2014/main" id="{569C5ED2-B637-4CE9-B84E-7BB971BADAC1}"/>
              </a:ext>
            </a:extLst>
          </p:cNvPr>
          <p:cNvSpPr/>
          <p:nvPr/>
        </p:nvSpPr>
        <p:spPr>
          <a:xfrm>
            <a:off x="7511733" y="534679"/>
            <a:ext cx="304800" cy="304800"/>
          </a:xfrm>
          <a:prstGeom prst="ellipse">
            <a:avLst/>
          </a:prstGeom>
          <a:solidFill>
            <a:srgbClr val="3B7C9F"/>
          </a:solidFill>
          <a:ln>
            <a:noFill/>
          </a:ln>
          <a:effectLst/>
        </p:spPr>
        <p:style>
          <a:lnRef idx="1">
            <a:schemeClr val="accent1"/>
          </a:lnRef>
          <a:fillRef idx="3">
            <a:schemeClr val="accent1"/>
          </a:fillRef>
          <a:effectRef idx="2">
            <a:schemeClr val="accent1"/>
          </a:effectRef>
          <a:fontRef idx="minor">
            <a:schemeClr val="lt1"/>
          </a:fontRef>
        </p:style>
        <p:txBody>
          <a:bodyPr lIns="36576" tIns="18288" rIns="36576" bIns="18288" anchor="ctr"/>
          <a:lstStyle/>
          <a:p>
            <a:pPr algn="ctr" defTabSz="435600">
              <a:defRPr/>
            </a:pPr>
            <a:endParaRPr lang="en-US"/>
          </a:p>
        </p:txBody>
      </p:sp>
      <p:sp>
        <p:nvSpPr>
          <p:cNvPr id="47" name="CaixaDeTexto 46">
            <a:extLst>
              <a:ext uri="{FF2B5EF4-FFF2-40B4-BE49-F238E27FC236}">
                <a16:creationId xmlns:a16="http://schemas.microsoft.com/office/drawing/2014/main" id="{738687C2-0095-4F0B-B3DA-7519209AD840}"/>
              </a:ext>
            </a:extLst>
          </p:cNvPr>
          <p:cNvSpPr txBox="1"/>
          <p:nvPr/>
        </p:nvSpPr>
        <p:spPr>
          <a:xfrm>
            <a:off x="1623592" y="1031024"/>
            <a:ext cx="3533671" cy="1420838"/>
          </a:xfrm>
          <a:prstGeom prst="rect">
            <a:avLst/>
          </a:prstGeom>
          <a:noFill/>
        </p:spPr>
        <p:txBody>
          <a:bodyPr wrap="square" rtlCol="0">
            <a:spAutoFit/>
          </a:bodyPr>
          <a:lstStyle/>
          <a:p>
            <a:pPr algn="ctr">
              <a:lnSpc>
                <a:spcPct val="150000"/>
              </a:lnSpc>
            </a:pPr>
            <a:r>
              <a:rPr lang="pt-BR" sz="2000" dirty="0">
                <a:solidFill>
                  <a:schemeClr val="accent6">
                    <a:lumMod val="75000"/>
                  </a:schemeClr>
                </a:solidFill>
                <a:latin typeface="Trebuchet MS" panose="020B0603020202020204" pitchFamily="34" charset="0"/>
                <a:ea typeface="Century Gothic" charset="0"/>
                <a:cs typeface="Century Gothic" charset="0"/>
              </a:rPr>
              <a:t>Materiais funcionalizados </a:t>
            </a:r>
            <a:r>
              <a:rPr lang="pt-BR" sz="2000" dirty="0" err="1">
                <a:solidFill>
                  <a:schemeClr val="accent6">
                    <a:lumMod val="75000"/>
                  </a:schemeClr>
                </a:solidFill>
                <a:latin typeface="Trebuchet MS" panose="020B0603020202020204" pitchFamily="34" charset="0"/>
                <a:ea typeface="Century Gothic" charset="0"/>
                <a:cs typeface="Century Gothic" charset="0"/>
              </a:rPr>
              <a:t>super</a:t>
            </a:r>
            <a:r>
              <a:rPr lang="pt-BR" sz="2000" dirty="0">
                <a:solidFill>
                  <a:schemeClr val="accent6">
                    <a:lumMod val="75000"/>
                  </a:schemeClr>
                </a:solidFill>
                <a:latin typeface="Trebuchet MS" panose="020B0603020202020204" pitchFamily="34" charset="0"/>
                <a:ea typeface="Century Gothic" charset="0"/>
                <a:cs typeface="Century Gothic" charset="0"/>
              </a:rPr>
              <a:t> adsorventes com </a:t>
            </a:r>
            <a:r>
              <a:rPr lang="pt-BR" sz="2000" dirty="0" err="1">
                <a:solidFill>
                  <a:schemeClr val="accent6">
                    <a:lumMod val="75000"/>
                  </a:schemeClr>
                </a:solidFill>
                <a:latin typeface="Trebuchet MS" panose="020B0603020202020204" pitchFamily="34" charset="0"/>
                <a:ea typeface="Century Gothic" charset="0"/>
                <a:cs typeface="Century Gothic" charset="0"/>
              </a:rPr>
              <a:t>TiO</a:t>
            </a:r>
            <a:r>
              <a:rPr lang="pt-BR" sz="2000" dirty="0">
                <a:solidFill>
                  <a:schemeClr val="accent6">
                    <a:lumMod val="75000"/>
                  </a:schemeClr>
                </a:solidFill>
                <a:latin typeface="Trebuchet MS" panose="020B0603020202020204" pitchFamily="34" charset="0"/>
                <a:ea typeface="Century Gothic" charset="0"/>
                <a:cs typeface="Century Gothic" charset="0"/>
              </a:rPr>
              <a:t> magnético </a:t>
            </a:r>
            <a:r>
              <a:rPr lang="pt-BR" sz="2000" dirty="0" err="1">
                <a:solidFill>
                  <a:schemeClr val="accent6">
                    <a:lumMod val="75000"/>
                  </a:schemeClr>
                </a:solidFill>
                <a:latin typeface="Trebuchet MS" panose="020B0603020202020204" pitchFamily="34" charset="0"/>
                <a:ea typeface="Century Gothic" charset="0"/>
                <a:cs typeface="Century Gothic" charset="0"/>
              </a:rPr>
              <a:t>nanoestruturado</a:t>
            </a:r>
            <a:endParaRPr lang="pt-BR" sz="2000" dirty="0">
              <a:solidFill>
                <a:schemeClr val="accent6">
                  <a:lumMod val="75000"/>
                </a:schemeClr>
              </a:solidFill>
              <a:latin typeface="Trebuchet MS" panose="020B0603020202020204" pitchFamily="34" charset="0"/>
              <a:ea typeface="Century Gothic" charset="0"/>
              <a:cs typeface="Century Gothic" charset="0"/>
            </a:endParaRPr>
          </a:p>
        </p:txBody>
      </p:sp>
      <p:pic>
        <p:nvPicPr>
          <p:cNvPr id="48" name="Imagem 47">
            <a:extLst>
              <a:ext uri="{FF2B5EF4-FFF2-40B4-BE49-F238E27FC236}">
                <a16:creationId xmlns:a16="http://schemas.microsoft.com/office/drawing/2014/main" id="{649C939A-02D3-4D6E-9BF2-18E62F0FF75E}"/>
              </a:ext>
            </a:extLst>
          </p:cNvPr>
          <p:cNvPicPr>
            <a:picLocks noChangeAspect="1"/>
          </p:cNvPicPr>
          <p:nvPr/>
        </p:nvPicPr>
        <p:blipFill>
          <a:blip r:embed="rId5"/>
          <a:stretch>
            <a:fillRect/>
          </a:stretch>
        </p:blipFill>
        <p:spPr>
          <a:xfrm>
            <a:off x="5143500" y="1027486"/>
            <a:ext cx="2541490" cy="2319110"/>
          </a:xfrm>
          <a:prstGeom prst="rect">
            <a:avLst/>
          </a:prstGeom>
        </p:spPr>
      </p:pic>
      <p:pic>
        <p:nvPicPr>
          <p:cNvPr id="49" name="Imagem 48">
            <a:extLst>
              <a:ext uri="{FF2B5EF4-FFF2-40B4-BE49-F238E27FC236}">
                <a16:creationId xmlns:a16="http://schemas.microsoft.com/office/drawing/2014/main" id="{0944ED74-F609-465A-A550-13626992F3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66457" y="4236901"/>
            <a:ext cx="1496464" cy="118868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0" name="Imagem 49">
            <a:extLst>
              <a:ext uri="{FF2B5EF4-FFF2-40B4-BE49-F238E27FC236}">
                <a16:creationId xmlns:a16="http://schemas.microsoft.com/office/drawing/2014/main" id="{5F7105B1-6129-4863-A12F-141F62A5E4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51701" y="4780387"/>
            <a:ext cx="1504645" cy="1196360"/>
          </a:xfrm>
          <a:prstGeom prst="rect">
            <a:avLst/>
          </a:prstGeom>
        </p:spPr>
      </p:pic>
      <p:pic>
        <p:nvPicPr>
          <p:cNvPr id="51" name="Imagem 50">
            <a:extLst>
              <a:ext uri="{FF2B5EF4-FFF2-40B4-BE49-F238E27FC236}">
                <a16:creationId xmlns:a16="http://schemas.microsoft.com/office/drawing/2014/main" id="{9C54EAE7-987C-40A5-A123-3D4E95ED2F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24973" y="3724324"/>
            <a:ext cx="1504646" cy="1203717"/>
          </a:xfrm>
          <a:prstGeom prst="rect">
            <a:avLst/>
          </a:prstGeom>
        </p:spPr>
      </p:pic>
      <p:pic>
        <p:nvPicPr>
          <p:cNvPr id="52" name="Imagem 51">
            <a:extLst>
              <a:ext uri="{FF2B5EF4-FFF2-40B4-BE49-F238E27FC236}">
                <a16:creationId xmlns:a16="http://schemas.microsoft.com/office/drawing/2014/main" id="{1CD005CF-B0D3-40D0-9BD7-7D0CAA563D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11063" y="5440617"/>
            <a:ext cx="1506460" cy="1205168"/>
          </a:xfrm>
          <a:prstGeom prst="rect">
            <a:avLst/>
          </a:prstGeom>
        </p:spPr>
      </p:pic>
      <p:sp>
        <p:nvSpPr>
          <p:cNvPr id="53" name="CaixaDeTexto 1214">
            <a:extLst>
              <a:ext uri="{FF2B5EF4-FFF2-40B4-BE49-F238E27FC236}">
                <a16:creationId xmlns:a16="http://schemas.microsoft.com/office/drawing/2014/main" id="{B626C800-60C4-46C6-91C5-19B38EBC7101}"/>
              </a:ext>
            </a:extLst>
          </p:cNvPr>
          <p:cNvSpPr txBox="1">
            <a:spLocks noChangeArrowheads="1"/>
          </p:cNvSpPr>
          <p:nvPr/>
        </p:nvSpPr>
        <p:spPr bwMode="auto">
          <a:xfrm>
            <a:off x="7797971" y="1007921"/>
            <a:ext cx="2247391" cy="2271251"/>
          </a:xfrm>
          <a:prstGeom prst="rect">
            <a:avLst/>
          </a:prstGeom>
          <a:noFill/>
          <a:ln w="9525">
            <a:noFill/>
            <a:miter lim="800000"/>
            <a:headEnd/>
            <a:tailEnd/>
          </a:ln>
        </p:spPr>
        <p:txBody>
          <a:bodyPr wrap="square" lIns="121908" tIns="60954" rIns="121908" bIns="60954">
            <a:spAutoFit/>
          </a:bodyPr>
          <a:lstStyle/>
          <a:p>
            <a:pPr>
              <a:lnSpc>
                <a:spcPct val="150000"/>
              </a:lnSpc>
            </a:pPr>
            <a:r>
              <a:rPr lang="pt-BR" sz="2400" dirty="0">
                <a:solidFill>
                  <a:schemeClr val="accent6">
                    <a:lumMod val="75000"/>
                  </a:schemeClr>
                </a:solidFill>
                <a:latin typeface="Trebuchet MS" panose="020B0603020202020204" pitchFamily="34" charset="0"/>
              </a:rPr>
              <a:t>Lignina</a:t>
            </a:r>
          </a:p>
          <a:p>
            <a:pPr>
              <a:lnSpc>
                <a:spcPct val="150000"/>
              </a:lnSpc>
            </a:pPr>
            <a:r>
              <a:rPr lang="pt-BR" sz="2400" dirty="0" err="1">
                <a:solidFill>
                  <a:schemeClr val="accent6">
                    <a:lumMod val="75000"/>
                  </a:schemeClr>
                </a:solidFill>
                <a:latin typeface="Trebuchet MS" panose="020B0603020202020204" pitchFamily="34" charset="0"/>
              </a:rPr>
              <a:t>Quitosana</a:t>
            </a:r>
            <a:endParaRPr lang="pt-BR" sz="2400" dirty="0">
              <a:solidFill>
                <a:schemeClr val="accent6">
                  <a:lumMod val="75000"/>
                </a:schemeClr>
              </a:solidFill>
              <a:latin typeface="Trebuchet MS" panose="020B0603020202020204" pitchFamily="34" charset="0"/>
            </a:endParaRPr>
          </a:p>
          <a:p>
            <a:pPr>
              <a:lnSpc>
                <a:spcPct val="150000"/>
              </a:lnSpc>
            </a:pPr>
            <a:r>
              <a:rPr lang="pt-BR" sz="2400" dirty="0">
                <a:solidFill>
                  <a:schemeClr val="accent6">
                    <a:lumMod val="75000"/>
                  </a:schemeClr>
                </a:solidFill>
                <a:latin typeface="Trebuchet MS" panose="020B0603020202020204" pitchFamily="34" charset="0"/>
              </a:rPr>
              <a:t>Quitina</a:t>
            </a:r>
          </a:p>
          <a:p>
            <a:pPr>
              <a:lnSpc>
                <a:spcPct val="150000"/>
              </a:lnSpc>
            </a:pPr>
            <a:r>
              <a:rPr lang="pt-BR" sz="2400" dirty="0">
                <a:solidFill>
                  <a:schemeClr val="accent6">
                    <a:lumMod val="75000"/>
                  </a:schemeClr>
                </a:solidFill>
                <a:latin typeface="Trebuchet MS" panose="020B0603020202020204" pitchFamily="34" charset="0"/>
              </a:rPr>
              <a:t>Alginato</a:t>
            </a:r>
          </a:p>
        </p:txBody>
      </p:sp>
      <p:pic>
        <p:nvPicPr>
          <p:cNvPr id="55" name="Imagem 54">
            <a:extLst>
              <a:ext uri="{FF2B5EF4-FFF2-40B4-BE49-F238E27FC236}">
                <a16:creationId xmlns:a16="http://schemas.microsoft.com/office/drawing/2014/main" id="{E64C4617-7720-4E54-BB9F-0D5AFD8A1E39}"/>
              </a:ext>
            </a:extLst>
          </p:cNvPr>
          <p:cNvPicPr>
            <a:picLocks noChangeAspect="1"/>
          </p:cNvPicPr>
          <p:nvPr/>
        </p:nvPicPr>
        <p:blipFill rotWithShape="1">
          <a:blip r:embed="rId10"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3816085" y="4959328"/>
            <a:ext cx="2226260" cy="1325426"/>
          </a:xfrm>
          <a:prstGeom prst="rect">
            <a:avLst/>
          </a:prstGeom>
          <a:ln>
            <a:noFill/>
          </a:ln>
        </p:spPr>
      </p:pic>
      <p:pic>
        <p:nvPicPr>
          <p:cNvPr id="61" name="Picture 2">
            <a:extLst>
              <a:ext uri="{FF2B5EF4-FFF2-40B4-BE49-F238E27FC236}">
                <a16:creationId xmlns:a16="http://schemas.microsoft.com/office/drawing/2014/main" id="{8539764C-130B-46A0-9E84-BE9D6631BC07}"/>
              </a:ext>
            </a:extLst>
          </p:cNvPr>
          <p:cNvPicPr>
            <a:picLocks noChangeAspect="1"/>
          </p:cNvPicPr>
          <p:nvPr/>
        </p:nvPicPr>
        <p:blipFill>
          <a:blip r:embed="rId11"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881615" y="4650349"/>
            <a:ext cx="2120181" cy="1499515"/>
          </a:xfrm>
          <a:prstGeom prst="rect">
            <a:avLst/>
          </a:prstGeom>
          <a:ln>
            <a:noFill/>
          </a:ln>
        </p:spPr>
      </p:pic>
      <p:sp>
        <p:nvSpPr>
          <p:cNvPr id="72" name="Retângulo 71">
            <a:extLst>
              <a:ext uri="{FF2B5EF4-FFF2-40B4-BE49-F238E27FC236}">
                <a16:creationId xmlns:a16="http://schemas.microsoft.com/office/drawing/2014/main" id="{C7D7083E-A7A8-41ED-93A4-96C3E3FA8523}"/>
              </a:ext>
            </a:extLst>
          </p:cNvPr>
          <p:cNvSpPr/>
          <p:nvPr/>
        </p:nvSpPr>
        <p:spPr>
          <a:xfrm>
            <a:off x="1722720" y="2563894"/>
            <a:ext cx="3384000" cy="45719"/>
          </a:xfrm>
          <a:prstGeom prst="rect">
            <a:avLst/>
          </a:prstGeom>
          <a:solidFill>
            <a:schemeClr val="tx2">
              <a:lumMod val="75000"/>
            </a:schemeClr>
          </a:solidFill>
          <a:ln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2" name="Text Placeholder 5">
            <a:extLst>
              <a:ext uri="{FF2B5EF4-FFF2-40B4-BE49-F238E27FC236}">
                <a16:creationId xmlns:a16="http://schemas.microsoft.com/office/drawing/2014/main" id="{84DB64F0-052C-E843-8C61-D54456390E22}"/>
              </a:ext>
            </a:extLst>
          </p:cNvPr>
          <p:cNvSpPr txBox="1">
            <a:spLocks/>
          </p:cNvSpPr>
          <p:nvPr/>
        </p:nvSpPr>
        <p:spPr>
          <a:xfrm>
            <a:off x="1984303" y="228871"/>
            <a:ext cx="5527430" cy="332399"/>
          </a:xfrm>
          <a:prstGeom prst="rect">
            <a:avLst/>
          </a:prstGeom>
        </p:spPr>
        <p:txBody>
          <a:bodyPr wrap="square" lIns="0" tIns="0" rIns="0" bIns="0">
            <a:spAutoFit/>
          </a:bodyPr>
          <a:lstStyle>
            <a:lvl1pPr marL="0" indent="0" algn="l" rtl="0" fontAlgn="base">
              <a:lnSpc>
                <a:spcPct val="90000"/>
              </a:lnSpc>
              <a:spcBef>
                <a:spcPts val="1000"/>
              </a:spcBef>
              <a:spcAft>
                <a:spcPct val="0"/>
              </a:spcAft>
              <a:buFont typeface="Arial" panose="020B0604020202020204" pitchFamily="34" charset="0"/>
              <a:buNone/>
              <a:defRPr kumimoji="0" lang="en-US" sz="3800" b="0" i="0" u="none" strike="noStrike" kern="1200" cap="none" spc="0" normalizeH="0" baseline="0" noProof="0" smtClean="0">
                <a:ln>
                  <a:noFill/>
                </a:ln>
                <a:solidFill>
                  <a:prstClr val="white"/>
                </a:solidFill>
                <a:effectLst/>
                <a:uLnTx/>
                <a:uFillTx/>
                <a:latin typeface="Trebuchet MS" panose="020B070302020209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219170">
              <a:spcAft>
                <a:spcPts val="600"/>
              </a:spcAft>
              <a:defRPr/>
            </a:pPr>
            <a:r>
              <a:rPr lang="pt-BR" sz="2400" dirty="0">
                <a:solidFill>
                  <a:schemeClr val="tx1"/>
                </a:solidFill>
              </a:rPr>
              <a:t>Tratamento de água e efluentes</a:t>
            </a:r>
            <a:endParaRPr lang="en-US" sz="2400" dirty="0">
              <a:solidFill>
                <a:schemeClr val="tx1"/>
              </a:solidFill>
            </a:endParaRPr>
          </a:p>
        </p:txBody>
      </p:sp>
      <p:pic>
        <p:nvPicPr>
          <p:cNvPr id="33" name="Imagem 32">
            <a:extLst>
              <a:ext uri="{FF2B5EF4-FFF2-40B4-BE49-F238E27FC236}">
                <a16:creationId xmlns:a16="http://schemas.microsoft.com/office/drawing/2014/main" id="{0EE3E70B-0595-4540-BA89-B4B7BEFF83BA}"/>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47931" y="6188637"/>
            <a:ext cx="2274993" cy="580785"/>
          </a:xfrm>
          <a:prstGeom prst="rect">
            <a:avLst/>
          </a:prstGeom>
        </p:spPr>
      </p:pic>
      <p:pic>
        <p:nvPicPr>
          <p:cNvPr id="57" name="Imagem 56">
            <a:extLst>
              <a:ext uri="{FF2B5EF4-FFF2-40B4-BE49-F238E27FC236}">
                <a16:creationId xmlns:a16="http://schemas.microsoft.com/office/drawing/2014/main" id="{F7AB95AD-E040-4BDF-B300-DEDE41076A86}"/>
              </a:ext>
            </a:extLst>
          </p:cNvPr>
          <p:cNvPicPr>
            <a:picLocks noChangeAspect="1"/>
          </p:cNvPicPr>
          <p:nvPr/>
        </p:nvPicPr>
        <p:blipFill rotWithShape="1">
          <a:blip r:embed="rId13" cstate="email">
            <a:duotone>
              <a:schemeClr val="accent4">
                <a:shade val="45000"/>
                <a:satMod val="135000"/>
              </a:schemeClr>
              <a:prstClr val="white"/>
            </a:duotone>
            <a:extLst>
              <a:ext uri="{28A0092B-C50C-407E-A947-70E740481C1C}">
                <a14:useLocalDpi xmlns:a14="http://schemas.microsoft.com/office/drawing/2010/main"/>
              </a:ext>
            </a:extLst>
          </a:blip>
          <a:srcRect l="10781" t="17756" r="8031"/>
          <a:stretch/>
        </p:blipFill>
        <p:spPr>
          <a:xfrm>
            <a:off x="3121992" y="3626645"/>
            <a:ext cx="2412134" cy="1182799"/>
          </a:xfrm>
          <a:prstGeom prst="rect">
            <a:avLst/>
          </a:prstGeom>
          <a:ln>
            <a:noFill/>
          </a:ln>
        </p:spPr>
      </p:pic>
      <p:sp>
        <p:nvSpPr>
          <p:cNvPr id="37" name="CaixaDeTexto 36">
            <a:extLst>
              <a:ext uri="{FF2B5EF4-FFF2-40B4-BE49-F238E27FC236}">
                <a16:creationId xmlns:a16="http://schemas.microsoft.com/office/drawing/2014/main" id="{FA6E2252-3704-491C-B6BE-17D49A7BC559}"/>
              </a:ext>
            </a:extLst>
          </p:cNvPr>
          <p:cNvSpPr txBox="1"/>
          <p:nvPr/>
        </p:nvSpPr>
        <p:spPr>
          <a:xfrm>
            <a:off x="1586575" y="3992237"/>
            <a:ext cx="1650088" cy="523220"/>
          </a:xfrm>
          <a:prstGeom prst="rect">
            <a:avLst/>
          </a:prstGeom>
          <a:noFill/>
        </p:spPr>
        <p:txBody>
          <a:bodyPr wrap="square" rtlCol="0">
            <a:spAutoFit/>
          </a:bodyPr>
          <a:lstStyle/>
          <a:p>
            <a:pPr algn="ctr"/>
            <a:r>
              <a:rPr lang="pt-BR" sz="1400" dirty="0">
                <a:latin typeface="Trebuchet MS" panose="020B0603020202020204" pitchFamily="34" charset="0"/>
              </a:rPr>
              <a:t>Caracterização analítica</a:t>
            </a:r>
          </a:p>
        </p:txBody>
      </p:sp>
      <p:sp>
        <p:nvSpPr>
          <p:cNvPr id="38" name="CaixaDeTexto 37">
            <a:extLst>
              <a:ext uri="{FF2B5EF4-FFF2-40B4-BE49-F238E27FC236}">
                <a16:creationId xmlns:a16="http://schemas.microsoft.com/office/drawing/2014/main" id="{8A69C50C-5215-4A06-B5B7-A451FF755DEF}"/>
              </a:ext>
            </a:extLst>
          </p:cNvPr>
          <p:cNvSpPr txBox="1"/>
          <p:nvPr/>
        </p:nvSpPr>
        <p:spPr>
          <a:xfrm>
            <a:off x="8903226" y="5997226"/>
            <a:ext cx="1650088" cy="738664"/>
          </a:xfrm>
          <a:prstGeom prst="rect">
            <a:avLst/>
          </a:prstGeom>
          <a:noFill/>
        </p:spPr>
        <p:txBody>
          <a:bodyPr wrap="square" rtlCol="0">
            <a:spAutoFit/>
          </a:bodyPr>
          <a:lstStyle/>
          <a:p>
            <a:pPr algn="ctr"/>
            <a:r>
              <a:rPr lang="pt-BR" sz="1400" dirty="0">
                <a:latin typeface="Trebuchet MS" panose="020B0603020202020204" pitchFamily="34" charset="0"/>
              </a:rPr>
              <a:t>Microscopias eletrônicas de varredura</a:t>
            </a:r>
          </a:p>
        </p:txBody>
      </p:sp>
      <p:sp>
        <p:nvSpPr>
          <p:cNvPr id="4" name="Retângulo 3">
            <a:extLst>
              <a:ext uri="{FF2B5EF4-FFF2-40B4-BE49-F238E27FC236}">
                <a16:creationId xmlns:a16="http://schemas.microsoft.com/office/drawing/2014/main" id="{84C538A4-5EA1-4F17-956A-172888112793}"/>
              </a:ext>
            </a:extLst>
          </p:cNvPr>
          <p:cNvSpPr/>
          <p:nvPr/>
        </p:nvSpPr>
        <p:spPr>
          <a:xfrm>
            <a:off x="5129126" y="1007920"/>
            <a:ext cx="2556000" cy="2340000"/>
          </a:xfrm>
          <a:prstGeom prst="rect">
            <a:avLst/>
          </a:prstGeom>
          <a:noFill/>
          <a:ln w="38100" cap="sq">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Cantos Arredondados 4">
            <a:extLst>
              <a:ext uri="{FF2B5EF4-FFF2-40B4-BE49-F238E27FC236}">
                <a16:creationId xmlns:a16="http://schemas.microsoft.com/office/drawing/2014/main" id="{6EB17C0C-554A-4DED-89A0-23608525C43D}"/>
              </a:ext>
            </a:extLst>
          </p:cNvPr>
          <p:cNvSpPr/>
          <p:nvPr/>
        </p:nvSpPr>
        <p:spPr>
          <a:xfrm>
            <a:off x="1809025" y="2772057"/>
            <a:ext cx="3134668" cy="3111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latin typeface="Trebuchet MS" panose="020B0603020202020204" pitchFamily="34" charset="0"/>
              </a:rPr>
              <a:t>Nanotecnologia</a:t>
            </a:r>
          </a:p>
        </p:txBody>
      </p:sp>
    </p:spTree>
    <p:extLst>
      <p:ext uri="{BB962C8B-B14F-4D97-AF65-F5344CB8AC3E}">
        <p14:creationId xmlns:p14="http://schemas.microsoft.com/office/powerpoint/2010/main" val="4293262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4" name="CaixaDeTexto 3"/>
          <p:cNvSpPr txBox="1"/>
          <p:nvPr/>
        </p:nvSpPr>
        <p:spPr>
          <a:xfrm>
            <a:off x="0" y="6213423"/>
            <a:ext cx="12192000" cy="771993"/>
          </a:xfrm>
          <a:prstGeom prst="rect">
            <a:avLst/>
          </a:prstGeom>
          <a:solidFill>
            <a:schemeClr val="bg1"/>
          </a:solidFill>
        </p:spPr>
        <p:txBody>
          <a:bodyPr wrap="square" rtlCol="0">
            <a:spAutoFit/>
          </a:bodyPr>
          <a:lstStyle/>
          <a:p>
            <a:endParaRPr lang="pt-BR" dirty="0"/>
          </a:p>
        </p:txBody>
      </p:sp>
      <p:pic>
        <p:nvPicPr>
          <p:cNvPr id="5" name="Imagem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7104" y="1623998"/>
            <a:ext cx="3440418" cy="1235235"/>
          </a:xfrm>
          <a:prstGeom prst="rect">
            <a:avLst/>
          </a:prstGeom>
        </p:spPr>
      </p:pic>
      <p:pic>
        <p:nvPicPr>
          <p:cNvPr id="47" name="Picture 2" descr="Resultado de imagem para babcock institute john warner">
            <a:extLst>
              <a:ext uri="{FF2B5EF4-FFF2-40B4-BE49-F238E27FC236}">
                <a16:creationId xmlns:a16="http://schemas.microsoft.com/office/drawing/2014/main" id="{7658B91A-13A3-4754-8598-CD0A1D2AFE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3573" y="1719291"/>
            <a:ext cx="4612523" cy="1253923"/>
          </a:xfrm>
          <a:prstGeom prst="rect">
            <a:avLst/>
          </a:prstGeom>
          <a:noFill/>
        </p:spPr>
      </p:pic>
      <p:pic>
        <p:nvPicPr>
          <p:cNvPr id="48" name="Picture 2" descr="Imagem relacionada">
            <a:extLst>
              <a:ext uri="{FF2B5EF4-FFF2-40B4-BE49-F238E27FC236}">
                <a16:creationId xmlns:a16="http://schemas.microsoft.com/office/drawing/2014/main" id="{6171A248-78E6-4BD0-A033-D6AF8139B97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70224" y="5358368"/>
            <a:ext cx="2606365" cy="15568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sultado de imagem para circle puzzle">
            <a:extLst>
              <a:ext uri="{FF2B5EF4-FFF2-40B4-BE49-F238E27FC236}">
                <a16:creationId xmlns:a16="http://schemas.microsoft.com/office/drawing/2014/main" id="{34CE96FC-EF2E-43C0-AEFB-9E572AF946CF}"/>
              </a:ext>
            </a:extLst>
          </p:cNvPr>
          <p:cNvPicPr>
            <a:picLocks noChangeAspect="1" noChangeArrowheads="1"/>
          </p:cNvPicPr>
          <p:nvPr/>
        </p:nvPicPr>
        <p:blipFill rotWithShape="1">
          <a:blip r:embed="rId6" cstate="screen">
            <a:clrChange>
              <a:clrFrom>
                <a:srgbClr val="FFFFFF"/>
              </a:clrFrom>
              <a:clrTo>
                <a:srgbClr val="FFFFFF">
                  <a:alpha val="0"/>
                </a:srgbClr>
              </a:clrTo>
            </a:clrChange>
            <a:alphaModFix amt="50000"/>
            <a:extLst>
              <a:ext uri="{28A0092B-C50C-407E-A947-70E740481C1C}">
                <a14:useLocalDpi xmlns:a14="http://schemas.microsoft.com/office/drawing/2010/main"/>
              </a:ext>
            </a:extLst>
          </a:blip>
          <a:srcRect/>
          <a:stretch/>
        </p:blipFill>
        <p:spPr bwMode="auto">
          <a:xfrm rot="6450509">
            <a:off x="3565303" y="3438939"/>
            <a:ext cx="3389784" cy="3486915"/>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Conector reto 49">
            <a:extLst>
              <a:ext uri="{FF2B5EF4-FFF2-40B4-BE49-F238E27FC236}">
                <a16:creationId xmlns:a16="http://schemas.microsoft.com/office/drawing/2014/main" id="{B4E1631D-C490-4720-9EBF-7BDB61D49F0B}"/>
              </a:ext>
            </a:extLst>
          </p:cNvPr>
          <p:cNvCxnSpPr>
            <a:cxnSpLocks/>
          </p:cNvCxnSpPr>
          <p:nvPr/>
        </p:nvCxnSpPr>
        <p:spPr>
          <a:xfrm flipH="1">
            <a:off x="6736689" y="3990295"/>
            <a:ext cx="991579" cy="331409"/>
          </a:xfrm>
          <a:prstGeom prst="line">
            <a:avLst/>
          </a:prstGeom>
          <a:ln w="57150">
            <a:solidFill>
              <a:srgbClr val="CA8CC7"/>
            </a:solidFill>
            <a:prstDash val="sysDash"/>
          </a:ln>
        </p:spPr>
        <p:style>
          <a:lnRef idx="1">
            <a:schemeClr val="accent1"/>
          </a:lnRef>
          <a:fillRef idx="0">
            <a:schemeClr val="accent1"/>
          </a:fillRef>
          <a:effectRef idx="0">
            <a:schemeClr val="accent1"/>
          </a:effectRef>
          <a:fontRef idx="minor">
            <a:schemeClr val="tx1"/>
          </a:fontRef>
        </p:style>
      </p:cxnSp>
      <p:grpSp>
        <p:nvGrpSpPr>
          <p:cNvPr id="51" name="Agrupar 50">
            <a:extLst>
              <a:ext uri="{FF2B5EF4-FFF2-40B4-BE49-F238E27FC236}">
                <a16:creationId xmlns:a16="http://schemas.microsoft.com/office/drawing/2014/main" id="{F5ACAB8A-73F9-4B79-AB63-E11DF125447E}"/>
              </a:ext>
            </a:extLst>
          </p:cNvPr>
          <p:cNvGrpSpPr/>
          <p:nvPr/>
        </p:nvGrpSpPr>
        <p:grpSpPr>
          <a:xfrm>
            <a:off x="900852" y="3298762"/>
            <a:ext cx="1719842" cy="1603622"/>
            <a:chOff x="193364" y="1565584"/>
            <a:chExt cx="1719842" cy="1603622"/>
          </a:xfrm>
        </p:grpSpPr>
        <p:pic>
          <p:nvPicPr>
            <p:cNvPr id="52" name="Imagem 51">
              <a:extLst>
                <a:ext uri="{FF2B5EF4-FFF2-40B4-BE49-F238E27FC236}">
                  <a16:creationId xmlns:a16="http://schemas.microsoft.com/office/drawing/2014/main" id="{52599643-9813-49A6-A288-5BC1E57385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93364" y="1565584"/>
              <a:ext cx="1719842" cy="810670"/>
            </a:xfrm>
            <a:prstGeom prst="rect">
              <a:avLst/>
            </a:prstGeom>
          </p:spPr>
        </p:pic>
        <p:pic>
          <p:nvPicPr>
            <p:cNvPr id="53" name="Imagem 52">
              <a:extLst>
                <a:ext uri="{FF2B5EF4-FFF2-40B4-BE49-F238E27FC236}">
                  <a16:creationId xmlns:a16="http://schemas.microsoft.com/office/drawing/2014/main" id="{CC4FC6F7-E003-41F4-B340-6A0047B8928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3364" y="2358536"/>
              <a:ext cx="1719842" cy="810670"/>
            </a:xfrm>
            <a:prstGeom prst="rect">
              <a:avLst/>
            </a:prstGeom>
          </p:spPr>
        </p:pic>
      </p:grpSp>
      <p:cxnSp>
        <p:nvCxnSpPr>
          <p:cNvPr id="54" name="Conector reto 53">
            <a:extLst>
              <a:ext uri="{FF2B5EF4-FFF2-40B4-BE49-F238E27FC236}">
                <a16:creationId xmlns:a16="http://schemas.microsoft.com/office/drawing/2014/main" id="{A3BB4FEE-4409-4198-A0CF-E3714B805A23}"/>
              </a:ext>
            </a:extLst>
          </p:cNvPr>
          <p:cNvCxnSpPr>
            <a:cxnSpLocks/>
          </p:cNvCxnSpPr>
          <p:nvPr/>
        </p:nvCxnSpPr>
        <p:spPr>
          <a:xfrm>
            <a:off x="4912189" y="2951132"/>
            <a:ext cx="0" cy="540000"/>
          </a:xfrm>
          <a:prstGeom prst="line">
            <a:avLst/>
          </a:prstGeom>
          <a:ln w="57150">
            <a:solidFill>
              <a:srgbClr val="88B6E0"/>
            </a:solidFill>
            <a:prstDash val="sysDash"/>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id="{AAD5596C-B5CB-4F28-9182-E51B58B46D0E}"/>
              </a:ext>
            </a:extLst>
          </p:cNvPr>
          <p:cNvCxnSpPr>
            <a:cxnSpLocks/>
          </p:cNvCxnSpPr>
          <p:nvPr/>
        </p:nvCxnSpPr>
        <p:spPr>
          <a:xfrm>
            <a:off x="2854149" y="4377546"/>
            <a:ext cx="754199" cy="324059"/>
          </a:xfrm>
          <a:prstGeom prst="line">
            <a:avLst/>
          </a:prstGeom>
          <a:ln w="57150">
            <a:solidFill>
              <a:srgbClr val="68CE88"/>
            </a:solidFill>
            <a:prstDash val="sysDash"/>
          </a:ln>
        </p:spPr>
        <p:style>
          <a:lnRef idx="1">
            <a:schemeClr val="accent1"/>
          </a:lnRef>
          <a:fillRef idx="0">
            <a:schemeClr val="accent1"/>
          </a:fillRef>
          <a:effectRef idx="0">
            <a:schemeClr val="accent1"/>
          </a:effectRef>
          <a:fontRef idx="minor">
            <a:schemeClr val="tx1"/>
          </a:fontRef>
        </p:style>
      </p:cxnSp>
      <p:pic>
        <p:nvPicPr>
          <p:cNvPr id="56" name="Imagem 55">
            <a:extLst>
              <a:ext uri="{FF2B5EF4-FFF2-40B4-BE49-F238E27FC236}">
                <a16:creationId xmlns:a16="http://schemas.microsoft.com/office/drawing/2014/main" id="{63C49363-D685-4E43-91CC-7AA94D77E15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808070" y="3299275"/>
            <a:ext cx="1769852" cy="619589"/>
          </a:xfrm>
          <a:prstGeom prst="rect">
            <a:avLst/>
          </a:prstGeom>
        </p:spPr>
      </p:pic>
      <p:pic>
        <p:nvPicPr>
          <p:cNvPr id="57" name="Imagem 56">
            <a:extLst>
              <a:ext uri="{FF2B5EF4-FFF2-40B4-BE49-F238E27FC236}">
                <a16:creationId xmlns:a16="http://schemas.microsoft.com/office/drawing/2014/main" id="{2138841A-1102-4F83-A46F-DA7DFA23E4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7859" y="2797215"/>
            <a:ext cx="1683299" cy="477720"/>
          </a:xfrm>
          <a:prstGeom prst="rect">
            <a:avLst/>
          </a:prstGeom>
        </p:spPr>
      </p:pic>
      <p:cxnSp>
        <p:nvCxnSpPr>
          <p:cNvPr id="58" name="Conector reto 57">
            <a:extLst>
              <a:ext uri="{FF2B5EF4-FFF2-40B4-BE49-F238E27FC236}">
                <a16:creationId xmlns:a16="http://schemas.microsoft.com/office/drawing/2014/main" id="{FD2C626E-5847-4B1B-B78F-8C4C6BC010CD}"/>
              </a:ext>
            </a:extLst>
          </p:cNvPr>
          <p:cNvCxnSpPr>
            <a:cxnSpLocks/>
          </p:cNvCxnSpPr>
          <p:nvPr/>
        </p:nvCxnSpPr>
        <p:spPr>
          <a:xfrm>
            <a:off x="7728268" y="2731741"/>
            <a:ext cx="0" cy="1872000"/>
          </a:xfrm>
          <a:prstGeom prst="line">
            <a:avLst/>
          </a:prstGeom>
          <a:ln w="38100">
            <a:solidFill>
              <a:srgbClr val="CA8CC7"/>
            </a:solidFill>
            <a:prstDash val="solid"/>
          </a:ln>
        </p:spPr>
        <p:style>
          <a:lnRef idx="1">
            <a:schemeClr val="accent1"/>
          </a:lnRef>
          <a:fillRef idx="0">
            <a:schemeClr val="accent1"/>
          </a:fillRef>
          <a:effectRef idx="0">
            <a:schemeClr val="accent1"/>
          </a:effectRef>
          <a:fontRef idx="minor">
            <a:schemeClr val="tx1"/>
          </a:fontRef>
        </p:style>
      </p:cxnSp>
      <p:pic>
        <p:nvPicPr>
          <p:cNvPr id="59" name="Imagem 58">
            <a:extLst>
              <a:ext uri="{FF2B5EF4-FFF2-40B4-BE49-F238E27FC236}">
                <a16:creationId xmlns:a16="http://schemas.microsoft.com/office/drawing/2014/main" id="{19941307-0C77-4BEF-9D0B-12EFB94F1DB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08070" y="3841235"/>
            <a:ext cx="955100" cy="798339"/>
          </a:xfrm>
          <a:prstGeom prst="rect">
            <a:avLst/>
          </a:prstGeom>
        </p:spPr>
      </p:pic>
      <p:cxnSp>
        <p:nvCxnSpPr>
          <p:cNvPr id="60" name="Conector reto 59">
            <a:extLst>
              <a:ext uri="{FF2B5EF4-FFF2-40B4-BE49-F238E27FC236}">
                <a16:creationId xmlns:a16="http://schemas.microsoft.com/office/drawing/2014/main" id="{3FF8CE94-EEDE-4CB7-B11F-989591D970E7}"/>
              </a:ext>
            </a:extLst>
          </p:cNvPr>
          <p:cNvCxnSpPr>
            <a:cxnSpLocks/>
          </p:cNvCxnSpPr>
          <p:nvPr/>
        </p:nvCxnSpPr>
        <p:spPr>
          <a:xfrm flipH="1">
            <a:off x="6822772" y="5833307"/>
            <a:ext cx="1404000" cy="0"/>
          </a:xfrm>
          <a:prstGeom prst="line">
            <a:avLst/>
          </a:prstGeom>
          <a:ln w="57150">
            <a:solidFill>
              <a:srgbClr val="F2946E"/>
            </a:solidFill>
            <a:prstDash val="sysDash"/>
          </a:ln>
        </p:spPr>
        <p:style>
          <a:lnRef idx="1">
            <a:schemeClr val="accent1"/>
          </a:lnRef>
          <a:fillRef idx="0">
            <a:schemeClr val="accent1"/>
          </a:fillRef>
          <a:effectRef idx="0">
            <a:schemeClr val="accent1"/>
          </a:effectRef>
          <a:fontRef idx="minor">
            <a:schemeClr val="tx1"/>
          </a:fontRef>
        </p:style>
      </p:cxnSp>
      <p:cxnSp>
        <p:nvCxnSpPr>
          <p:cNvPr id="61" name="Conector reto 60">
            <a:extLst>
              <a:ext uri="{FF2B5EF4-FFF2-40B4-BE49-F238E27FC236}">
                <a16:creationId xmlns:a16="http://schemas.microsoft.com/office/drawing/2014/main" id="{229945F9-EBD4-434D-AB56-DDE50A25669F}"/>
              </a:ext>
            </a:extLst>
          </p:cNvPr>
          <p:cNvCxnSpPr>
            <a:cxnSpLocks/>
          </p:cNvCxnSpPr>
          <p:nvPr/>
        </p:nvCxnSpPr>
        <p:spPr>
          <a:xfrm>
            <a:off x="8209710" y="4817374"/>
            <a:ext cx="0" cy="1728000"/>
          </a:xfrm>
          <a:prstGeom prst="line">
            <a:avLst/>
          </a:prstGeom>
          <a:ln w="38100">
            <a:solidFill>
              <a:srgbClr val="F2946E"/>
            </a:solidFill>
            <a:prstDash val="solid"/>
          </a:ln>
        </p:spPr>
        <p:style>
          <a:lnRef idx="1">
            <a:schemeClr val="accent1"/>
          </a:lnRef>
          <a:fillRef idx="0">
            <a:schemeClr val="accent1"/>
          </a:fillRef>
          <a:effectRef idx="0">
            <a:schemeClr val="accent1"/>
          </a:effectRef>
          <a:fontRef idx="minor">
            <a:schemeClr val="tx1"/>
          </a:fontRef>
        </p:style>
      </p:cxnSp>
      <p:pic>
        <p:nvPicPr>
          <p:cNvPr id="66" name="Picture 32772">
            <a:extLst>
              <a:ext uri="{FF2B5EF4-FFF2-40B4-BE49-F238E27FC236}">
                <a16:creationId xmlns:a16="http://schemas.microsoft.com/office/drawing/2014/main" id="{FBFE86CC-BCE0-4A4D-BE9C-DACE0A7C87AD}"/>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001472" y="5940198"/>
            <a:ext cx="652080" cy="809477"/>
          </a:xfrm>
          <a:prstGeom prst="rect">
            <a:avLst/>
          </a:prstGeom>
          <a:noFill/>
          <a:ln w="9525">
            <a:noFill/>
            <a:miter lim="800000"/>
            <a:headEnd/>
            <a:tailEnd/>
          </a:ln>
        </p:spPr>
      </p:pic>
      <p:pic>
        <p:nvPicPr>
          <p:cNvPr id="70" name="Picture 2" descr="Resultado de imagem para uff">
            <a:extLst>
              <a:ext uri="{FF2B5EF4-FFF2-40B4-BE49-F238E27FC236}">
                <a16:creationId xmlns:a16="http://schemas.microsoft.com/office/drawing/2014/main" id="{C7E8E57C-ADDE-4F73-A7A0-0AB364AD990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8249969" y="5892851"/>
            <a:ext cx="771569" cy="652523"/>
          </a:xfrm>
          <a:prstGeom prst="rect">
            <a:avLst/>
          </a:prstGeom>
          <a:noFill/>
          <a:extLst>
            <a:ext uri="{909E8E84-426E-40DD-AFC4-6F175D3DCCD1}">
              <a14:hiddenFill xmlns:a14="http://schemas.microsoft.com/office/drawing/2010/main">
                <a:solidFill>
                  <a:srgbClr val="FFFFFF"/>
                </a:solidFill>
              </a14:hiddenFill>
            </a:ext>
          </a:extLst>
        </p:spPr>
      </p:pic>
      <p:pic>
        <p:nvPicPr>
          <p:cNvPr id="71" name="Imagem 70">
            <a:extLst>
              <a:ext uri="{FF2B5EF4-FFF2-40B4-BE49-F238E27FC236}">
                <a16:creationId xmlns:a16="http://schemas.microsoft.com/office/drawing/2014/main" id="{04C1B0A5-F09B-4251-843A-572FE2FE074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085998" y="5885161"/>
            <a:ext cx="811550" cy="747565"/>
          </a:xfrm>
          <a:prstGeom prst="rect">
            <a:avLst/>
          </a:prstGeom>
        </p:spPr>
      </p:pic>
      <p:pic>
        <p:nvPicPr>
          <p:cNvPr id="72" name="Imagem 71">
            <a:extLst>
              <a:ext uri="{FF2B5EF4-FFF2-40B4-BE49-F238E27FC236}">
                <a16:creationId xmlns:a16="http://schemas.microsoft.com/office/drawing/2014/main" id="{5C561A31-952E-4A48-BA00-8A9DA8107E1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07810" y="5459681"/>
            <a:ext cx="980162" cy="346522"/>
          </a:xfrm>
          <a:prstGeom prst="rect">
            <a:avLst/>
          </a:prstGeom>
        </p:spPr>
      </p:pic>
      <p:pic>
        <p:nvPicPr>
          <p:cNvPr id="73" name="Picture 2" descr="Resultado de imagem para unesp">
            <a:extLst>
              <a:ext uri="{FF2B5EF4-FFF2-40B4-BE49-F238E27FC236}">
                <a16:creationId xmlns:a16="http://schemas.microsoft.com/office/drawing/2014/main" id="{7B01DD4C-84BF-4467-8EA7-CB2FCC2188D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8335485" y="5058247"/>
            <a:ext cx="652080" cy="66859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Resultado de imagem para ufg">
            <a:extLst>
              <a:ext uri="{FF2B5EF4-FFF2-40B4-BE49-F238E27FC236}">
                <a16:creationId xmlns:a16="http://schemas.microsoft.com/office/drawing/2014/main" id="{0FFCFAEF-0FAD-488F-AFD0-2C4B347B63B4}"/>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9124767" y="4889815"/>
            <a:ext cx="772781" cy="87865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Resultado de imagem para ufscar">
            <a:extLst>
              <a:ext uri="{FF2B5EF4-FFF2-40B4-BE49-F238E27FC236}">
                <a16:creationId xmlns:a16="http://schemas.microsoft.com/office/drawing/2014/main" id="{CE08082E-9438-4B21-BD4F-E3F0ACB3A250}"/>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964611" y="4960767"/>
            <a:ext cx="825712" cy="500445"/>
          </a:xfrm>
          <a:prstGeom prst="rect">
            <a:avLst/>
          </a:prstGeom>
          <a:noFill/>
          <a:extLst>
            <a:ext uri="{909E8E84-426E-40DD-AFC4-6F175D3DCCD1}">
              <a14:hiddenFill xmlns:a14="http://schemas.microsoft.com/office/drawing/2010/main">
                <a:solidFill>
                  <a:srgbClr val="FFFFFF"/>
                </a:solidFill>
              </a14:hiddenFill>
            </a:ext>
          </a:extLst>
        </p:spPr>
      </p:pic>
      <p:pic>
        <p:nvPicPr>
          <p:cNvPr id="76" name="Imagem 75">
            <a:extLst>
              <a:ext uri="{FF2B5EF4-FFF2-40B4-BE49-F238E27FC236}">
                <a16:creationId xmlns:a16="http://schemas.microsoft.com/office/drawing/2014/main" id="{473E471B-8992-48A6-89D4-C66CA3F54B0E}"/>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r="64276"/>
          <a:stretch/>
        </p:blipFill>
        <p:spPr>
          <a:xfrm>
            <a:off x="9978010" y="5873135"/>
            <a:ext cx="696740" cy="803080"/>
          </a:xfrm>
          <a:prstGeom prst="rect">
            <a:avLst/>
          </a:prstGeom>
        </p:spPr>
      </p:pic>
      <p:cxnSp>
        <p:nvCxnSpPr>
          <p:cNvPr id="77" name="Conector reto 76">
            <a:extLst>
              <a:ext uri="{FF2B5EF4-FFF2-40B4-BE49-F238E27FC236}">
                <a16:creationId xmlns:a16="http://schemas.microsoft.com/office/drawing/2014/main" id="{6DAA0C73-CCED-43B7-BDF9-9A135C560914}"/>
              </a:ext>
            </a:extLst>
          </p:cNvPr>
          <p:cNvCxnSpPr>
            <a:cxnSpLocks/>
          </p:cNvCxnSpPr>
          <p:nvPr/>
        </p:nvCxnSpPr>
        <p:spPr>
          <a:xfrm>
            <a:off x="3036872" y="6177216"/>
            <a:ext cx="828000" cy="0"/>
          </a:xfrm>
          <a:prstGeom prst="line">
            <a:avLst/>
          </a:prstGeom>
          <a:ln w="57150">
            <a:solidFill>
              <a:srgbClr val="F8D680"/>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
            <a:extLst>
              <a:ext uri="{FF2B5EF4-FFF2-40B4-BE49-F238E27FC236}">
                <a16:creationId xmlns:a16="http://schemas.microsoft.com/office/drawing/2014/main" id="{5CCD794A-5694-43C3-A333-F99A6BEECB75}"/>
              </a:ext>
            </a:extLst>
          </p:cNvPr>
          <p:cNvSpPr>
            <a:spLocks/>
          </p:cNvSpPr>
          <p:nvPr/>
        </p:nvSpPr>
        <p:spPr bwMode="auto">
          <a:xfrm>
            <a:off x="502102" y="1137563"/>
            <a:ext cx="6284645"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en-US" altLang="zh-CN" sz="1600" b="1" spc="100" dirty="0">
                <a:solidFill>
                  <a:schemeClr val="accent2">
                    <a:lumMod val="75000"/>
                  </a:schemeClr>
                </a:solidFill>
                <a:latin typeface="微软雅黑"/>
                <a:cs typeface="Lato Light" charset="0"/>
                <a:sym typeface="Lato Light" charset="0"/>
              </a:rPr>
              <a:t>PARCERIAS</a:t>
            </a:r>
            <a:endParaRPr lang="en-US" sz="1050" spc="100" dirty="0">
              <a:solidFill>
                <a:schemeClr val="accent2">
                  <a:lumMod val="75000"/>
                </a:schemeClr>
              </a:solidFill>
              <a:latin typeface="微软雅黑"/>
              <a:cs typeface="Lato Light" charset="0"/>
              <a:sym typeface="Lato Light" charset="0"/>
            </a:endParaRPr>
          </a:p>
        </p:txBody>
      </p:sp>
      <p:sp>
        <p:nvSpPr>
          <p:cNvPr id="79" name="CaixaDeTexto 78">
            <a:extLst>
              <a:ext uri="{FF2B5EF4-FFF2-40B4-BE49-F238E27FC236}">
                <a16:creationId xmlns:a16="http://schemas.microsoft.com/office/drawing/2014/main" id="{FA7BFF9B-D9AD-4331-8C5D-F067D8F268B3}"/>
              </a:ext>
            </a:extLst>
          </p:cNvPr>
          <p:cNvSpPr txBox="1"/>
          <p:nvPr/>
        </p:nvSpPr>
        <p:spPr>
          <a:xfrm>
            <a:off x="396786" y="452331"/>
            <a:ext cx="11468100" cy="584775"/>
          </a:xfrm>
          <a:prstGeom prst="rect">
            <a:avLst/>
          </a:prstGeom>
          <a:noFill/>
        </p:spPr>
        <p:txBody>
          <a:bodyPr wrap="square" rtlCol="0">
            <a:spAutoFit/>
          </a:bodyPr>
          <a:lstStyle/>
          <a:p>
            <a:r>
              <a:rPr lang="pt-BR" sz="3200" dirty="0">
                <a:latin typeface="Trebuchet MS" panose="020B0603020202020204" pitchFamily="34" charset="0"/>
              </a:rPr>
              <a:t>Química Verde</a:t>
            </a:r>
            <a:endParaRPr lang="pt-BR" sz="2800" dirty="0">
              <a:latin typeface="Trebuchet MS" panose="020B0603020202020204" pitchFamily="34" charset="0"/>
            </a:endParaRPr>
          </a:p>
        </p:txBody>
      </p:sp>
      <p:pic>
        <p:nvPicPr>
          <p:cNvPr id="80" name="Picture 2" descr="Ficheiro:Logo UDESC.jpg – Wikipédia, a enciclopédia livre">
            <a:extLst>
              <a:ext uri="{FF2B5EF4-FFF2-40B4-BE49-F238E27FC236}">
                <a16:creationId xmlns:a16="http://schemas.microsoft.com/office/drawing/2014/main" id="{65CFC08B-22FE-4425-81A5-68312497B677}"/>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11010257" y="4848312"/>
            <a:ext cx="643295" cy="57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7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F148017C-71B7-4C7F-893C-A5EFF296E1CE}"/>
              </a:ext>
            </a:extLst>
          </p:cNvPr>
          <p:cNvSpPr/>
          <p:nvPr/>
        </p:nvSpPr>
        <p:spPr>
          <a:xfrm>
            <a:off x="6630562" y="530850"/>
            <a:ext cx="4067915" cy="4188775"/>
          </a:xfrm>
          <a:prstGeom prst="rect">
            <a:avLst/>
          </a:prstGeom>
        </p:spPr>
        <p:txBody>
          <a:bodyPr wrap="square">
            <a:spAutoFit/>
          </a:bodyPr>
          <a:lstStyle/>
          <a:p>
            <a:pPr algn="r">
              <a:lnSpc>
                <a:spcPct val="150000"/>
              </a:lnSpc>
            </a:pP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evolução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humana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esteve</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intimamente</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relacionada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à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capacidade</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de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transformação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da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matéria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entretanto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o novo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paradigma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para a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manutenção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da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vida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em</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nosso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planeta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depende</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agora, de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quanto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eficiente</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é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esta</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err="1">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transformação</a:t>
            </a: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a:t>
            </a:r>
            <a:endParaRPr lang="pt-BR" sz="2400" i="1" dirty="0">
              <a:solidFill>
                <a:schemeClr val="accent1"/>
              </a:solidFill>
              <a:effectLst>
                <a:outerShdw blurRad="50800" dist="38100" algn="l" rotWithShape="0">
                  <a:schemeClr val="tx1"/>
                </a:outerShdw>
              </a:effectLst>
              <a:latin typeface="Century Gothic" panose="020B0502020202020204" pitchFamily="34" charset="0"/>
            </a:endParaRPr>
          </a:p>
        </p:txBody>
      </p:sp>
      <p:cxnSp>
        <p:nvCxnSpPr>
          <p:cNvPr id="3" name="Conector Reto 2">
            <a:extLst>
              <a:ext uri="{FF2B5EF4-FFF2-40B4-BE49-F238E27FC236}">
                <a16:creationId xmlns:a16="http://schemas.microsoft.com/office/drawing/2014/main" id="{DFC02705-938E-BE4D-8040-DF30C9345BA4}"/>
              </a:ext>
            </a:extLst>
          </p:cNvPr>
          <p:cNvCxnSpPr>
            <a:cxnSpLocks/>
          </p:cNvCxnSpPr>
          <p:nvPr/>
        </p:nvCxnSpPr>
        <p:spPr>
          <a:xfrm>
            <a:off x="6476157" y="495300"/>
            <a:ext cx="0" cy="4224325"/>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8592AD3D-4D41-E945-9245-22AB05BFF8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29" y="1367956"/>
            <a:ext cx="2573776" cy="2573776"/>
          </a:xfrm>
          <a:prstGeom prst="rect">
            <a:avLst/>
          </a:prstGeom>
        </p:spPr>
      </p:pic>
      <p:sp>
        <p:nvSpPr>
          <p:cNvPr id="7" name="Retângulo 6">
            <a:extLst>
              <a:ext uri="{FF2B5EF4-FFF2-40B4-BE49-F238E27FC236}">
                <a16:creationId xmlns:a16="http://schemas.microsoft.com/office/drawing/2014/main" id="{667656C8-A086-45C1-B97D-0878F3B00679}"/>
              </a:ext>
            </a:extLst>
          </p:cNvPr>
          <p:cNvSpPr/>
          <p:nvPr/>
        </p:nvSpPr>
        <p:spPr>
          <a:xfrm>
            <a:off x="2144390" y="2096648"/>
            <a:ext cx="3607449" cy="1332352"/>
          </a:xfrm>
          <a:prstGeom prst="rect">
            <a:avLst/>
          </a:prstGeom>
        </p:spPr>
        <p:txBody>
          <a:bodyPr wrap="square">
            <a:spAutoFit/>
          </a:bodyPr>
          <a:lstStyle/>
          <a:p>
            <a:pPr algn="ctr">
              <a:lnSpc>
                <a:spcPct val="150000"/>
              </a:lnSpc>
            </a:pPr>
            <a:r>
              <a:rPr lang="en-US" sz="2000" i="1" dirty="0">
                <a:solidFill>
                  <a:schemeClr val="accent1"/>
                </a:solidFill>
                <a:effectLst>
                  <a:outerShdw blurRad="50800" dist="38100" algn="l" rotWithShape="0">
                    <a:schemeClr val="tx1"/>
                  </a:outerShdw>
                </a:effectLst>
                <a:latin typeface="Century Gothic" panose="020B0502020202020204" pitchFamily="34" charset="0"/>
                <a:ea typeface="Calibri" panose="020F0502020204030204" pitchFamily="34" charset="0"/>
                <a:cs typeface="Times New Roman" panose="02020603050405020304" pitchFamily="18" charset="0"/>
              </a:rPr>
              <a:t>Antonio Fidalgo</a:t>
            </a:r>
          </a:p>
          <a:p>
            <a:pPr algn="ctr">
              <a:lnSpc>
                <a:spcPct val="150000"/>
              </a:lnSpc>
            </a:pPr>
            <a:r>
              <a:rPr lang="en-US" i="1" dirty="0">
                <a:solidFill>
                  <a:schemeClr val="accent1"/>
                </a:solidFill>
                <a:effectLst>
                  <a:outerShdw blurRad="50800" dist="38100" algn="l" rotWithShape="0">
                    <a:schemeClr val="tx1"/>
                  </a:outerShdw>
                </a:effectLst>
                <a:latin typeface="Century Gothic" panose="020B0502020202020204" pitchFamily="34" charset="0"/>
                <a:cs typeface="Times New Roman" panose="02020603050405020304" pitchFamily="18" charset="0"/>
                <a:hlinkClick r:id="rId3"/>
              </a:rPr>
              <a:t>aaneto@Firjan.com.br</a:t>
            </a:r>
            <a:endParaRPr lang="en-US" i="1" dirty="0">
              <a:solidFill>
                <a:schemeClr val="accent1"/>
              </a:solidFill>
              <a:effectLst>
                <a:outerShdw blurRad="50800" dist="38100" algn="l" rotWithShape="0">
                  <a:schemeClr val="tx1"/>
                </a:outerShdw>
              </a:effectLst>
              <a:latin typeface="Century Gothic" panose="020B0502020202020204" pitchFamily="34" charset="0"/>
              <a:cs typeface="Times New Roman" panose="02020603050405020304" pitchFamily="18" charset="0"/>
            </a:endParaRPr>
          </a:p>
          <a:p>
            <a:pPr algn="ctr">
              <a:lnSpc>
                <a:spcPct val="150000"/>
              </a:lnSpc>
            </a:pPr>
            <a:r>
              <a:rPr lang="en-US" i="1" dirty="0">
                <a:solidFill>
                  <a:schemeClr val="accent1"/>
                </a:solidFill>
                <a:effectLst>
                  <a:outerShdw blurRad="50800" dist="38100" algn="l" rotWithShape="0">
                    <a:schemeClr val="tx1"/>
                  </a:outerShdw>
                </a:effectLst>
                <a:latin typeface="Century Gothic" panose="020B0502020202020204" pitchFamily="34" charset="0"/>
                <a:cs typeface="Times New Roman" panose="02020603050405020304" pitchFamily="18" charset="0"/>
              </a:rPr>
              <a:t>21 998943659</a:t>
            </a:r>
            <a:endParaRPr lang="pt-BR" sz="2000" i="1" dirty="0">
              <a:solidFill>
                <a:schemeClr val="accent1"/>
              </a:solidFill>
              <a:effectLst>
                <a:outerShdw blurRad="50800" dist="38100" algn="l" rotWithShape="0">
                  <a:schemeClr val="tx1"/>
                </a:outerShdw>
              </a:effectLst>
              <a:latin typeface="Century Gothic" panose="020B0502020202020204" pitchFamily="34" charset="0"/>
            </a:endParaRPr>
          </a:p>
        </p:txBody>
      </p:sp>
      <p:pic>
        <p:nvPicPr>
          <p:cNvPr id="8" name="Imagem 7">
            <a:extLst>
              <a:ext uri="{FF2B5EF4-FFF2-40B4-BE49-F238E27FC236}">
                <a16:creationId xmlns:a16="http://schemas.microsoft.com/office/drawing/2014/main" id="{1D618B4B-1920-4BBD-B715-CC2D05F346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51582" y="5555918"/>
            <a:ext cx="3440418" cy="1235235"/>
          </a:xfrm>
          <a:prstGeom prst="rect">
            <a:avLst/>
          </a:prstGeom>
        </p:spPr>
      </p:pic>
    </p:spTree>
    <p:extLst>
      <p:ext uri="{BB962C8B-B14F-4D97-AF65-F5344CB8AC3E}">
        <p14:creationId xmlns:p14="http://schemas.microsoft.com/office/powerpoint/2010/main" val="3555331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61" y="6103431"/>
            <a:ext cx="12192000" cy="771993"/>
          </a:xfrm>
          <a:prstGeom prst="rect">
            <a:avLst/>
          </a:prstGeom>
          <a:solidFill>
            <a:schemeClr val="bg1"/>
          </a:solidFill>
        </p:spPr>
        <p:txBody>
          <a:bodyPr wrap="square" rtlCol="0">
            <a:spAutoFit/>
          </a:bodyPr>
          <a:lstStyle/>
          <a:p>
            <a:endParaRPr lang="pt-BR" dirty="0"/>
          </a:p>
        </p:txBody>
      </p:sp>
      <p:sp>
        <p:nvSpPr>
          <p:cNvPr id="104" name="Título 3">
            <a:extLst>
              <a:ext uri="{FF2B5EF4-FFF2-40B4-BE49-F238E27FC236}">
                <a16:creationId xmlns:a16="http://schemas.microsoft.com/office/drawing/2014/main" id="{5796116B-3D6B-4D75-A93D-8975FAFE3365}"/>
              </a:ext>
            </a:extLst>
          </p:cNvPr>
          <p:cNvSpPr txBox="1">
            <a:spLocks/>
          </p:cNvSpPr>
          <p:nvPr/>
        </p:nvSpPr>
        <p:spPr>
          <a:xfrm>
            <a:off x="454325" y="191073"/>
            <a:ext cx="11003280" cy="10232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latin typeface="Trebuchet MS" panose="020B0603020202020204" pitchFamily="34" charset="0"/>
            </a:endParaRPr>
          </a:p>
        </p:txBody>
      </p:sp>
      <p:sp>
        <p:nvSpPr>
          <p:cNvPr id="105" name="Retângulo 104">
            <a:extLst>
              <a:ext uri="{FF2B5EF4-FFF2-40B4-BE49-F238E27FC236}">
                <a16:creationId xmlns:a16="http://schemas.microsoft.com/office/drawing/2014/main" id="{834B1C2A-A41E-4D86-8CE2-C5D47467D92F}"/>
              </a:ext>
            </a:extLst>
          </p:cNvPr>
          <p:cNvSpPr/>
          <p:nvPr/>
        </p:nvSpPr>
        <p:spPr>
          <a:xfrm>
            <a:off x="930077" y="1737591"/>
            <a:ext cx="3437794" cy="707886"/>
          </a:xfrm>
          <a:prstGeom prst="rect">
            <a:avLst/>
          </a:prstGeom>
        </p:spPr>
        <p:txBody>
          <a:bodyPr wrap="square">
            <a:spAutoFit/>
          </a:bodyPr>
          <a:lstStyle/>
          <a:p>
            <a:r>
              <a:rPr lang="pt-BR" sz="4000" dirty="0">
                <a:solidFill>
                  <a:schemeClr val="accent1"/>
                </a:solidFill>
                <a:latin typeface="Trebuchet MS" panose="020B0603020202020204" pitchFamily="34" charset="0"/>
              </a:rPr>
              <a:t>Competências</a:t>
            </a:r>
          </a:p>
        </p:txBody>
      </p:sp>
      <p:pic>
        <p:nvPicPr>
          <p:cNvPr id="4" name="Imagem 3">
            <a:extLst>
              <a:ext uri="{FF2B5EF4-FFF2-40B4-BE49-F238E27FC236}">
                <a16:creationId xmlns:a16="http://schemas.microsoft.com/office/drawing/2014/main" id="{6DB3F2C2-4D08-4E75-9F86-73DD0D144F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7259" y="4144635"/>
            <a:ext cx="10277482" cy="2698474"/>
          </a:xfrm>
          <a:prstGeom prst="rect">
            <a:avLst/>
          </a:prstGeom>
        </p:spPr>
      </p:pic>
      <p:pic>
        <p:nvPicPr>
          <p:cNvPr id="6" name="Imagem 5">
            <a:extLst>
              <a:ext uri="{FF2B5EF4-FFF2-40B4-BE49-F238E27FC236}">
                <a16:creationId xmlns:a16="http://schemas.microsoft.com/office/drawing/2014/main" id="{92BF0122-0C54-47D5-A8F7-899A0B8254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44721" y="289364"/>
            <a:ext cx="4292954" cy="1541326"/>
          </a:xfrm>
          <a:prstGeom prst="rect">
            <a:avLst/>
          </a:prstGeom>
        </p:spPr>
      </p:pic>
      <p:sp>
        <p:nvSpPr>
          <p:cNvPr id="7" name="object 24">
            <a:extLst>
              <a:ext uri="{FF2B5EF4-FFF2-40B4-BE49-F238E27FC236}">
                <a16:creationId xmlns:a16="http://schemas.microsoft.com/office/drawing/2014/main" id="{DE3D8B66-EDA1-4F00-A012-C5FFB2F38766}"/>
              </a:ext>
            </a:extLst>
          </p:cNvPr>
          <p:cNvSpPr/>
          <p:nvPr/>
        </p:nvSpPr>
        <p:spPr>
          <a:xfrm>
            <a:off x="5296606" y="1060027"/>
            <a:ext cx="943689" cy="60892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8" name="object 27">
            <a:extLst>
              <a:ext uri="{FF2B5EF4-FFF2-40B4-BE49-F238E27FC236}">
                <a16:creationId xmlns:a16="http://schemas.microsoft.com/office/drawing/2014/main" id="{A6B97E6B-A2E9-402A-B79D-3B3D06FA8FE3}"/>
              </a:ext>
            </a:extLst>
          </p:cNvPr>
          <p:cNvSpPr/>
          <p:nvPr/>
        </p:nvSpPr>
        <p:spPr>
          <a:xfrm>
            <a:off x="6074041" y="1468273"/>
            <a:ext cx="950388" cy="64439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28">
            <a:extLst>
              <a:ext uri="{FF2B5EF4-FFF2-40B4-BE49-F238E27FC236}">
                <a16:creationId xmlns:a16="http://schemas.microsoft.com/office/drawing/2014/main" id="{F5B3146F-5E2E-499F-9A68-5A52E8A68D4F}"/>
              </a:ext>
            </a:extLst>
          </p:cNvPr>
          <p:cNvSpPr/>
          <p:nvPr/>
        </p:nvSpPr>
        <p:spPr>
          <a:xfrm>
            <a:off x="5296606" y="1869218"/>
            <a:ext cx="943689" cy="60892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23">
            <a:extLst>
              <a:ext uri="{FF2B5EF4-FFF2-40B4-BE49-F238E27FC236}">
                <a16:creationId xmlns:a16="http://schemas.microsoft.com/office/drawing/2014/main" id="{64E0310F-9DFE-428A-BFC8-D8384E573016}"/>
              </a:ext>
            </a:extLst>
          </p:cNvPr>
          <p:cNvSpPr/>
          <p:nvPr/>
        </p:nvSpPr>
        <p:spPr>
          <a:xfrm>
            <a:off x="5968181" y="2354315"/>
            <a:ext cx="950388" cy="56048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26">
            <a:extLst>
              <a:ext uri="{FF2B5EF4-FFF2-40B4-BE49-F238E27FC236}">
                <a16:creationId xmlns:a16="http://schemas.microsoft.com/office/drawing/2014/main" id="{193C8911-AE85-4ECC-93C7-840BFC3A5BC2}"/>
              </a:ext>
            </a:extLst>
          </p:cNvPr>
          <p:cNvSpPr/>
          <p:nvPr/>
        </p:nvSpPr>
        <p:spPr>
          <a:xfrm>
            <a:off x="4987841" y="2584885"/>
            <a:ext cx="943689" cy="60892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2" name="Picture 2" descr="Biotech: o que é, aplicações e o que esperar do futuro - Blog FIA">
            <a:extLst>
              <a:ext uri="{FF2B5EF4-FFF2-40B4-BE49-F238E27FC236}">
                <a16:creationId xmlns:a16="http://schemas.microsoft.com/office/drawing/2014/main" id="{E18AE79E-B97C-4865-A356-EFBFB711C39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74007" y="798106"/>
            <a:ext cx="1078366" cy="627816"/>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Cantos Arredondados 12">
            <a:extLst>
              <a:ext uri="{FF2B5EF4-FFF2-40B4-BE49-F238E27FC236}">
                <a16:creationId xmlns:a16="http://schemas.microsoft.com/office/drawing/2014/main" id="{9AB20F49-1BB9-4258-BE07-3D2A659778E0}"/>
              </a:ext>
            </a:extLst>
          </p:cNvPr>
          <p:cNvSpPr/>
          <p:nvPr/>
        </p:nvSpPr>
        <p:spPr>
          <a:xfrm>
            <a:off x="7174551" y="1778391"/>
            <a:ext cx="4402974" cy="644393"/>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solidFill>
                  <a:schemeClr val="bg1"/>
                </a:solidFill>
                <a:latin typeface="Trebuchet MS" panose="020B0603020202020204" pitchFamily="34" charset="0"/>
              </a:rPr>
              <a:t>Processos, materiais e transformações químicas verdes</a:t>
            </a:r>
          </a:p>
        </p:txBody>
      </p:sp>
      <p:sp>
        <p:nvSpPr>
          <p:cNvPr id="14" name="Retângulo: Cantos Arredondados 13">
            <a:extLst>
              <a:ext uri="{FF2B5EF4-FFF2-40B4-BE49-F238E27FC236}">
                <a16:creationId xmlns:a16="http://schemas.microsoft.com/office/drawing/2014/main" id="{7B736378-1AB8-4D78-B20F-ABF88D1EBC7E}"/>
              </a:ext>
            </a:extLst>
          </p:cNvPr>
          <p:cNvSpPr/>
          <p:nvPr/>
        </p:nvSpPr>
        <p:spPr>
          <a:xfrm>
            <a:off x="7174551" y="2578362"/>
            <a:ext cx="4402975" cy="672879"/>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pt-BR" dirty="0">
                <a:solidFill>
                  <a:schemeClr val="bg1"/>
                </a:solidFill>
                <a:latin typeface="Trebuchet MS" panose="020B0603020202020204" pitchFamily="34" charset="0"/>
              </a:rPr>
              <a:t>Metodologias e tecnologias sustentáveis de monitoramento químico</a:t>
            </a:r>
          </a:p>
        </p:txBody>
      </p:sp>
      <p:sp>
        <p:nvSpPr>
          <p:cNvPr id="3" name="Forma Livre: Forma 2">
            <a:extLst>
              <a:ext uri="{FF2B5EF4-FFF2-40B4-BE49-F238E27FC236}">
                <a16:creationId xmlns:a16="http://schemas.microsoft.com/office/drawing/2014/main" id="{0ECBE8E8-6D01-4FD5-B67E-C7437ED26121}"/>
              </a:ext>
            </a:extLst>
          </p:cNvPr>
          <p:cNvSpPr/>
          <p:nvPr/>
        </p:nvSpPr>
        <p:spPr>
          <a:xfrm>
            <a:off x="6506018" y="528208"/>
            <a:ext cx="897775" cy="2984269"/>
          </a:xfrm>
          <a:custGeom>
            <a:avLst/>
            <a:gdLst>
              <a:gd name="connsiteX0" fmla="*/ 897775 w 897775"/>
              <a:gd name="connsiteY0" fmla="*/ 0 h 2984269"/>
              <a:gd name="connsiteX1" fmla="*/ 889462 w 897775"/>
              <a:gd name="connsiteY1" fmla="*/ 980902 h 2984269"/>
              <a:gd name="connsiteX2" fmla="*/ 581891 w 897775"/>
              <a:gd name="connsiteY2" fmla="*/ 972589 h 2984269"/>
              <a:gd name="connsiteX3" fmla="*/ 548640 w 897775"/>
              <a:gd name="connsiteY3" fmla="*/ 2967644 h 2984269"/>
              <a:gd name="connsiteX4" fmla="*/ 0 w 897775"/>
              <a:gd name="connsiteY4" fmla="*/ 2984269 h 2984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5" h="2984269">
                <a:moveTo>
                  <a:pt x="897775" y="0"/>
                </a:moveTo>
                <a:lnTo>
                  <a:pt x="889462" y="980902"/>
                </a:lnTo>
                <a:lnTo>
                  <a:pt x="581891" y="972589"/>
                </a:lnTo>
                <a:lnTo>
                  <a:pt x="548640" y="2967644"/>
                </a:lnTo>
                <a:lnTo>
                  <a:pt x="0" y="2984269"/>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rgbClr val="3E5C98"/>
                </a:solidFill>
              </a:ln>
            </a:endParaRPr>
          </a:p>
        </p:txBody>
      </p:sp>
    </p:spTree>
    <p:extLst>
      <p:ext uri="{BB962C8B-B14F-4D97-AF65-F5344CB8AC3E}">
        <p14:creationId xmlns:p14="http://schemas.microsoft.com/office/powerpoint/2010/main" val="55068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358F7ED-FAB0-4B81-9FAC-2CECC735D621}"/>
              </a:ext>
            </a:extLst>
          </p:cNvPr>
          <p:cNvPicPr>
            <a:picLocks noChangeAspect="1"/>
          </p:cNvPicPr>
          <p:nvPr/>
        </p:nvPicPr>
        <p:blipFill>
          <a:blip r:embed="rId2"/>
          <a:stretch>
            <a:fillRect/>
          </a:stretch>
        </p:blipFill>
        <p:spPr>
          <a:xfrm>
            <a:off x="773084" y="1130956"/>
            <a:ext cx="11285986" cy="5476035"/>
          </a:xfrm>
          <a:prstGeom prst="rect">
            <a:avLst/>
          </a:prstGeom>
        </p:spPr>
      </p:pic>
      <p:sp>
        <p:nvSpPr>
          <p:cNvPr id="3" name="Retângulo 2">
            <a:extLst>
              <a:ext uri="{FF2B5EF4-FFF2-40B4-BE49-F238E27FC236}">
                <a16:creationId xmlns:a16="http://schemas.microsoft.com/office/drawing/2014/main" id="{1FB90C17-8A3E-470B-BC8D-3596BE176E1B}"/>
              </a:ext>
            </a:extLst>
          </p:cNvPr>
          <p:cNvSpPr/>
          <p:nvPr/>
        </p:nvSpPr>
        <p:spPr>
          <a:xfrm>
            <a:off x="773084" y="546181"/>
            <a:ext cx="5289769" cy="584775"/>
          </a:xfrm>
          <a:prstGeom prst="rect">
            <a:avLst/>
          </a:prstGeom>
        </p:spPr>
        <p:txBody>
          <a:bodyPr wrap="square">
            <a:spAutoFit/>
          </a:bodyPr>
          <a:lstStyle/>
          <a:p>
            <a:r>
              <a:rPr lang="pt-BR" sz="3200" dirty="0">
                <a:solidFill>
                  <a:schemeClr val="accent1"/>
                </a:solidFill>
                <a:latin typeface="Trebuchet MS" panose="020B0603020202020204" pitchFamily="34" charset="0"/>
              </a:rPr>
              <a:t>Fundamentos de operação</a:t>
            </a:r>
          </a:p>
        </p:txBody>
      </p:sp>
    </p:spTree>
    <p:extLst>
      <p:ext uri="{BB962C8B-B14F-4D97-AF65-F5344CB8AC3E}">
        <p14:creationId xmlns:p14="http://schemas.microsoft.com/office/powerpoint/2010/main" val="3809296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p:cNvPicPr>
            <a:picLocks noChangeAspect="1"/>
          </p:cNvPicPr>
          <p:nvPr/>
        </p:nvPicPr>
        <p:blipFill>
          <a:blip r:embed="rId3"/>
          <a:stretch>
            <a:fillRect/>
          </a:stretch>
        </p:blipFill>
        <p:spPr>
          <a:xfrm>
            <a:off x="2781701" y="886101"/>
            <a:ext cx="5010150" cy="5010150"/>
          </a:xfrm>
          <a:prstGeom prst="rect">
            <a:avLst/>
          </a:prstGeom>
        </p:spPr>
      </p:pic>
      <p:sp>
        <p:nvSpPr>
          <p:cNvPr id="4" name="CaixaDeTexto 3"/>
          <p:cNvSpPr txBox="1"/>
          <p:nvPr/>
        </p:nvSpPr>
        <p:spPr>
          <a:xfrm>
            <a:off x="1597105" y="1522074"/>
            <a:ext cx="1610056" cy="300082"/>
          </a:xfrm>
          <a:prstGeom prst="rect">
            <a:avLst/>
          </a:prstGeom>
          <a:noFill/>
        </p:spPr>
        <p:txBody>
          <a:bodyPr wrap="none" rtlCol="0">
            <a:spAutoFit/>
          </a:bodyPr>
          <a:lstStyle/>
          <a:p>
            <a:pPr marL="214331" indent="-214331">
              <a:buFont typeface="Arial" charset="0"/>
              <a:buChar char="•"/>
            </a:pPr>
            <a:r>
              <a:rPr lang="en-US" sz="1350" dirty="0" err="1">
                <a:latin typeface="Trebuchet MS" panose="020B0603020202020204" pitchFamily="34" charset="0"/>
              </a:rPr>
              <a:t>Microeletrônica</a:t>
            </a:r>
            <a:endParaRPr lang="en-US" sz="1350" dirty="0">
              <a:latin typeface="Trebuchet MS" panose="020B0603020202020204" pitchFamily="34" charset="0"/>
            </a:endParaRPr>
          </a:p>
        </p:txBody>
      </p:sp>
      <p:sp>
        <p:nvSpPr>
          <p:cNvPr id="5" name="CaixaDeTexto 4"/>
          <p:cNvSpPr txBox="1"/>
          <p:nvPr/>
        </p:nvSpPr>
        <p:spPr>
          <a:xfrm>
            <a:off x="3053548" y="3295508"/>
            <a:ext cx="1109919" cy="300082"/>
          </a:xfrm>
          <a:prstGeom prst="rect">
            <a:avLst/>
          </a:prstGeom>
          <a:noFill/>
        </p:spPr>
        <p:txBody>
          <a:bodyPr wrap="none" rtlCol="0">
            <a:spAutoFit/>
          </a:bodyPr>
          <a:lstStyle/>
          <a:p>
            <a:pPr marL="214331" indent="-214331">
              <a:buFont typeface="Arial" charset="0"/>
              <a:buChar char="•"/>
            </a:pPr>
            <a:r>
              <a:rPr lang="en-US" sz="1350" dirty="0" err="1">
                <a:latin typeface="Trebuchet MS" panose="020B0603020202020204" pitchFamily="34" charset="0"/>
              </a:rPr>
              <a:t>Biomassa</a:t>
            </a:r>
            <a:endParaRPr lang="en-US" sz="1350" dirty="0">
              <a:latin typeface="Trebuchet MS" panose="020B0603020202020204" pitchFamily="34" charset="0"/>
            </a:endParaRPr>
          </a:p>
        </p:txBody>
      </p:sp>
      <p:sp>
        <p:nvSpPr>
          <p:cNvPr id="6" name="CaixaDeTexto 5"/>
          <p:cNvSpPr txBox="1"/>
          <p:nvPr/>
        </p:nvSpPr>
        <p:spPr>
          <a:xfrm>
            <a:off x="2072337" y="3711326"/>
            <a:ext cx="2324995" cy="507831"/>
          </a:xfrm>
          <a:prstGeom prst="rect">
            <a:avLst/>
          </a:prstGeom>
          <a:noFill/>
        </p:spPr>
        <p:txBody>
          <a:bodyPr wrap="none" rtlCol="0">
            <a:spAutoFit/>
          </a:bodyPr>
          <a:lstStyle/>
          <a:p>
            <a:pPr marL="214331" indent="-214331">
              <a:buFont typeface="Arial" charset="0"/>
              <a:buChar char="•"/>
            </a:pPr>
            <a:r>
              <a:rPr lang="en-US" sz="1350" dirty="0" err="1">
                <a:latin typeface="Trebuchet MS" panose="020B0603020202020204" pitchFamily="34" charset="0"/>
              </a:rPr>
              <a:t>Eletroquímica</a:t>
            </a:r>
            <a:endParaRPr lang="en-US" sz="1350" dirty="0">
              <a:latin typeface="Trebuchet MS" panose="020B0603020202020204" pitchFamily="34" charset="0"/>
            </a:endParaRPr>
          </a:p>
          <a:p>
            <a:pPr marL="214331" indent="-214331">
              <a:buFont typeface="Arial" charset="0"/>
              <a:buChar char="•"/>
            </a:pPr>
            <a:r>
              <a:rPr lang="en-US" sz="1350" dirty="0" err="1">
                <a:latin typeface="Trebuchet MS" panose="020B0603020202020204" pitchFamily="34" charset="0"/>
              </a:rPr>
              <a:t>Engenharia</a:t>
            </a:r>
            <a:r>
              <a:rPr lang="en-US" sz="1350" dirty="0">
                <a:latin typeface="Trebuchet MS" panose="020B0603020202020204" pitchFamily="34" charset="0"/>
              </a:rPr>
              <a:t> de </a:t>
            </a:r>
            <a:r>
              <a:rPr lang="en-US" sz="1350" dirty="0" err="1">
                <a:latin typeface="Trebuchet MS" panose="020B0603020202020204" pitchFamily="34" charset="0"/>
              </a:rPr>
              <a:t>Estruturas</a:t>
            </a:r>
            <a:endParaRPr lang="en-US" sz="1350" dirty="0">
              <a:latin typeface="Trebuchet MS" panose="020B0603020202020204" pitchFamily="34" charset="0"/>
            </a:endParaRPr>
          </a:p>
        </p:txBody>
      </p:sp>
      <p:sp>
        <p:nvSpPr>
          <p:cNvPr id="7" name="CaixaDeTexto 6"/>
          <p:cNvSpPr txBox="1"/>
          <p:nvPr/>
        </p:nvSpPr>
        <p:spPr>
          <a:xfrm>
            <a:off x="2074742" y="4300946"/>
            <a:ext cx="2273699" cy="715581"/>
          </a:xfrm>
          <a:prstGeom prst="rect">
            <a:avLst/>
          </a:prstGeom>
          <a:noFill/>
        </p:spPr>
        <p:txBody>
          <a:bodyPr wrap="none" rtlCol="0">
            <a:spAutoFit/>
          </a:bodyPr>
          <a:lstStyle/>
          <a:p>
            <a:pPr marL="214331" indent="-214331">
              <a:buFont typeface="Arial" charset="0"/>
              <a:buChar char="•"/>
            </a:pPr>
            <a:r>
              <a:rPr lang="en-US" sz="1350" dirty="0">
                <a:latin typeface="Trebuchet MS" panose="020B0603020202020204" pitchFamily="34" charset="0"/>
              </a:rPr>
              <a:t>Laser</a:t>
            </a:r>
          </a:p>
          <a:p>
            <a:pPr marL="214331" indent="-214331">
              <a:buFont typeface="Arial" charset="0"/>
              <a:buChar char="•"/>
            </a:pPr>
            <a:r>
              <a:rPr lang="en-US" sz="1350" dirty="0" err="1">
                <a:latin typeface="Trebuchet MS" panose="020B0603020202020204" pitchFamily="34" charset="0"/>
              </a:rPr>
              <a:t>Sistemas</a:t>
            </a:r>
            <a:r>
              <a:rPr lang="en-US" sz="1350" dirty="0">
                <a:latin typeface="Trebuchet MS" panose="020B0603020202020204" pitchFamily="34" charset="0"/>
              </a:rPr>
              <a:t> </a:t>
            </a:r>
            <a:r>
              <a:rPr lang="en-US" sz="1350" dirty="0" err="1">
                <a:latin typeface="Trebuchet MS" panose="020B0603020202020204" pitchFamily="34" charset="0"/>
              </a:rPr>
              <a:t>Embarcados</a:t>
            </a:r>
            <a:endParaRPr lang="en-US" sz="1350" dirty="0">
              <a:latin typeface="Trebuchet MS" panose="020B0603020202020204" pitchFamily="34" charset="0"/>
            </a:endParaRPr>
          </a:p>
          <a:p>
            <a:pPr marL="214331" indent="-214331">
              <a:buFont typeface="Arial" charset="0"/>
              <a:buChar char="•"/>
            </a:pPr>
            <a:r>
              <a:rPr lang="en-US" sz="1350" dirty="0" err="1">
                <a:latin typeface="Trebuchet MS" panose="020B0603020202020204" pitchFamily="34" charset="0"/>
              </a:rPr>
              <a:t>Sistemas</a:t>
            </a:r>
            <a:r>
              <a:rPr lang="en-US" sz="1350" dirty="0">
                <a:latin typeface="Trebuchet MS" panose="020B0603020202020204" pitchFamily="34" charset="0"/>
              </a:rPr>
              <a:t> de </a:t>
            </a:r>
            <a:r>
              <a:rPr lang="en-US" sz="1350" dirty="0" err="1">
                <a:latin typeface="Trebuchet MS" panose="020B0603020202020204" pitchFamily="34" charset="0"/>
              </a:rPr>
              <a:t>Manufatura</a:t>
            </a:r>
            <a:endParaRPr lang="en-US" sz="1350" dirty="0">
              <a:latin typeface="Trebuchet MS" panose="020B0603020202020204" pitchFamily="34" charset="0"/>
            </a:endParaRPr>
          </a:p>
        </p:txBody>
      </p:sp>
      <p:sp>
        <p:nvSpPr>
          <p:cNvPr id="9" name="CaixaDeTexto 8"/>
          <p:cNvSpPr txBox="1"/>
          <p:nvPr/>
        </p:nvSpPr>
        <p:spPr>
          <a:xfrm>
            <a:off x="2316062" y="5239849"/>
            <a:ext cx="2656245" cy="715581"/>
          </a:xfrm>
          <a:prstGeom prst="rect">
            <a:avLst/>
          </a:prstGeom>
          <a:noFill/>
        </p:spPr>
        <p:txBody>
          <a:bodyPr wrap="square" rtlCol="0">
            <a:spAutoFit/>
          </a:bodyPr>
          <a:lstStyle/>
          <a:p>
            <a:pPr marL="214331" indent="-214331">
              <a:buFont typeface="Arial" charset="0"/>
              <a:buChar char="•"/>
            </a:pPr>
            <a:r>
              <a:rPr lang="en-US" sz="1350" dirty="0" err="1">
                <a:latin typeface="Trebuchet MS" panose="020B0603020202020204" pitchFamily="34" charset="0"/>
              </a:rPr>
              <a:t>Engenharia</a:t>
            </a:r>
            <a:r>
              <a:rPr lang="en-US" sz="1350" dirty="0">
                <a:latin typeface="Trebuchet MS" panose="020B0603020202020204" pitchFamily="34" charset="0"/>
              </a:rPr>
              <a:t> de </a:t>
            </a:r>
            <a:r>
              <a:rPr lang="en-US" sz="1350" dirty="0" err="1">
                <a:latin typeface="Trebuchet MS" panose="020B0603020202020204" pitchFamily="34" charset="0"/>
              </a:rPr>
              <a:t>Polímeros</a:t>
            </a:r>
            <a:endParaRPr lang="en-US" sz="1350" dirty="0">
              <a:latin typeface="Trebuchet MS" panose="020B0603020202020204" pitchFamily="34" charset="0"/>
            </a:endParaRPr>
          </a:p>
          <a:p>
            <a:pPr marL="214331" indent="-214331">
              <a:buFont typeface="Arial" charset="0"/>
              <a:buChar char="•"/>
            </a:pPr>
            <a:r>
              <a:rPr lang="en-US" sz="1350" dirty="0" err="1">
                <a:latin typeface="Trebuchet MS" panose="020B0603020202020204" pitchFamily="34" charset="0"/>
              </a:rPr>
              <a:t>Soluções</a:t>
            </a:r>
            <a:r>
              <a:rPr lang="en-US" sz="1350" dirty="0">
                <a:latin typeface="Trebuchet MS" panose="020B0603020202020204" pitchFamily="34" charset="0"/>
              </a:rPr>
              <a:t> </a:t>
            </a:r>
            <a:r>
              <a:rPr lang="en-US" sz="1350" dirty="0" err="1">
                <a:latin typeface="Trebuchet MS" panose="020B0603020202020204" pitchFamily="34" charset="0"/>
              </a:rPr>
              <a:t>Integradas</a:t>
            </a:r>
            <a:r>
              <a:rPr lang="en-US" sz="1350" dirty="0">
                <a:latin typeface="Trebuchet MS" panose="020B0603020202020204" pitchFamily="34" charset="0"/>
              </a:rPr>
              <a:t> </a:t>
            </a:r>
            <a:r>
              <a:rPr lang="en-US" sz="1350" dirty="0" err="1">
                <a:latin typeface="Trebuchet MS" panose="020B0603020202020204" pitchFamily="34" charset="0"/>
              </a:rPr>
              <a:t>em</a:t>
            </a:r>
            <a:r>
              <a:rPr lang="en-US" sz="1350" dirty="0">
                <a:latin typeface="Trebuchet MS" panose="020B0603020202020204" pitchFamily="34" charset="0"/>
              </a:rPr>
              <a:t> </a:t>
            </a:r>
            <a:r>
              <a:rPr lang="en-US" sz="1350" dirty="0" err="1">
                <a:latin typeface="Trebuchet MS" panose="020B0603020202020204" pitchFamily="34" charset="0"/>
              </a:rPr>
              <a:t>Metalmecânica</a:t>
            </a:r>
            <a:endParaRPr lang="en-US" sz="1350" dirty="0">
              <a:latin typeface="Trebuchet MS" panose="020B0603020202020204" pitchFamily="34" charset="0"/>
            </a:endParaRPr>
          </a:p>
        </p:txBody>
      </p:sp>
      <p:sp>
        <p:nvSpPr>
          <p:cNvPr id="10" name="CaixaDeTexto 9"/>
          <p:cNvSpPr txBox="1"/>
          <p:nvPr/>
        </p:nvSpPr>
        <p:spPr>
          <a:xfrm>
            <a:off x="6069347" y="1017870"/>
            <a:ext cx="1856214" cy="300082"/>
          </a:xfrm>
          <a:prstGeom prst="rect">
            <a:avLst/>
          </a:prstGeom>
          <a:noFill/>
        </p:spPr>
        <p:txBody>
          <a:bodyPr wrap="none" rtlCol="0">
            <a:spAutoFit/>
          </a:bodyPr>
          <a:lstStyle/>
          <a:p>
            <a:pPr marL="87313" indent="-87313">
              <a:buFont typeface="Arial" charset="0"/>
              <a:buChar char="•"/>
            </a:pPr>
            <a:r>
              <a:rPr lang="en-US" sz="1350" dirty="0" err="1">
                <a:latin typeface="Trebuchet MS" panose="020B0603020202020204" pitchFamily="34" charset="0"/>
              </a:rPr>
              <a:t>Tecnologias</a:t>
            </a:r>
            <a:r>
              <a:rPr lang="en-US" sz="1350" dirty="0">
                <a:latin typeface="Trebuchet MS" panose="020B0603020202020204" pitchFamily="34" charset="0"/>
              </a:rPr>
              <a:t> </a:t>
            </a:r>
            <a:r>
              <a:rPr lang="en-US" sz="1350" dirty="0" err="1">
                <a:latin typeface="Trebuchet MS" panose="020B0603020202020204" pitchFamily="34" charset="0"/>
              </a:rPr>
              <a:t>Minerais</a:t>
            </a:r>
            <a:endParaRPr lang="en-US" sz="1350" dirty="0">
              <a:latin typeface="Trebuchet MS" panose="020B0603020202020204" pitchFamily="34" charset="0"/>
            </a:endParaRPr>
          </a:p>
        </p:txBody>
      </p:sp>
      <p:sp>
        <p:nvSpPr>
          <p:cNvPr id="11" name="CaixaDeTexto 10"/>
          <p:cNvSpPr txBox="1"/>
          <p:nvPr/>
        </p:nvSpPr>
        <p:spPr>
          <a:xfrm>
            <a:off x="7816379" y="1629204"/>
            <a:ext cx="2662050" cy="507831"/>
          </a:xfrm>
          <a:prstGeom prst="rect">
            <a:avLst/>
          </a:prstGeom>
          <a:noFill/>
        </p:spPr>
        <p:txBody>
          <a:bodyPr wrap="square" rtlCol="0">
            <a:spAutoFit/>
          </a:bodyPr>
          <a:lstStyle/>
          <a:p>
            <a:pPr marL="214331" indent="-214331">
              <a:buFont typeface="Arial" charset="0"/>
              <a:buChar char="•"/>
            </a:pPr>
            <a:r>
              <a:rPr lang="en-US" sz="1350" dirty="0" err="1">
                <a:latin typeface="Trebuchet MS" panose="020B0603020202020204" pitchFamily="34" charset="0"/>
              </a:rPr>
              <a:t>Tecnologias</a:t>
            </a:r>
            <a:r>
              <a:rPr lang="en-US" sz="1350" dirty="0">
                <a:latin typeface="Trebuchet MS" panose="020B0603020202020204" pitchFamily="34" charset="0"/>
              </a:rPr>
              <a:t> </a:t>
            </a:r>
            <a:r>
              <a:rPr lang="en-US" sz="1350" dirty="0" err="1">
                <a:latin typeface="Trebuchet MS" panose="020B0603020202020204" pitchFamily="34" charset="0"/>
              </a:rPr>
              <a:t>da</a:t>
            </a:r>
            <a:r>
              <a:rPr lang="en-US" sz="1350" dirty="0">
                <a:latin typeface="Trebuchet MS" panose="020B0603020202020204" pitchFamily="34" charset="0"/>
              </a:rPr>
              <a:t> </a:t>
            </a:r>
            <a:r>
              <a:rPr lang="en-US" sz="1350" dirty="0" err="1">
                <a:latin typeface="Trebuchet MS" panose="020B0603020202020204" pitchFamily="34" charset="0"/>
              </a:rPr>
              <a:t>Informação</a:t>
            </a:r>
            <a:r>
              <a:rPr lang="en-US" sz="1350" dirty="0">
                <a:latin typeface="Trebuchet MS" panose="020B0603020202020204" pitchFamily="34" charset="0"/>
              </a:rPr>
              <a:t> e </a:t>
            </a:r>
            <a:r>
              <a:rPr lang="en-US" sz="1350" dirty="0" err="1">
                <a:latin typeface="Trebuchet MS" panose="020B0603020202020204" pitchFamily="34" charset="0"/>
              </a:rPr>
              <a:t>Comunicação</a:t>
            </a:r>
            <a:endParaRPr lang="en-US" sz="1350" dirty="0">
              <a:latin typeface="Trebuchet MS" panose="020B0603020202020204" pitchFamily="34" charset="0"/>
            </a:endParaRPr>
          </a:p>
        </p:txBody>
      </p:sp>
      <p:sp>
        <p:nvSpPr>
          <p:cNvPr id="12" name="CaixaDeTexto 11"/>
          <p:cNvSpPr txBox="1"/>
          <p:nvPr/>
        </p:nvSpPr>
        <p:spPr>
          <a:xfrm>
            <a:off x="7751037" y="2247234"/>
            <a:ext cx="2938946" cy="715581"/>
          </a:xfrm>
          <a:prstGeom prst="rect">
            <a:avLst/>
          </a:prstGeom>
          <a:noFill/>
        </p:spPr>
        <p:txBody>
          <a:bodyPr wrap="none" rtlCol="0">
            <a:spAutoFit/>
          </a:bodyPr>
          <a:lstStyle/>
          <a:p>
            <a:pPr marL="87313" indent="-87313">
              <a:buFont typeface="Arial" charset="0"/>
              <a:buChar char="•"/>
            </a:pPr>
            <a:r>
              <a:rPr lang="en-US" sz="1350" dirty="0" err="1">
                <a:latin typeface="Trebuchet MS" panose="020B0603020202020204" pitchFamily="34" charset="0"/>
              </a:rPr>
              <a:t>Conformação</a:t>
            </a:r>
            <a:r>
              <a:rPr lang="en-US" sz="1350" dirty="0">
                <a:latin typeface="Trebuchet MS" panose="020B0603020202020204" pitchFamily="34" charset="0"/>
              </a:rPr>
              <a:t> e </a:t>
            </a:r>
            <a:r>
              <a:rPr lang="en-US" sz="1350" dirty="0" err="1">
                <a:latin typeface="Trebuchet MS" panose="020B0603020202020204" pitchFamily="34" charset="0"/>
              </a:rPr>
              <a:t>União</a:t>
            </a:r>
            <a:r>
              <a:rPr lang="en-US" sz="1350" dirty="0">
                <a:latin typeface="Trebuchet MS" panose="020B0603020202020204" pitchFamily="34" charset="0"/>
              </a:rPr>
              <a:t> de </a:t>
            </a:r>
            <a:r>
              <a:rPr lang="en-US" sz="1350" dirty="0" err="1">
                <a:latin typeface="Trebuchet MS" panose="020B0603020202020204" pitchFamily="34" charset="0"/>
              </a:rPr>
              <a:t>Materiais</a:t>
            </a:r>
            <a:endParaRPr lang="en-US" sz="1350" dirty="0">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Automação</a:t>
            </a:r>
            <a:r>
              <a:rPr lang="en-US" sz="1350" dirty="0">
                <a:latin typeface="Trebuchet MS" panose="020B0603020202020204" pitchFamily="34" charset="0"/>
              </a:rPr>
              <a:t> </a:t>
            </a:r>
            <a:r>
              <a:rPr lang="en-US" sz="1350" dirty="0" err="1">
                <a:latin typeface="Trebuchet MS" panose="020B0603020202020204" pitchFamily="34" charset="0"/>
              </a:rPr>
              <a:t>da</a:t>
            </a:r>
            <a:r>
              <a:rPr lang="en-US" sz="1350" dirty="0">
                <a:latin typeface="Trebuchet MS" panose="020B0603020202020204" pitchFamily="34" charset="0"/>
              </a:rPr>
              <a:t> </a:t>
            </a:r>
            <a:r>
              <a:rPr lang="en-US" sz="1350" dirty="0" err="1">
                <a:latin typeface="Trebuchet MS" panose="020B0603020202020204" pitchFamily="34" charset="0"/>
              </a:rPr>
              <a:t>Produção</a:t>
            </a:r>
            <a:endParaRPr lang="en-US" sz="1350" dirty="0">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Logística</a:t>
            </a:r>
            <a:endParaRPr lang="en-US" sz="1350" dirty="0">
              <a:latin typeface="Trebuchet MS" panose="020B0603020202020204" pitchFamily="34" charset="0"/>
            </a:endParaRPr>
          </a:p>
        </p:txBody>
      </p:sp>
      <p:sp>
        <p:nvSpPr>
          <p:cNvPr id="13" name="CaixaDeTexto 12"/>
          <p:cNvSpPr txBox="1"/>
          <p:nvPr/>
        </p:nvSpPr>
        <p:spPr>
          <a:xfrm>
            <a:off x="7637073" y="3014218"/>
            <a:ext cx="3076804" cy="923330"/>
          </a:xfrm>
          <a:prstGeom prst="rect">
            <a:avLst/>
          </a:prstGeom>
          <a:noFill/>
        </p:spPr>
        <p:txBody>
          <a:bodyPr wrap="none" rtlCol="0">
            <a:spAutoFit/>
          </a:bodyPr>
          <a:lstStyle/>
          <a:p>
            <a:pPr marL="87313" indent="-87313">
              <a:buFont typeface="Arial" charset="0"/>
              <a:buChar char="•"/>
            </a:pPr>
            <a:r>
              <a:rPr lang="en-US" sz="1350" dirty="0" err="1">
                <a:latin typeface="Trebuchet MS" panose="020B0603020202020204" pitchFamily="34" charset="0"/>
              </a:rPr>
              <a:t>Engenharia</a:t>
            </a:r>
            <a:r>
              <a:rPr lang="en-US" sz="1350" dirty="0">
                <a:latin typeface="Trebuchet MS" panose="020B0603020202020204" pitchFamily="34" charset="0"/>
              </a:rPr>
              <a:t> de </a:t>
            </a:r>
            <a:r>
              <a:rPr lang="en-US" sz="1350" dirty="0" err="1">
                <a:latin typeface="Trebuchet MS" panose="020B0603020202020204" pitchFamily="34" charset="0"/>
              </a:rPr>
              <a:t>Superfícies</a:t>
            </a:r>
            <a:endParaRPr lang="en-US" sz="1350" dirty="0">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Metalurgia</a:t>
            </a:r>
            <a:r>
              <a:rPr lang="en-US" sz="1350" dirty="0">
                <a:latin typeface="Trebuchet MS" panose="020B0603020202020204" pitchFamily="34" charset="0"/>
              </a:rPr>
              <a:t> e </a:t>
            </a:r>
            <a:r>
              <a:rPr lang="en-US" sz="1350" dirty="0" err="1">
                <a:latin typeface="Trebuchet MS" panose="020B0603020202020204" pitchFamily="34" charset="0"/>
              </a:rPr>
              <a:t>Ligas</a:t>
            </a:r>
            <a:r>
              <a:rPr lang="en-US" sz="1350" dirty="0">
                <a:latin typeface="Trebuchet MS" panose="020B0603020202020204" pitchFamily="34" charset="0"/>
              </a:rPr>
              <a:t> </a:t>
            </a:r>
            <a:r>
              <a:rPr lang="en-US" sz="1350" dirty="0" err="1">
                <a:latin typeface="Trebuchet MS" panose="020B0603020202020204" pitchFamily="34" charset="0"/>
              </a:rPr>
              <a:t>Metálicas</a:t>
            </a:r>
            <a:endParaRPr lang="en-US" sz="1350" dirty="0">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Processamento</a:t>
            </a:r>
            <a:r>
              <a:rPr lang="en-US" sz="1350" dirty="0">
                <a:latin typeface="Trebuchet MS" panose="020B0603020202020204" pitchFamily="34" charset="0"/>
              </a:rPr>
              <a:t> Mineral</a:t>
            </a:r>
          </a:p>
          <a:p>
            <a:pPr marL="87313" indent="-87313">
              <a:buFont typeface="Arial" charset="0"/>
              <a:buChar char="•"/>
            </a:pPr>
            <a:r>
              <a:rPr lang="en-US" sz="1350" dirty="0" err="1">
                <a:latin typeface="Trebuchet MS" panose="020B0603020202020204" pitchFamily="34" charset="0"/>
              </a:rPr>
              <a:t>Equipamentos</a:t>
            </a:r>
            <a:r>
              <a:rPr lang="en-US" sz="1350" dirty="0">
                <a:latin typeface="Trebuchet MS" panose="020B0603020202020204" pitchFamily="34" charset="0"/>
              </a:rPr>
              <a:t> e </a:t>
            </a:r>
            <a:r>
              <a:rPr lang="en-US" sz="1350" dirty="0" err="1">
                <a:latin typeface="Trebuchet MS" panose="020B0603020202020204" pitchFamily="34" charset="0"/>
              </a:rPr>
              <a:t>Sistemas</a:t>
            </a:r>
            <a:r>
              <a:rPr lang="en-US" sz="1350" dirty="0">
                <a:latin typeface="Trebuchet MS" panose="020B0603020202020204" pitchFamily="34" charset="0"/>
              </a:rPr>
              <a:t> </a:t>
            </a:r>
            <a:r>
              <a:rPr lang="en-US" sz="1350" dirty="0" err="1">
                <a:latin typeface="Trebuchet MS" panose="020B0603020202020204" pitchFamily="34" charset="0"/>
              </a:rPr>
              <a:t>Elétricos</a:t>
            </a:r>
            <a:endParaRPr lang="en-US" sz="1350" dirty="0">
              <a:latin typeface="Trebuchet MS" panose="020B0603020202020204" pitchFamily="34" charset="0"/>
            </a:endParaRPr>
          </a:p>
        </p:txBody>
      </p:sp>
      <p:sp>
        <p:nvSpPr>
          <p:cNvPr id="14" name="CaixaDeTexto 13"/>
          <p:cNvSpPr txBox="1"/>
          <p:nvPr/>
        </p:nvSpPr>
        <p:spPr>
          <a:xfrm>
            <a:off x="8032131" y="4072018"/>
            <a:ext cx="3541675" cy="1284967"/>
          </a:xfrm>
          <a:prstGeom prst="rect">
            <a:avLst/>
          </a:prstGeom>
          <a:noFill/>
        </p:spPr>
        <p:txBody>
          <a:bodyPr wrap="none" rtlCol="0">
            <a:spAutoFit/>
          </a:bodyPr>
          <a:lstStyle/>
          <a:p>
            <a:pPr marL="87313" indent="-87313">
              <a:buFont typeface="Arial" charset="0"/>
              <a:buChar char="•"/>
            </a:pPr>
            <a:r>
              <a:rPr lang="en-US" sz="1600" b="1" dirty="0">
                <a:solidFill>
                  <a:schemeClr val="accent1">
                    <a:lumMod val="75000"/>
                  </a:schemeClr>
                </a:solidFill>
                <a:latin typeface="Trebuchet MS" panose="020B0603020202020204" pitchFamily="34" charset="0"/>
              </a:rPr>
              <a:t>Química Verde</a:t>
            </a:r>
          </a:p>
          <a:p>
            <a:pPr marL="87313" indent="-87313">
              <a:buFont typeface="Arial" charset="0"/>
              <a:buChar char="•"/>
            </a:pPr>
            <a:r>
              <a:rPr lang="en-US" sz="1600" b="1" dirty="0" err="1">
                <a:solidFill>
                  <a:schemeClr val="accent1">
                    <a:lumMod val="75000"/>
                  </a:schemeClr>
                </a:solidFill>
                <a:latin typeface="Trebuchet MS" panose="020B0603020202020204" pitchFamily="34" charset="0"/>
              </a:rPr>
              <a:t>Inspeção</a:t>
            </a:r>
            <a:r>
              <a:rPr lang="en-US" sz="1600" b="1" dirty="0">
                <a:solidFill>
                  <a:schemeClr val="accent1">
                    <a:lumMod val="75000"/>
                  </a:schemeClr>
                </a:solidFill>
                <a:latin typeface="Trebuchet MS" panose="020B0603020202020204" pitchFamily="34" charset="0"/>
              </a:rPr>
              <a:t> e </a:t>
            </a:r>
            <a:r>
              <a:rPr lang="en-US" sz="1600" b="1" dirty="0" err="1">
                <a:solidFill>
                  <a:schemeClr val="accent1">
                    <a:lumMod val="75000"/>
                  </a:schemeClr>
                </a:solidFill>
                <a:latin typeface="Trebuchet MS" panose="020B0603020202020204" pitchFamily="34" charset="0"/>
              </a:rPr>
              <a:t>Integridade</a:t>
            </a:r>
            <a:endParaRPr lang="en-US" sz="1600" b="1" dirty="0">
              <a:solidFill>
                <a:schemeClr val="accent1">
                  <a:lumMod val="75000"/>
                </a:schemeClr>
              </a:solidFill>
              <a:latin typeface="Trebuchet MS" panose="020B0603020202020204" pitchFamily="34" charset="0"/>
            </a:endParaRPr>
          </a:p>
          <a:p>
            <a:pPr marL="87313" indent="-87313">
              <a:buFont typeface="Arial" charset="0"/>
              <a:buChar char="•"/>
            </a:pPr>
            <a:r>
              <a:rPr lang="en-US" sz="1600" b="1" dirty="0">
                <a:solidFill>
                  <a:srgbClr val="FF9900"/>
                </a:solidFill>
                <a:latin typeface="Trebuchet MS" panose="020B0603020202020204" pitchFamily="34" charset="0"/>
              </a:rPr>
              <a:t>Centro SESI de Saúde Ocupacional</a:t>
            </a:r>
          </a:p>
          <a:p>
            <a:pPr marL="87313" indent="-87313">
              <a:buFont typeface="Arial" charset="0"/>
              <a:buChar char="•"/>
            </a:pPr>
            <a:r>
              <a:rPr lang="en-US" sz="1600" b="1" dirty="0" err="1">
                <a:solidFill>
                  <a:schemeClr val="accent1">
                    <a:lumMod val="75000"/>
                  </a:schemeClr>
                </a:solidFill>
                <a:latin typeface="Trebuchet MS" panose="020B0603020202020204" pitchFamily="34" charset="0"/>
              </a:rPr>
              <a:t>Sistemas</a:t>
            </a:r>
            <a:r>
              <a:rPr lang="en-US" sz="1600" b="1" dirty="0">
                <a:solidFill>
                  <a:schemeClr val="accent1">
                    <a:lumMod val="75000"/>
                  </a:schemeClr>
                </a:solidFill>
                <a:latin typeface="Trebuchet MS" panose="020B0603020202020204" pitchFamily="34" charset="0"/>
              </a:rPr>
              <a:t> </a:t>
            </a:r>
            <a:r>
              <a:rPr lang="en-US" sz="1600" b="1" dirty="0" err="1">
                <a:solidFill>
                  <a:schemeClr val="accent1">
                    <a:lumMod val="75000"/>
                  </a:schemeClr>
                </a:solidFill>
                <a:latin typeface="Trebuchet MS" panose="020B0603020202020204" pitchFamily="34" charset="0"/>
              </a:rPr>
              <a:t>Virtuais</a:t>
            </a:r>
            <a:r>
              <a:rPr lang="en-US" sz="1600" b="1" dirty="0">
                <a:solidFill>
                  <a:schemeClr val="accent1">
                    <a:lumMod val="75000"/>
                  </a:schemeClr>
                </a:solidFill>
                <a:latin typeface="Trebuchet MS" panose="020B0603020202020204" pitchFamily="34" charset="0"/>
              </a:rPr>
              <a:t> de </a:t>
            </a:r>
            <a:r>
              <a:rPr lang="en-US" sz="1600" b="1" dirty="0" err="1">
                <a:solidFill>
                  <a:schemeClr val="accent1">
                    <a:lumMod val="75000"/>
                  </a:schemeClr>
                </a:solidFill>
                <a:latin typeface="Trebuchet MS" panose="020B0603020202020204" pitchFamily="34" charset="0"/>
              </a:rPr>
              <a:t>Produção</a:t>
            </a:r>
            <a:endParaRPr lang="en-US" sz="1600" b="1" dirty="0">
              <a:solidFill>
                <a:schemeClr val="accent1">
                  <a:lumMod val="75000"/>
                </a:schemeClr>
              </a:solidFill>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Biossintético</a:t>
            </a:r>
            <a:endParaRPr lang="en-US" sz="1350" dirty="0">
              <a:latin typeface="Trebuchet MS" panose="020B0603020202020204" pitchFamily="34" charset="0"/>
            </a:endParaRPr>
          </a:p>
        </p:txBody>
      </p:sp>
      <p:sp>
        <p:nvSpPr>
          <p:cNvPr id="15" name="CaixaDeTexto 14"/>
          <p:cNvSpPr txBox="1"/>
          <p:nvPr/>
        </p:nvSpPr>
        <p:spPr>
          <a:xfrm>
            <a:off x="6936417" y="5522032"/>
            <a:ext cx="1925976" cy="715581"/>
          </a:xfrm>
          <a:prstGeom prst="rect">
            <a:avLst/>
          </a:prstGeom>
          <a:noFill/>
        </p:spPr>
        <p:txBody>
          <a:bodyPr wrap="none" rtlCol="0">
            <a:spAutoFit/>
          </a:bodyPr>
          <a:lstStyle/>
          <a:p>
            <a:pPr marL="87313" indent="-87313">
              <a:buFont typeface="Arial" charset="0"/>
              <a:buChar char="•"/>
            </a:pPr>
            <a:r>
              <a:rPr lang="en-US" sz="1350" dirty="0" err="1">
                <a:latin typeface="Trebuchet MS" panose="020B0603020202020204" pitchFamily="34" charset="0"/>
              </a:rPr>
              <a:t>Manufatura</a:t>
            </a:r>
            <a:r>
              <a:rPr lang="en-US" sz="1350" dirty="0">
                <a:latin typeface="Trebuchet MS" panose="020B0603020202020204" pitchFamily="34" charset="0"/>
              </a:rPr>
              <a:t> </a:t>
            </a:r>
            <a:r>
              <a:rPr lang="en-US" sz="1350" dirty="0" err="1">
                <a:latin typeface="Trebuchet MS" panose="020B0603020202020204" pitchFamily="34" charset="0"/>
              </a:rPr>
              <a:t>Avançada</a:t>
            </a:r>
            <a:endParaRPr lang="en-US" sz="1350" dirty="0">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Materiais</a:t>
            </a:r>
            <a:r>
              <a:rPr lang="en-US" sz="1350" dirty="0">
                <a:latin typeface="Trebuchet MS" panose="020B0603020202020204" pitchFamily="34" charset="0"/>
              </a:rPr>
              <a:t> </a:t>
            </a:r>
            <a:r>
              <a:rPr lang="en-US" sz="1350" dirty="0" err="1">
                <a:latin typeface="Trebuchet MS" panose="020B0603020202020204" pitchFamily="34" charset="0"/>
              </a:rPr>
              <a:t>Avançados</a:t>
            </a:r>
            <a:endParaRPr lang="en-US" sz="1350" dirty="0">
              <a:latin typeface="Trebuchet MS" panose="020B0603020202020204" pitchFamily="34" charset="0"/>
            </a:endParaRPr>
          </a:p>
          <a:p>
            <a:pPr marL="87313" indent="-87313">
              <a:buFont typeface="Arial" charset="0"/>
              <a:buChar char="•"/>
            </a:pPr>
            <a:r>
              <a:rPr lang="en-US" sz="1350" dirty="0" err="1">
                <a:latin typeface="Trebuchet MS" panose="020B0603020202020204" pitchFamily="34" charset="0"/>
              </a:rPr>
              <a:t>Biotecnologia</a:t>
            </a:r>
            <a:endParaRPr lang="en-US" sz="1350" dirty="0">
              <a:latin typeface="Trebuchet MS" panose="020B0603020202020204" pitchFamily="34" charset="0"/>
            </a:endParaRPr>
          </a:p>
        </p:txBody>
      </p:sp>
      <p:sp>
        <p:nvSpPr>
          <p:cNvPr id="16" name="CaixaDeTexto 15"/>
          <p:cNvSpPr txBox="1"/>
          <p:nvPr/>
        </p:nvSpPr>
        <p:spPr>
          <a:xfrm>
            <a:off x="7687442" y="1307226"/>
            <a:ext cx="1825884" cy="300082"/>
          </a:xfrm>
          <a:prstGeom prst="rect">
            <a:avLst/>
          </a:prstGeom>
          <a:noFill/>
        </p:spPr>
        <p:txBody>
          <a:bodyPr wrap="none" rtlCol="0">
            <a:spAutoFit/>
          </a:bodyPr>
          <a:lstStyle/>
          <a:p>
            <a:pPr marL="87313" indent="-87313">
              <a:buFont typeface="Arial" charset="0"/>
              <a:buChar char="•"/>
            </a:pPr>
            <a:r>
              <a:rPr lang="en-US" sz="1350" dirty="0" err="1">
                <a:latin typeface="Trebuchet MS" panose="020B0603020202020204" pitchFamily="34" charset="0"/>
              </a:rPr>
              <a:t>Energias</a:t>
            </a:r>
            <a:r>
              <a:rPr lang="en-US" sz="1350" dirty="0">
                <a:latin typeface="Trebuchet MS" panose="020B0603020202020204" pitchFamily="34" charset="0"/>
              </a:rPr>
              <a:t> </a:t>
            </a:r>
            <a:r>
              <a:rPr lang="en-US" sz="1350" dirty="0" err="1">
                <a:latin typeface="Trebuchet MS" panose="020B0603020202020204" pitchFamily="34" charset="0"/>
              </a:rPr>
              <a:t>Renováveis</a:t>
            </a:r>
            <a:endParaRPr lang="en-US" sz="1350" dirty="0">
              <a:latin typeface="Trebuchet MS" panose="020B0603020202020204" pitchFamily="34" charset="0"/>
            </a:endParaRPr>
          </a:p>
        </p:txBody>
      </p:sp>
      <p:cxnSp>
        <p:nvCxnSpPr>
          <p:cNvPr id="34" name="Conector Reto 33"/>
          <p:cNvCxnSpPr>
            <a:cxnSpLocks/>
            <a:endCxn id="44" idx="7"/>
          </p:cNvCxnSpPr>
          <p:nvPr/>
        </p:nvCxnSpPr>
        <p:spPr>
          <a:xfrm flipH="1">
            <a:off x="7158055" y="1619012"/>
            <a:ext cx="550268" cy="608944"/>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551303" y="1796530"/>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37" name="Oval 36"/>
          <p:cNvSpPr/>
          <p:nvPr/>
        </p:nvSpPr>
        <p:spPr>
          <a:xfrm>
            <a:off x="5450987" y="5076815"/>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38" name="Oval 37"/>
          <p:cNvSpPr/>
          <p:nvPr/>
        </p:nvSpPr>
        <p:spPr>
          <a:xfrm>
            <a:off x="5232158" y="5378032"/>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39" name="Oval 38"/>
          <p:cNvSpPr/>
          <p:nvPr/>
        </p:nvSpPr>
        <p:spPr>
          <a:xfrm>
            <a:off x="4825096" y="3524609"/>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0" name="Oval 39"/>
          <p:cNvSpPr/>
          <p:nvPr/>
        </p:nvSpPr>
        <p:spPr>
          <a:xfrm>
            <a:off x="6612235" y="4165335"/>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1" name="Oval 40"/>
          <p:cNvSpPr/>
          <p:nvPr/>
        </p:nvSpPr>
        <p:spPr>
          <a:xfrm>
            <a:off x="6378249" y="3804242"/>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2" name="Oval 41"/>
          <p:cNvSpPr/>
          <p:nvPr/>
        </p:nvSpPr>
        <p:spPr>
          <a:xfrm>
            <a:off x="7153898" y="3006181"/>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3" name="Oval 42"/>
          <p:cNvSpPr/>
          <p:nvPr/>
        </p:nvSpPr>
        <p:spPr>
          <a:xfrm>
            <a:off x="7436426" y="2501496"/>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4" name="Oval 43"/>
          <p:cNvSpPr/>
          <p:nvPr/>
        </p:nvSpPr>
        <p:spPr>
          <a:xfrm>
            <a:off x="7035143" y="2206868"/>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5" name="Oval 44"/>
          <p:cNvSpPr/>
          <p:nvPr/>
        </p:nvSpPr>
        <p:spPr>
          <a:xfrm>
            <a:off x="5576400" y="4783757"/>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46" name="Oval 45"/>
          <p:cNvSpPr/>
          <p:nvPr/>
        </p:nvSpPr>
        <p:spPr>
          <a:xfrm>
            <a:off x="6378249" y="4392396"/>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cxnSp>
        <p:nvCxnSpPr>
          <p:cNvPr id="48" name="Conector Reto 47"/>
          <p:cNvCxnSpPr/>
          <p:nvPr/>
        </p:nvCxnSpPr>
        <p:spPr>
          <a:xfrm flipV="1">
            <a:off x="5268410" y="1246909"/>
            <a:ext cx="848373" cy="5610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rot="10800000" flipV="1">
            <a:off x="7548166" y="1882548"/>
            <a:ext cx="361586" cy="640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ector Reto 50"/>
          <p:cNvCxnSpPr>
            <a:cxnSpLocks/>
          </p:cNvCxnSpPr>
          <p:nvPr/>
        </p:nvCxnSpPr>
        <p:spPr>
          <a:xfrm flipV="1">
            <a:off x="4602656" y="5469489"/>
            <a:ext cx="648958" cy="147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rot="16200000" flipV="1">
            <a:off x="4639736" y="4293378"/>
            <a:ext cx="439966" cy="1209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ector Reto 52"/>
          <p:cNvCxnSpPr>
            <a:stCxn id="13" idx="1"/>
            <a:endCxn id="41" idx="6"/>
          </p:cNvCxnSpPr>
          <p:nvPr/>
        </p:nvCxnSpPr>
        <p:spPr>
          <a:xfrm flipH="1">
            <a:off x="6522249" y="3475884"/>
            <a:ext cx="1114824" cy="400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ector Reto 53"/>
          <p:cNvCxnSpPr>
            <a:cxnSpLocks/>
            <a:stCxn id="14" idx="1"/>
            <a:endCxn id="40" idx="6"/>
          </p:cNvCxnSpPr>
          <p:nvPr/>
        </p:nvCxnSpPr>
        <p:spPr>
          <a:xfrm flipH="1" flipV="1">
            <a:off x="6756235" y="4237335"/>
            <a:ext cx="1275896" cy="477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ector Reto 54"/>
          <p:cNvCxnSpPr>
            <a:cxnSpLocks/>
            <a:stCxn id="15" idx="1"/>
          </p:cNvCxnSpPr>
          <p:nvPr/>
        </p:nvCxnSpPr>
        <p:spPr>
          <a:xfrm flipH="1" flipV="1">
            <a:off x="6482189" y="4535495"/>
            <a:ext cx="454228" cy="134432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ector Reto 55"/>
          <p:cNvCxnSpPr/>
          <p:nvPr/>
        </p:nvCxnSpPr>
        <p:spPr>
          <a:xfrm rot="10800000">
            <a:off x="4432131" y="4220700"/>
            <a:ext cx="1146085" cy="597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to 56"/>
          <p:cNvCxnSpPr>
            <a:cxnSpLocks/>
          </p:cNvCxnSpPr>
          <p:nvPr/>
        </p:nvCxnSpPr>
        <p:spPr>
          <a:xfrm flipH="1">
            <a:off x="7276812" y="2723746"/>
            <a:ext cx="531257" cy="3184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to 57"/>
          <p:cNvCxnSpPr/>
          <p:nvPr/>
        </p:nvCxnSpPr>
        <p:spPr>
          <a:xfrm>
            <a:off x="4163467" y="3476723"/>
            <a:ext cx="679997" cy="100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to 58"/>
          <p:cNvCxnSpPr>
            <a:cxnSpLocks/>
          </p:cNvCxnSpPr>
          <p:nvPr/>
        </p:nvCxnSpPr>
        <p:spPr>
          <a:xfrm>
            <a:off x="3175946" y="1718497"/>
            <a:ext cx="385539" cy="133248"/>
          </a:xfrm>
          <a:prstGeom prst="line">
            <a:avLst/>
          </a:prstGeom>
        </p:spPr>
        <p:style>
          <a:lnRef idx="1">
            <a:schemeClr val="accent1"/>
          </a:lnRef>
          <a:fillRef idx="0">
            <a:schemeClr val="accent1"/>
          </a:fillRef>
          <a:effectRef idx="0">
            <a:schemeClr val="accent1"/>
          </a:effectRef>
          <a:fontRef idx="minor">
            <a:schemeClr val="tx1"/>
          </a:fontRef>
        </p:style>
      </p:cxnSp>
      <p:sp>
        <p:nvSpPr>
          <p:cNvPr id="102" name="CaixaDeTexto 101"/>
          <p:cNvSpPr txBox="1"/>
          <p:nvPr/>
        </p:nvSpPr>
        <p:spPr>
          <a:xfrm>
            <a:off x="4527654" y="2394818"/>
            <a:ext cx="2283395" cy="1015663"/>
          </a:xfrm>
          <a:prstGeom prst="rect">
            <a:avLst/>
          </a:prstGeom>
          <a:noFill/>
        </p:spPr>
        <p:txBody>
          <a:bodyPr wrap="square" rtlCol="0">
            <a:spAutoFit/>
          </a:bodyPr>
          <a:lstStyle/>
          <a:p>
            <a:pPr algn="ctr"/>
            <a:r>
              <a:rPr lang="en-US" sz="2000" dirty="0" err="1">
                <a:latin typeface="Trebuchet MS" panose="020B0603020202020204" pitchFamily="34" charset="0"/>
              </a:rPr>
              <a:t>Institutos</a:t>
            </a:r>
            <a:r>
              <a:rPr lang="en-US" sz="2000" dirty="0">
                <a:latin typeface="Trebuchet MS" panose="020B0603020202020204" pitchFamily="34" charset="0"/>
              </a:rPr>
              <a:t> SENAI de </a:t>
            </a:r>
            <a:r>
              <a:rPr lang="en-US" sz="2000" dirty="0" err="1">
                <a:latin typeface="Trebuchet MS" panose="020B0603020202020204" pitchFamily="34" charset="0"/>
              </a:rPr>
              <a:t>Inovação</a:t>
            </a:r>
            <a:r>
              <a:rPr lang="en-US" sz="2000" dirty="0">
                <a:latin typeface="Trebuchet MS" panose="020B0603020202020204" pitchFamily="34" charset="0"/>
              </a:rPr>
              <a:t> </a:t>
            </a:r>
            <a:r>
              <a:rPr lang="en-US" sz="2000" dirty="0">
                <a:solidFill>
                  <a:srgbClr val="0070C0"/>
                </a:solidFill>
                <a:latin typeface="Trebuchet MS" panose="020B0603020202020204" pitchFamily="34" charset="0"/>
              </a:rPr>
              <a:t>Network</a:t>
            </a:r>
          </a:p>
        </p:txBody>
      </p:sp>
      <p:sp>
        <p:nvSpPr>
          <p:cNvPr id="36" name="Oval 35"/>
          <p:cNvSpPr/>
          <p:nvPr/>
        </p:nvSpPr>
        <p:spPr>
          <a:xfrm>
            <a:off x="5171090" y="1751128"/>
            <a:ext cx="144000" cy="144000"/>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603020202020204" pitchFamily="34" charset="0"/>
            </a:endParaRPr>
          </a:p>
        </p:txBody>
      </p:sp>
      <p:sp>
        <p:nvSpPr>
          <p:cNvPr id="70" name="Retângulo 69">
            <a:extLst>
              <a:ext uri="{FF2B5EF4-FFF2-40B4-BE49-F238E27FC236}">
                <a16:creationId xmlns:a16="http://schemas.microsoft.com/office/drawing/2014/main" id="{E7BAC342-2ED1-4A68-9611-3A0E262FDD06}"/>
              </a:ext>
            </a:extLst>
          </p:cNvPr>
          <p:cNvSpPr/>
          <p:nvPr/>
        </p:nvSpPr>
        <p:spPr>
          <a:xfrm>
            <a:off x="1524000" y="575455"/>
            <a:ext cx="9144000" cy="30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1" name="Grupo 31">
            <a:extLst>
              <a:ext uri="{FF2B5EF4-FFF2-40B4-BE49-F238E27FC236}">
                <a16:creationId xmlns:a16="http://schemas.microsoft.com/office/drawing/2014/main" id="{5328E1E3-6FD9-40E0-A3B8-F16CA8DF81AC}"/>
              </a:ext>
            </a:extLst>
          </p:cNvPr>
          <p:cNvGrpSpPr/>
          <p:nvPr/>
        </p:nvGrpSpPr>
        <p:grpSpPr>
          <a:xfrm>
            <a:off x="1623592" y="168250"/>
            <a:ext cx="516047" cy="372229"/>
            <a:chOff x="6726724" y="1990725"/>
            <a:chExt cx="516047" cy="372229"/>
          </a:xfrm>
        </p:grpSpPr>
        <p:pic>
          <p:nvPicPr>
            <p:cNvPr id="72" name="Picture 13">
              <a:extLst>
                <a:ext uri="{FF2B5EF4-FFF2-40B4-BE49-F238E27FC236}">
                  <a16:creationId xmlns:a16="http://schemas.microsoft.com/office/drawing/2014/main" id="{4EEA3189-8682-4DC1-BB88-7EF9A72DF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7943"/>
            <a:stretch/>
          </p:blipFill>
          <p:spPr>
            <a:xfrm>
              <a:off x="6726724" y="2009775"/>
              <a:ext cx="516047" cy="353179"/>
            </a:xfrm>
            <a:prstGeom prst="rect">
              <a:avLst/>
            </a:prstGeom>
          </p:spPr>
        </p:pic>
        <p:sp>
          <p:nvSpPr>
            <p:cNvPr id="73" name="Retângulo 72">
              <a:extLst>
                <a:ext uri="{FF2B5EF4-FFF2-40B4-BE49-F238E27FC236}">
                  <a16:creationId xmlns:a16="http://schemas.microsoft.com/office/drawing/2014/main" id="{F654DE45-438F-470C-94E9-1D5DCEF162F0}"/>
                </a:ext>
              </a:extLst>
            </p:cNvPr>
            <p:cNvSpPr/>
            <p:nvPr/>
          </p:nvSpPr>
          <p:spPr>
            <a:xfrm>
              <a:off x="6793706" y="1990725"/>
              <a:ext cx="64294"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74" name="Imagem 73">
            <a:extLst>
              <a:ext uri="{FF2B5EF4-FFF2-40B4-BE49-F238E27FC236}">
                <a16:creationId xmlns:a16="http://schemas.microsoft.com/office/drawing/2014/main" id="{0697A396-9FE6-40F5-A992-481A0B86FE62}"/>
              </a:ext>
            </a:extLst>
          </p:cNvPr>
          <p:cNvPicPr>
            <a:picLocks noChangeAspect="1"/>
          </p:cNvPicPr>
          <p:nvPr/>
        </p:nvPicPr>
        <p:blipFill>
          <a:blip r:embed="rId5"/>
          <a:stretch>
            <a:fillRect/>
          </a:stretch>
        </p:blipFill>
        <p:spPr>
          <a:xfrm>
            <a:off x="8399921" y="584291"/>
            <a:ext cx="946216" cy="215323"/>
          </a:xfrm>
          <a:prstGeom prst="rect">
            <a:avLst/>
          </a:prstGeom>
        </p:spPr>
      </p:pic>
      <p:cxnSp>
        <p:nvCxnSpPr>
          <p:cNvPr id="75" name="Straight Connector 41">
            <a:extLst>
              <a:ext uri="{FF2B5EF4-FFF2-40B4-BE49-F238E27FC236}">
                <a16:creationId xmlns:a16="http://schemas.microsoft.com/office/drawing/2014/main" id="{035EAD06-5EA8-4C06-ADB3-A22617625489}"/>
              </a:ext>
            </a:extLst>
          </p:cNvPr>
          <p:cNvCxnSpPr>
            <a:cxnSpLocks/>
          </p:cNvCxnSpPr>
          <p:nvPr/>
        </p:nvCxnSpPr>
        <p:spPr>
          <a:xfrm>
            <a:off x="1699575" y="679141"/>
            <a:ext cx="5904000" cy="0"/>
          </a:xfrm>
          <a:prstGeom prst="line">
            <a:avLst/>
          </a:prstGeom>
          <a:ln>
            <a:solidFill>
              <a:srgbClr val="3B7C9F"/>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42">
            <a:extLst>
              <a:ext uri="{FF2B5EF4-FFF2-40B4-BE49-F238E27FC236}">
                <a16:creationId xmlns:a16="http://schemas.microsoft.com/office/drawing/2014/main" id="{C808D4A0-B9E9-40FB-8203-17C6A2151631}"/>
              </a:ext>
            </a:extLst>
          </p:cNvPr>
          <p:cNvCxnSpPr>
            <a:cxnSpLocks/>
          </p:cNvCxnSpPr>
          <p:nvPr/>
        </p:nvCxnSpPr>
        <p:spPr>
          <a:xfrm>
            <a:off x="1704485" y="872834"/>
            <a:ext cx="8532000" cy="0"/>
          </a:xfrm>
          <a:prstGeom prst="line">
            <a:avLst/>
          </a:prstGeom>
          <a:ln>
            <a:solidFill>
              <a:srgbClr val="49AAE0"/>
            </a:solidFill>
          </a:ln>
          <a:effectLst/>
        </p:spPr>
        <p:style>
          <a:lnRef idx="2">
            <a:schemeClr val="accent1"/>
          </a:lnRef>
          <a:fillRef idx="0">
            <a:schemeClr val="accent1"/>
          </a:fillRef>
          <a:effectRef idx="1">
            <a:schemeClr val="accent1"/>
          </a:effectRef>
          <a:fontRef idx="minor">
            <a:schemeClr val="tx1"/>
          </a:fontRef>
        </p:style>
      </p:cxnSp>
      <p:sp>
        <p:nvSpPr>
          <p:cNvPr id="77" name="Oval 47">
            <a:extLst>
              <a:ext uri="{FF2B5EF4-FFF2-40B4-BE49-F238E27FC236}">
                <a16:creationId xmlns:a16="http://schemas.microsoft.com/office/drawing/2014/main" id="{10319803-8CC0-4D4D-B562-78756AF4D954}"/>
              </a:ext>
            </a:extLst>
          </p:cNvPr>
          <p:cNvSpPr/>
          <p:nvPr/>
        </p:nvSpPr>
        <p:spPr>
          <a:xfrm>
            <a:off x="10075481" y="725679"/>
            <a:ext cx="304800" cy="304800"/>
          </a:xfrm>
          <a:prstGeom prst="ellipse">
            <a:avLst/>
          </a:prstGeom>
          <a:solidFill>
            <a:srgbClr val="49AAE0"/>
          </a:solidFill>
          <a:ln>
            <a:noFill/>
          </a:ln>
          <a:effectLst/>
        </p:spPr>
        <p:style>
          <a:lnRef idx="1">
            <a:schemeClr val="accent1"/>
          </a:lnRef>
          <a:fillRef idx="3">
            <a:schemeClr val="accent1"/>
          </a:fillRef>
          <a:effectRef idx="2">
            <a:schemeClr val="accent1"/>
          </a:effectRef>
          <a:fontRef idx="minor">
            <a:schemeClr val="lt1"/>
          </a:fontRef>
        </p:style>
        <p:txBody>
          <a:bodyPr lIns="36576" tIns="18288" rIns="36576" bIns="18288" anchor="ctr"/>
          <a:lstStyle/>
          <a:p>
            <a:pPr algn="ctr" defTabSz="435600">
              <a:defRPr/>
            </a:pPr>
            <a:endParaRPr lang="en-US"/>
          </a:p>
        </p:txBody>
      </p:sp>
      <p:sp>
        <p:nvSpPr>
          <p:cNvPr id="78" name="Oval 46">
            <a:extLst>
              <a:ext uri="{FF2B5EF4-FFF2-40B4-BE49-F238E27FC236}">
                <a16:creationId xmlns:a16="http://schemas.microsoft.com/office/drawing/2014/main" id="{1BDBE1E3-62B0-4815-B47C-810DCBD7354D}"/>
              </a:ext>
            </a:extLst>
          </p:cNvPr>
          <p:cNvSpPr/>
          <p:nvPr/>
        </p:nvSpPr>
        <p:spPr>
          <a:xfrm>
            <a:off x="7511733" y="534679"/>
            <a:ext cx="304800" cy="304800"/>
          </a:xfrm>
          <a:prstGeom prst="ellipse">
            <a:avLst/>
          </a:prstGeom>
          <a:solidFill>
            <a:srgbClr val="3B7C9F"/>
          </a:solidFill>
          <a:ln>
            <a:noFill/>
          </a:ln>
          <a:effectLst/>
        </p:spPr>
        <p:style>
          <a:lnRef idx="1">
            <a:schemeClr val="accent1"/>
          </a:lnRef>
          <a:fillRef idx="3">
            <a:schemeClr val="accent1"/>
          </a:fillRef>
          <a:effectRef idx="2">
            <a:schemeClr val="accent1"/>
          </a:effectRef>
          <a:fontRef idx="minor">
            <a:schemeClr val="lt1"/>
          </a:fontRef>
        </p:style>
        <p:txBody>
          <a:bodyPr lIns="36576" tIns="18288" rIns="36576" bIns="18288" anchor="ctr"/>
          <a:lstStyle/>
          <a:p>
            <a:pPr algn="ctr" defTabSz="435600">
              <a:defRPr/>
            </a:pPr>
            <a:endParaRPr lang="en-US"/>
          </a:p>
        </p:txBody>
      </p:sp>
      <p:sp>
        <p:nvSpPr>
          <p:cNvPr id="79" name="Text Placeholder 5">
            <a:extLst>
              <a:ext uri="{FF2B5EF4-FFF2-40B4-BE49-F238E27FC236}">
                <a16:creationId xmlns:a16="http://schemas.microsoft.com/office/drawing/2014/main" id="{D6CC8B7F-8519-4D24-8970-07E2653D392C}"/>
              </a:ext>
            </a:extLst>
          </p:cNvPr>
          <p:cNvSpPr txBox="1">
            <a:spLocks/>
          </p:cNvSpPr>
          <p:nvPr/>
        </p:nvSpPr>
        <p:spPr>
          <a:xfrm>
            <a:off x="2872492" y="197689"/>
            <a:ext cx="3558167" cy="332399"/>
          </a:xfrm>
          <a:prstGeom prst="rect">
            <a:avLst/>
          </a:prstGeom>
        </p:spPr>
        <p:txBody>
          <a:bodyPr wrap="square" lIns="0" tIns="0" rIns="0" bIns="0">
            <a:spAutoFit/>
          </a:bodyPr>
          <a:lstStyle>
            <a:lvl1pPr marL="0" indent="0" algn="l" rtl="0" fontAlgn="base">
              <a:lnSpc>
                <a:spcPct val="90000"/>
              </a:lnSpc>
              <a:spcBef>
                <a:spcPts val="1000"/>
              </a:spcBef>
              <a:spcAft>
                <a:spcPct val="0"/>
              </a:spcAft>
              <a:buFont typeface="Arial" panose="020B0604020202020204" pitchFamily="34" charset="0"/>
              <a:buNone/>
              <a:defRPr kumimoji="0" lang="en-US" sz="3800" b="0" i="0" u="none" strike="noStrike" kern="1200" cap="none" spc="0" normalizeH="0" baseline="0" noProof="0" smtClean="0">
                <a:ln>
                  <a:noFill/>
                </a:ln>
                <a:solidFill>
                  <a:prstClr val="white"/>
                </a:solidFill>
                <a:effectLst/>
                <a:uLnTx/>
                <a:uFillTx/>
                <a:latin typeface="Trebuchet MS" panose="020B0703020202090204" pitchFamily="34" charset="0"/>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1219170">
              <a:spcAft>
                <a:spcPts val="600"/>
              </a:spcAft>
              <a:defRPr/>
            </a:pPr>
            <a:r>
              <a:rPr lang="pt-BR" sz="2400" dirty="0">
                <a:solidFill>
                  <a:schemeClr val="tx1"/>
                </a:solidFill>
              </a:rPr>
              <a:t>Rede SENAI</a:t>
            </a:r>
            <a:endParaRPr lang="en-US" sz="2400" dirty="0">
              <a:solidFill>
                <a:schemeClr val="tx1"/>
              </a:solidFill>
            </a:endParaRPr>
          </a:p>
        </p:txBody>
      </p:sp>
      <p:pic>
        <p:nvPicPr>
          <p:cNvPr id="60" name="Imagem 59">
            <a:extLst>
              <a:ext uri="{FF2B5EF4-FFF2-40B4-BE49-F238E27FC236}">
                <a16:creationId xmlns:a16="http://schemas.microsoft.com/office/drawing/2014/main" id="{2DEF696A-DE58-4F90-A8A8-E75BCD76441E}"/>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47931" y="6188637"/>
            <a:ext cx="2274993" cy="580785"/>
          </a:xfrm>
          <a:prstGeom prst="rect">
            <a:avLst/>
          </a:prstGeom>
        </p:spPr>
      </p:pic>
    </p:spTree>
    <p:extLst>
      <p:ext uri="{BB962C8B-B14F-4D97-AF65-F5344CB8AC3E}">
        <p14:creationId xmlns:p14="http://schemas.microsoft.com/office/powerpoint/2010/main" val="56049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300875" y="1849979"/>
            <a:ext cx="9307284" cy="3034357"/>
          </a:xfrm>
          <a:prstGeom prst="rect">
            <a:avLst/>
          </a:prstGeom>
          <a:noFill/>
        </p:spPr>
        <p:txBody>
          <a:bodyPr wrap="square" rtlCol="0">
            <a:spAutoFit/>
          </a:bodyPr>
          <a:lstStyle/>
          <a:p>
            <a:pPr algn="ctr">
              <a:lnSpc>
                <a:spcPct val="150000"/>
              </a:lnSpc>
            </a:pPr>
            <a:r>
              <a:rPr lang="en-US" sz="4400" i="1" dirty="0">
                <a:solidFill>
                  <a:schemeClr val="accent6">
                    <a:lumMod val="50000"/>
                  </a:schemeClr>
                </a:solidFill>
              </a:rPr>
              <a:t>Is scarcity a real and contemporary opportunity to improve the Brazilian industrial competitiveness?</a:t>
            </a:r>
          </a:p>
        </p:txBody>
      </p:sp>
    </p:spTree>
    <p:extLst>
      <p:ext uri="{BB962C8B-B14F-4D97-AF65-F5344CB8AC3E}">
        <p14:creationId xmlns:p14="http://schemas.microsoft.com/office/powerpoint/2010/main" val="183074829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1344" y="3034791"/>
            <a:ext cx="1880238" cy="2632363"/>
          </a:xfrm>
          <a:prstGeom prst="rect">
            <a:avLst/>
          </a:prstGeom>
        </p:spPr>
      </p:pic>
      <p:pic>
        <p:nvPicPr>
          <p:cNvPr id="4" name="Imagem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96385" y="2994193"/>
            <a:ext cx="1620563" cy="2713558"/>
          </a:xfrm>
          <a:prstGeom prst="rect">
            <a:avLst/>
          </a:prstGeom>
        </p:spPr>
      </p:pic>
      <p:pic>
        <p:nvPicPr>
          <p:cNvPr id="5" name="Imagem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17914" y="995255"/>
            <a:ext cx="3766050" cy="1242797"/>
          </a:xfrm>
          <a:prstGeom prst="rect">
            <a:avLst/>
          </a:prstGeom>
        </p:spPr>
      </p:pic>
      <p:sp>
        <p:nvSpPr>
          <p:cNvPr id="6" name="CaixaDeTexto 5"/>
          <p:cNvSpPr txBox="1"/>
          <p:nvPr/>
        </p:nvSpPr>
        <p:spPr>
          <a:xfrm>
            <a:off x="3382623" y="4617621"/>
            <a:ext cx="5776982" cy="1323439"/>
          </a:xfrm>
          <a:prstGeom prst="rect">
            <a:avLst/>
          </a:prstGeom>
          <a:noFill/>
        </p:spPr>
        <p:txBody>
          <a:bodyPr wrap="square" rtlCol="0">
            <a:spAutoFit/>
          </a:bodyPr>
          <a:lstStyle/>
          <a:p>
            <a:pPr algn="ctr"/>
            <a:r>
              <a:rPr lang="en-US" sz="4000" b="1" dirty="0">
                <a:solidFill>
                  <a:srgbClr val="002060"/>
                </a:solidFill>
              </a:rPr>
              <a:t>Chemical industries and chemical compounds</a:t>
            </a:r>
          </a:p>
        </p:txBody>
      </p:sp>
      <p:pic>
        <p:nvPicPr>
          <p:cNvPr id="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31" y="5941060"/>
            <a:ext cx="12192331" cy="91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69" y="-312146"/>
            <a:ext cx="12190432" cy="109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m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38609" y="2419695"/>
            <a:ext cx="2901379" cy="2070712"/>
          </a:xfrm>
          <a:prstGeom prst="rect">
            <a:avLst/>
          </a:prstGeom>
        </p:spPr>
      </p:pic>
      <p:pic>
        <p:nvPicPr>
          <p:cNvPr id="10" name="Imagem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1783" y="1038322"/>
            <a:ext cx="2870782" cy="1732661"/>
          </a:xfrm>
          <a:prstGeom prst="rect">
            <a:avLst/>
          </a:prstGeom>
        </p:spPr>
      </p:pic>
      <p:pic>
        <p:nvPicPr>
          <p:cNvPr id="11" name="Imagem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15625" y="2868926"/>
            <a:ext cx="2253959" cy="1604169"/>
          </a:xfrm>
          <a:prstGeom prst="rect">
            <a:avLst/>
          </a:prstGeom>
        </p:spPr>
      </p:pic>
      <p:pic>
        <p:nvPicPr>
          <p:cNvPr id="12" name="Imagem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10384" y="647284"/>
            <a:ext cx="3269673" cy="1730202"/>
          </a:xfrm>
          <a:prstGeom prst="rect">
            <a:avLst/>
          </a:prstGeom>
        </p:spPr>
      </p:pic>
    </p:spTree>
    <p:extLst>
      <p:ext uri="{BB962C8B-B14F-4D97-AF65-F5344CB8AC3E}">
        <p14:creationId xmlns:p14="http://schemas.microsoft.com/office/powerpoint/2010/main" val="1910630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9043" y="1580285"/>
            <a:ext cx="1712768" cy="1712768"/>
          </a:xfrm>
          <a:prstGeom prst="rect">
            <a:avLst/>
          </a:prstGeom>
        </p:spPr>
      </p:pic>
      <p:cxnSp>
        <p:nvCxnSpPr>
          <p:cNvPr id="8" name="Conector Reto 7"/>
          <p:cNvCxnSpPr/>
          <p:nvPr/>
        </p:nvCxnSpPr>
        <p:spPr>
          <a:xfrm flipV="1">
            <a:off x="581891" y="3906982"/>
            <a:ext cx="10889673" cy="2078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715487" y="3685309"/>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1210535" y="3685309"/>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4234291" y="3685309"/>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6851067" y="3685309"/>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9822858" y="3715344"/>
            <a:ext cx="387927" cy="387928"/>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aixaDeTexto 62"/>
          <p:cNvSpPr txBox="1"/>
          <p:nvPr/>
        </p:nvSpPr>
        <p:spPr>
          <a:xfrm>
            <a:off x="660127" y="4284722"/>
            <a:ext cx="1488741" cy="369332"/>
          </a:xfrm>
          <a:prstGeom prst="rect">
            <a:avLst/>
          </a:prstGeom>
          <a:noFill/>
        </p:spPr>
        <p:txBody>
          <a:bodyPr wrap="none" rtlCol="0">
            <a:spAutoFit/>
          </a:bodyPr>
          <a:lstStyle/>
          <a:p>
            <a:r>
              <a:rPr lang="en-US" dirty="0"/>
              <a:t>DDT synthesis</a:t>
            </a:r>
          </a:p>
        </p:txBody>
      </p:sp>
      <p:sp>
        <p:nvSpPr>
          <p:cNvPr id="64" name="CaixaDeTexto 63"/>
          <p:cNvSpPr txBox="1"/>
          <p:nvPr/>
        </p:nvSpPr>
        <p:spPr>
          <a:xfrm>
            <a:off x="2103496" y="2927502"/>
            <a:ext cx="1609158" cy="646331"/>
          </a:xfrm>
          <a:prstGeom prst="rect">
            <a:avLst/>
          </a:prstGeom>
          <a:noFill/>
        </p:spPr>
        <p:txBody>
          <a:bodyPr wrap="none" rtlCol="0">
            <a:spAutoFit/>
          </a:bodyPr>
          <a:lstStyle/>
          <a:p>
            <a:r>
              <a:rPr lang="en-US" dirty="0"/>
              <a:t>Pesticide effect</a:t>
            </a:r>
          </a:p>
          <a:p>
            <a:pPr algn="ctr"/>
            <a:r>
              <a:rPr lang="en-US" dirty="0"/>
              <a:t>(P Müller)</a:t>
            </a:r>
          </a:p>
        </p:txBody>
      </p:sp>
      <p:pic>
        <p:nvPicPr>
          <p:cNvPr id="23" name="Imagem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631" y="4709023"/>
            <a:ext cx="2037731" cy="1226125"/>
          </a:xfrm>
          <a:prstGeom prst="rect">
            <a:avLst/>
          </a:prstGeom>
        </p:spPr>
      </p:pic>
      <p:sp>
        <p:nvSpPr>
          <p:cNvPr id="65" name="CaixaDeTexto 64"/>
          <p:cNvSpPr txBox="1"/>
          <p:nvPr/>
        </p:nvSpPr>
        <p:spPr>
          <a:xfrm>
            <a:off x="3754926" y="4268933"/>
            <a:ext cx="1252009" cy="369332"/>
          </a:xfrm>
          <a:prstGeom prst="rect">
            <a:avLst/>
          </a:prstGeom>
          <a:noFill/>
        </p:spPr>
        <p:txBody>
          <a:bodyPr wrap="none" rtlCol="0">
            <a:spAutoFit/>
          </a:bodyPr>
          <a:lstStyle/>
          <a:p>
            <a:r>
              <a:rPr lang="en-US" dirty="0"/>
              <a:t>Nobel Prize</a:t>
            </a:r>
          </a:p>
        </p:txBody>
      </p:sp>
      <p:pic>
        <p:nvPicPr>
          <p:cNvPr id="24" name="Imagem 23"/>
          <p:cNvPicPr>
            <a:picLocks noChangeAspect="1"/>
          </p:cNvPicPr>
          <p:nvPr/>
        </p:nvPicPr>
        <p:blipFill>
          <a:blip r:embed="rId5"/>
          <a:stretch>
            <a:fillRect/>
          </a:stretch>
        </p:blipFill>
        <p:spPr>
          <a:xfrm>
            <a:off x="3627814" y="4686302"/>
            <a:ext cx="1672167" cy="1641764"/>
          </a:xfrm>
          <a:prstGeom prst="rect">
            <a:avLst/>
          </a:prstGeom>
        </p:spPr>
      </p:pic>
      <p:pic>
        <p:nvPicPr>
          <p:cNvPr id="3" name="Imagem 2"/>
          <p:cNvPicPr>
            <a:picLocks noChangeAspect="1"/>
          </p:cNvPicPr>
          <p:nvPr/>
        </p:nvPicPr>
        <p:blipFill>
          <a:blip r:embed="rId6" cstate="screen">
            <a:extLst>
              <a:ext uri="{BEBA8EAE-BF5A-486C-A8C5-ECC9F3942E4B}">
                <a14:imgProps xmlns:a14="http://schemas.microsoft.com/office/drawing/2010/main">
                  <a14:imgLayer r:embed="rId7">
                    <a14:imgEffect>
                      <a14:backgroundRemoval t="6667" b="93167" l="6036" r="91191"/>
                    </a14:imgEffect>
                  </a14:imgLayer>
                </a14:imgProps>
              </a:ext>
              <a:ext uri="{28A0092B-C50C-407E-A947-70E740481C1C}">
                <a14:useLocalDpi xmlns:a14="http://schemas.microsoft.com/office/drawing/2010/main"/>
              </a:ext>
            </a:extLst>
          </a:blip>
          <a:stretch>
            <a:fillRect/>
          </a:stretch>
        </p:blipFill>
        <p:spPr>
          <a:xfrm>
            <a:off x="9276054" y="4247599"/>
            <a:ext cx="1521329" cy="1489066"/>
          </a:xfrm>
          <a:prstGeom prst="rect">
            <a:avLst/>
          </a:prstGeom>
        </p:spPr>
      </p:pic>
      <p:pic>
        <p:nvPicPr>
          <p:cNvPr id="16" name="Imagem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34583" y="4245180"/>
            <a:ext cx="2471350" cy="1487038"/>
          </a:xfrm>
          <a:prstGeom prst="rect">
            <a:avLst/>
          </a:prstGeom>
        </p:spPr>
      </p:pic>
      <p:sp>
        <p:nvSpPr>
          <p:cNvPr id="21" name="CaixaDeTexto 20"/>
          <p:cNvSpPr txBox="1"/>
          <p:nvPr/>
        </p:nvSpPr>
        <p:spPr>
          <a:xfrm rot="16200000">
            <a:off x="8505845" y="1678266"/>
            <a:ext cx="1509857" cy="369332"/>
          </a:xfrm>
          <a:prstGeom prst="rect">
            <a:avLst/>
          </a:prstGeom>
          <a:noFill/>
        </p:spPr>
        <p:txBody>
          <a:bodyPr wrap="square" rtlCol="0">
            <a:spAutoFit/>
          </a:bodyPr>
          <a:lstStyle/>
          <a:p>
            <a:r>
              <a:rPr lang="en-US" dirty="0">
                <a:solidFill>
                  <a:schemeClr val="accent6">
                    <a:lumMod val="50000"/>
                  </a:schemeClr>
                </a:solidFill>
                <a:latin typeface="Adobe Caslon Pro" charset="0"/>
                <a:ea typeface="Adobe Caslon Pro" charset="0"/>
                <a:cs typeface="Adobe Caslon Pro" charset="0"/>
              </a:rPr>
              <a:t>DDT Banned</a:t>
            </a:r>
          </a:p>
        </p:txBody>
      </p:sp>
      <p:sp>
        <p:nvSpPr>
          <p:cNvPr id="22" name="CaixaDeTexto 21"/>
          <p:cNvSpPr txBox="1"/>
          <p:nvPr/>
        </p:nvSpPr>
        <p:spPr>
          <a:xfrm>
            <a:off x="9833366" y="834787"/>
            <a:ext cx="531684" cy="369332"/>
          </a:xfrm>
          <a:prstGeom prst="rect">
            <a:avLst/>
          </a:prstGeom>
          <a:noFill/>
        </p:spPr>
        <p:txBody>
          <a:bodyPr wrap="none" rtlCol="0">
            <a:spAutoFit/>
          </a:bodyPr>
          <a:lstStyle/>
          <a:p>
            <a:r>
              <a:rPr lang="en-US" dirty="0">
                <a:solidFill>
                  <a:schemeClr val="accent2">
                    <a:lumMod val="50000"/>
                  </a:schemeClr>
                </a:solidFill>
              </a:rPr>
              <a:t>EPA</a:t>
            </a:r>
          </a:p>
        </p:txBody>
      </p:sp>
      <p:pic>
        <p:nvPicPr>
          <p:cNvPr id="25" name="Imagem 24"/>
          <p:cNvPicPr>
            <a:picLocks noChangeAspect="1"/>
          </p:cNvPicPr>
          <p:nvPr/>
        </p:nvPicPr>
        <p:blipFill>
          <a:blip r:embed="rId9"/>
          <a:stretch>
            <a:fillRect/>
          </a:stretch>
        </p:blipFill>
        <p:spPr>
          <a:xfrm>
            <a:off x="10422230" y="903755"/>
            <a:ext cx="1049849" cy="1049849"/>
          </a:xfrm>
          <a:prstGeom prst="rect">
            <a:avLst/>
          </a:prstGeom>
        </p:spPr>
      </p:pic>
      <p:sp>
        <p:nvSpPr>
          <p:cNvPr id="26" name="CaixaDeTexto 25"/>
          <p:cNvSpPr txBox="1"/>
          <p:nvPr/>
        </p:nvSpPr>
        <p:spPr>
          <a:xfrm>
            <a:off x="10218398" y="3871821"/>
            <a:ext cx="808603" cy="369332"/>
          </a:xfrm>
          <a:prstGeom prst="rect">
            <a:avLst/>
          </a:prstGeom>
          <a:noFill/>
        </p:spPr>
        <p:txBody>
          <a:bodyPr wrap="square" rtlCol="0">
            <a:spAutoFit/>
          </a:bodyPr>
          <a:lstStyle/>
          <a:p>
            <a:r>
              <a:rPr lang="en-US" dirty="0"/>
              <a:t>1970s</a:t>
            </a:r>
          </a:p>
        </p:txBody>
      </p:sp>
      <p:sp>
        <p:nvSpPr>
          <p:cNvPr id="27" name="CaixaDeTexto 26"/>
          <p:cNvSpPr txBox="1"/>
          <p:nvPr/>
        </p:nvSpPr>
        <p:spPr>
          <a:xfrm>
            <a:off x="8956446" y="2864317"/>
            <a:ext cx="1613646" cy="646331"/>
          </a:xfrm>
          <a:prstGeom prst="rect">
            <a:avLst/>
          </a:prstGeom>
          <a:noFill/>
        </p:spPr>
        <p:txBody>
          <a:bodyPr wrap="square" rtlCol="0">
            <a:spAutoFit/>
          </a:bodyPr>
          <a:lstStyle/>
          <a:p>
            <a:r>
              <a:rPr lang="en-US" dirty="0">
                <a:solidFill>
                  <a:schemeClr val="accent1">
                    <a:lumMod val="50000"/>
                  </a:schemeClr>
                </a:solidFill>
                <a:latin typeface="Apple Braille" charset="0"/>
                <a:ea typeface="Apple Braille" charset="0"/>
                <a:cs typeface="Apple Braille" charset="0"/>
              </a:rPr>
              <a:t>Safe Drinking Water Act</a:t>
            </a:r>
          </a:p>
        </p:txBody>
      </p:sp>
      <p:sp>
        <p:nvSpPr>
          <p:cNvPr id="28" name="CaixaDeTexto 27"/>
          <p:cNvSpPr txBox="1"/>
          <p:nvPr/>
        </p:nvSpPr>
        <p:spPr>
          <a:xfrm>
            <a:off x="9540247" y="2102087"/>
            <a:ext cx="1387612" cy="369332"/>
          </a:xfrm>
          <a:prstGeom prst="rect">
            <a:avLst/>
          </a:prstGeom>
          <a:noFill/>
        </p:spPr>
        <p:txBody>
          <a:bodyPr wrap="square" rtlCol="0">
            <a:spAutoFit/>
          </a:bodyPr>
          <a:lstStyle/>
          <a:p>
            <a:r>
              <a:rPr lang="en-US" b="1" dirty="0">
                <a:solidFill>
                  <a:schemeClr val="accent1">
                    <a:lumMod val="50000"/>
                  </a:schemeClr>
                </a:solidFill>
              </a:rPr>
              <a:t>Clean air Act</a:t>
            </a:r>
          </a:p>
        </p:txBody>
      </p:sp>
      <p:sp>
        <p:nvSpPr>
          <p:cNvPr id="29" name="CaixaDeTexto 28"/>
          <p:cNvSpPr txBox="1"/>
          <p:nvPr/>
        </p:nvSpPr>
        <p:spPr>
          <a:xfrm rot="16200000">
            <a:off x="10265650" y="2610358"/>
            <a:ext cx="1664927" cy="830997"/>
          </a:xfrm>
          <a:prstGeom prst="rect">
            <a:avLst/>
          </a:prstGeom>
          <a:noFill/>
        </p:spPr>
        <p:txBody>
          <a:bodyPr wrap="square" rtlCol="0">
            <a:spAutoFit/>
          </a:bodyPr>
          <a:lstStyle/>
          <a:p>
            <a:pPr algn="ctr"/>
            <a:r>
              <a:rPr lang="en-US" sz="1600" dirty="0">
                <a:solidFill>
                  <a:srgbClr val="7030A0"/>
                </a:solidFill>
                <a:latin typeface="Bangla MN" charset="0"/>
                <a:ea typeface="Bangla MN" charset="0"/>
                <a:cs typeface="Bangla MN" charset="0"/>
              </a:rPr>
              <a:t>Toxic substances control Act</a:t>
            </a:r>
          </a:p>
        </p:txBody>
      </p:sp>
      <p:sp>
        <p:nvSpPr>
          <p:cNvPr id="7" name="CaixaDeTexto 6"/>
          <p:cNvSpPr txBox="1"/>
          <p:nvPr/>
        </p:nvSpPr>
        <p:spPr>
          <a:xfrm>
            <a:off x="1598462" y="106499"/>
            <a:ext cx="1415772" cy="523220"/>
          </a:xfrm>
          <a:prstGeom prst="rect">
            <a:avLst/>
          </a:prstGeom>
          <a:noFill/>
        </p:spPr>
        <p:txBody>
          <a:bodyPr wrap="none" rtlCol="0">
            <a:spAutoFit/>
          </a:bodyPr>
          <a:lstStyle/>
          <a:p>
            <a:r>
              <a:rPr lang="en-US" sz="2800" i="1" dirty="0"/>
              <a:t>Timeline</a:t>
            </a:r>
          </a:p>
        </p:txBody>
      </p:sp>
      <p:pic>
        <p:nvPicPr>
          <p:cNvPr id="9" name="Imagem 8"/>
          <p:cNvPicPr>
            <a:picLocks noChangeAspect="1"/>
          </p:cNvPicPr>
          <p:nvPr/>
        </p:nvPicPr>
        <p:blipFill>
          <a:blip r:embed="rId10" cstate="screen">
            <a:extLst>
              <a:ext uri="{BEBA8EAE-BF5A-486C-A8C5-ECC9F3942E4B}">
                <a14:imgProps xmlns:a14="http://schemas.microsoft.com/office/drawing/2010/main">
                  <a14:imgLayer r:embed="rId11">
                    <a14:imgEffect>
                      <a14:backgroundRemoval t="0" b="99533" l="0" r="100000"/>
                    </a14:imgEffect>
                  </a14:imgLayer>
                </a14:imgProps>
              </a:ext>
              <a:ext uri="{28A0092B-C50C-407E-A947-70E740481C1C}">
                <a14:useLocalDpi xmlns:a14="http://schemas.microsoft.com/office/drawing/2010/main"/>
              </a:ext>
            </a:extLst>
          </a:blip>
          <a:stretch>
            <a:fillRect/>
          </a:stretch>
        </p:blipFill>
        <p:spPr>
          <a:xfrm>
            <a:off x="246779" y="156268"/>
            <a:ext cx="1410665" cy="1284605"/>
          </a:xfrm>
          <a:prstGeom prst="rect">
            <a:avLst/>
          </a:prstGeom>
        </p:spPr>
      </p:pic>
      <p:sp>
        <p:nvSpPr>
          <p:cNvPr id="10" name="Retângulo 9"/>
          <p:cNvSpPr/>
          <p:nvPr/>
        </p:nvSpPr>
        <p:spPr>
          <a:xfrm>
            <a:off x="1548764" y="3897869"/>
            <a:ext cx="652743" cy="369332"/>
          </a:xfrm>
          <a:prstGeom prst="rect">
            <a:avLst/>
          </a:prstGeom>
        </p:spPr>
        <p:txBody>
          <a:bodyPr wrap="none">
            <a:spAutoFit/>
          </a:bodyPr>
          <a:lstStyle/>
          <a:p>
            <a:r>
              <a:rPr lang="en-US" dirty="0"/>
              <a:t>1874</a:t>
            </a:r>
          </a:p>
        </p:txBody>
      </p:sp>
      <p:sp>
        <p:nvSpPr>
          <p:cNvPr id="11" name="Retângulo 10"/>
          <p:cNvSpPr/>
          <p:nvPr/>
        </p:nvSpPr>
        <p:spPr>
          <a:xfrm>
            <a:off x="3049284" y="3897229"/>
            <a:ext cx="705642" cy="369332"/>
          </a:xfrm>
          <a:prstGeom prst="rect">
            <a:avLst/>
          </a:prstGeom>
        </p:spPr>
        <p:txBody>
          <a:bodyPr wrap="none">
            <a:spAutoFit/>
          </a:bodyPr>
          <a:lstStyle/>
          <a:p>
            <a:r>
              <a:rPr lang="en-US" dirty="0"/>
              <a:t>1939 </a:t>
            </a:r>
          </a:p>
        </p:txBody>
      </p:sp>
      <p:sp>
        <p:nvSpPr>
          <p:cNvPr id="12" name="Retângulo 11"/>
          <p:cNvSpPr/>
          <p:nvPr/>
        </p:nvSpPr>
        <p:spPr>
          <a:xfrm>
            <a:off x="4602703" y="3879273"/>
            <a:ext cx="652743" cy="369332"/>
          </a:xfrm>
          <a:prstGeom prst="rect">
            <a:avLst/>
          </a:prstGeom>
        </p:spPr>
        <p:txBody>
          <a:bodyPr wrap="none">
            <a:spAutoFit/>
          </a:bodyPr>
          <a:lstStyle/>
          <a:p>
            <a:r>
              <a:rPr lang="en-US" dirty="0"/>
              <a:t>1948</a:t>
            </a:r>
          </a:p>
        </p:txBody>
      </p:sp>
      <p:sp>
        <p:nvSpPr>
          <p:cNvPr id="13" name="Retângulo 12"/>
          <p:cNvSpPr/>
          <p:nvPr/>
        </p:nvSpPr>
        <p:spPr>
          <a:xfrm>
            <a:off x="7225733" y="3897229"/>
            <a:ext cx="652743" cy="369332"/>
          </a:xfrm>
          <a:prstGeom prst="rect">
            <a:avLst/>
          </a:prstGeom>
        </p:spPr>
        <p:txBody>
          <a:bodyPr wrap="none">
            <a:spAutoFit/>
          </a:bodyPr>
          <a:lstStyle/>
          <a:p>
            <a:r>
              <a:rPr lang="en-US" dirty="0"/>
              <a:t>1964</a:t>
            </a:r>
          </a:p>
        </p:txBody>
      </p:sp>
    </p:spTree>
    <p:extLst>
      <p:ext uri="{BB962C8B-B14F-4D97-AF65-F5344CB8AC3E}">
        <p14:creationId xmlns:p14="http://schemas.microsoft.com/office/powerpoint/2010/main" val="43215787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74A6A43FC36D0458385CE492719985B" ma:contentTypeVersion="13" ma:contentTypeDescription="Crie um novo documento." ma:contentTypeScope="" ma:versionID="d9adb1d71b00d2e9715dfae04831105b">
  <xsd:schema xmlns:xsd="http://www.w3.org/2001/XMLSchema" xmlns:xs="http://www.w3.org/2001/XMLSchema" xmlns:p="http://schemas.microsoft.com/office/2006/metadata/properties" xmlns:ns3="aac5020f-f1a1-4e55-ba07-3d49c2309f07" xmlns:ns4="cea82fc4-47b6-40c0-9141-498cfc4ca59d" targetNamespace="http://schemas.microsoft.com/office/2006/metadata/properties" ma:root="true" ma:fieldsID="675d283d4b53377c10738685c2d66be1" ns3:_="" ns4:_="">
    <xsd:import namespace="aac5020f-f1a1-4e55-ba07-3d49c2309f07"/>
    <xsd:import namespace="cea82fc4-47b6-40c0-9141-498cfc4ca59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c5020f-f1a1-4e55-ba07-3d49c2309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a82fc4-47b6-40c0-9141-498cfc4ca59d" elementFormDefault="qualified">
    <xsd:import namespace="http://schemas.microsoft.com/office/2006/documentManagement/types"/>
    <xsd:import namespace="http://schemas.microsoft.com/office/infopath/2007/PartnerControls"/>
    <xsd:element name="SharedWithUsers" ma:index="14"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Compartilhado Com" ma:internalName="SharedWithDetails" ma:readOnly="true">
      <xsd:simpleType>
        <xsd:restriction base="dms:Note">
          <xsd:maxLength value="255"/>
        </xsd:restriction>
      </xsd:simpleType>
    </xsd:element>
    <xsd:element name="SharingHintHash" ma:index="16"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4A4F8F-4092-43A6-AA44-0A933D3039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c5020f-f1a1-4e55-ba07-3d49c2309f07"/>
    <ds:schemaRef ds:uri="cea82fc4-47b6-40c0-9141-498cfc4ca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9DCB86-3AE3-4B3F-A219-1D6FF8E31D4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cea82fc4-47b6-40c0-9141-498cfc4ca59d"/>
    <ds:schemaRef ds:uri="aac5020f-f1a1-4e55-ba07-3d49c2309f07"/>
    <ds:schemaRef ds:uri="http://www.w3.org/XML/1998/namespace"/>
  </ds:schemaRefs>
</ds:datastoreItem>
</file>

<file path=customXml/itemProps3.xml><?xml version="1.0" encoding="utf-8"?>
<ds:datastoreItem xmlns:ds="http://schemas.openxmlformats.org/officeDocument/2006/customXml" ds:itemID="{876D0BFC-197B-4CBA-A992-908B3144B6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TotalTime>
  <Words>1974</Words>
  <Application>Microsoft Macintosh PowerPoint</Application>
  <PresentationFormat>Widescreen</PresentationFormat>
  <Paragraphs>370</Paragraphs>
  <Slides>39</Slides>
  <Notes>7</Notes>
  <HiddenSlides>0</HiddenSlides>
  <MMClips>0</MMClips>
  <ScaleCrop>false</ScaleCrop>
  <HeadingPairs>
    <vt:vector size="6" baseType="variant">
      <vt:variant>
        <vt:lpstr>Fontes usadas</vt:lpstr>
      </vt:variant>
      <vt:variant>
        <vt:i4>18</vt:i4>
      </vt:variant>
      <vt:variant>
        <vt:lpstr>Tema</vt:lpstr>
      </vt:variant>
      <vt:variant>
        <vt:i4>1</vt:i4>
      </vt:variant>
      <vt:variant>
        <vt:lpstr>Títulos de slides</vt:lpstr>
      </vt:variant>
      <vt:variant>
        <vt:i4>39</vt:i4>
      </vt:variant>
    </vt:vector>
  </HeadingPairs>
  <TitlesOfParts>
    <vt:vector size="58" baseType="lpstr">
      <vt:lpstr>微软雅黑</vt:lpstr>
      <vt:lpstr>Adobe Caslon Pro</vt:lpstr>
      <vt:lpstr>Al Nile</vt:lpstr>
      <vt:lpstr>Apple Braille</vt:lpstr>
      <vt:lpstr>arial</vt:lpstr>
      <vt:lpstr>arial</vt:lpstr>
      <vt:lpstr>Arial Nova</vt:lpstr>
      <vt:lpstr>Bangla MN</vt:lpstr>
      <vt:lpstr>Calibri</vt:lpstr>
      <vt:lpstr>Calibri Light</vt:lpstr>
      <vt:lpstr>Century Gothic</vt:lpstr>
      <vt:lpstr>Courier New</vt:lpstr>
      <vt:lpstr>Futura Md BT Medium</vt:lpstr>
      <vt:lpstr>Guardian Egyptian Web</vt:lpstr>
      <vt:lpstr>Guardian Text Egyptian Web</vt:lpstr>
      <vt:lpstr>Times New Roman</vt:lpstr>
      <vt:lpstr>Trebuchet MS</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Antonio Augusto Fidalgo Neto</dc:creator>
  <cp:lastModifiedBy>Antonio Augusto Fidalgo Neto</cp:lastModifiedBy>
  <cp:revision>5</cp:revision>
  <dcterms:created xsi:type="dcterms:W3CDTF">2021-02-04T12:32:02Z</dcterms:created>
  <dcterms:modified xsi:type="dcterms:W3CDTF">2021-02-05T21:14:29Z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0x010100974A6A43FC36D0458385CE492719985B</vt:lpwstr>
  </property>
</Properties>
</file>