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1710" r:id="rId3"/>
    <p:sldId id="290" r:id="rId4"/>
    <p:sldId id="1717" r:id="rId5"/>
    <p:sldId id="1729" r:id="rId6"/>
    <p:sldId id="1732" r:id="rId7"/>
    <p:sldId id="1721" r:id="rId8"/>
    <p:sldId id="1694" r:id="rId9"/>
    <p:sldId id="1724" r:id="rId10"/>
    <p:sldId id="1725" r:id="rId11"/>
    <p:sldId id="1730" r:id="rId12"/>
    <p:sldId id="1726" r:id="rId13"/>
    <p:sldId id="1731" r:id="rId14"/>
    <p:sldId id="1727" r:id="rId15"/>
    <p:sldId id="27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pos="7287" userDrawn="1">
          <p15:clr>
            <a:srgbClr val="A4A3A4"/>
          </p15:clr>
        </p15:guide>
        <p15:guide id="7" orient="horz" pos="406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7428D2-EA37-F4A7-8F62-90ABC2E6C35C}" name="Adriana Cabrera Baca" initials="ACB" userId="S::abaca@firjan.com.br::9f8d4731-ff70-4823-a73b-2ed8c924e0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54CB5"/>
    <a:srgbClr val="F2F2F2"/>
    <a:srgbClr val="164194"/>
    <a:srgbClr val="064CCA"/>
    <a:srgbClr val="70C4E6"/>
    <a:srgbClr val="545454"/>
    <a:srgbClr val="7F7F7F"/>
    <a:srgbClr val="96969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0829" autoAdjust="0"/>
  </p:normalViewPr>
  <p:slideViewPr>
    <p:cSldViewPr snapToGrid="0" showGuides="1">
      <p:cViewPr varScale="1">
        <p:scale>
          <a:sx n="60" d="100"/>
          <a:sy n="60" d="100"/>
        </p:scale>
        <p:origin x="1024" y="56"/>
      </p:cViewPr>
      <p:guideLst>
        <p:guide orient="horz" pos="2183"/>
        <p:guide pos="3840"/>
        <p:guide/>
        <p:guide orient="horz" pos="255"/>
        <p:guide pos="393"/>
        <p:guide pos="7287"/>
        <p:guide orient="horz" pos="40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firjan.sf\arquivos\GEE\Projetos\Apresenta&#231;&#245;es\2024\2024%20-%2005%20-%20Dia%20da%20Ind&#250;stria\Apoio_an&#225;lise\Gr&#225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firjan.sf\arquivos\GEE\Projetos\Apresenta&#231;&#245;es\2024\2024%20-%2005%20-%20Dia%20da%20Ind&#250;stria\Apoio_an&#225;lise\Gr&#225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Emergentes!$B$1</c:f>
              <c:strCache>
                <c:ptCount val="1"/>
                <c:pt idx="0">
                  <c:v>EMDE</c:v>
                </c:pt>
              </c:strCache>
            </c:strRef>
          </c:tx>
          <c:spPr>
            <a:solidFill>
              <a:srgbClr val="154CB5">
                <a:alpha val="88000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Emergentes!$A$2:$A$8</c:f>
              <c:strCache>
                <c:ptCount val="7"/>
                <c:pt idx="0">
                  <c:v>Compras públicas</c:v>
                </c:pt>
                <c:pt idx="1">
                  <c:v>Investimento Estrangeiro Direto</c:v>
                </c:pt>
                <c:pt idx="2">
                  <c:v>Incentivos à exportação</c:v>
                </c:pt>
                <c:pt idx="3">
                  <c:v>Barreiras à exportação</c:v>
                </c:pt>
                <c:pt idx="4">
                  <c:v>Conteúdo Local</c:v>
                </c:pt>
                <c:pt idx="5">
                  <c:v>Barreiras à importação</c:v>
                </c:pt>
                <c:pt idx="6">
                  <c:v>Subsídios domésticos</c:v>
                </c:pt>
              </c:strCache>
            </c:strRef>
          </c:cat>
          <c:val>
            <c:numRef>
              <c:f>Emergentes!$B$2:$B$8</c:f>
              <c:numCache>
                <c:formatCode>General</c:formatCode>
                <c:ptCount val="7"/>
                <c:pt idx="0">
                  <c:v>7</c:v>
                </c:pt>
                <c:pt idx="1">
                  <c:v>16</c:v>
                </c:pt>
                <c:pt idx="2">
                  <c:v>25</c:v>
                </c:pt>
                <c:pt idx="3">
                  <c:v>35</c:v>
                </c:pt>
                <c:pt idx="4">
                  <c:v>53</c:v>
                </c:pt>
                <c:pt idx="5">
                  <c:v>146</c:v>
                </c:pt>
                <c:pt idx="6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5-46EA-9BFD-45F7C6F5F4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285267503"/>
        <c:axId val="1285254063"/>
      </c:barChart>
      <c:catAx>
        <c:axId val="1285267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285254063"/>
        <c:crosses val="autoZero"/>
        <c:auto val="1"/>
        <c:lblAlgn val="ctr"/>
        <c:lblOffset val="100"/>
        <c:noMultiLvlLbl val="0"/>
      </c:catAx>
      <c:valAx>
        <c:axId val="12852540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5267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90064926094769"/>
          <c:y val="5.0925925925925923E-2"/>
          <c:w val="0.5252221577565962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Avançados!$B$1</c:f>
              <c:strCache>
                <c:ptCount val="1"/>
                <c:pt idx="0">
                  <c:v>Avançados</c:v>
                </c:pt>
              </c:strCache>
            </c:strRef>
          </c:tx>
          <c:spPr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Avançados!$A$2:$A$8</c:f>
              <c:strCache>
                <c:ptCount val="7"/>
                <c:pt idx="0">
                  <c:v>Investimento Estrangeiro Direto</c:v>
                </c:pt>
                <c:pt idx="1">
                  <c:v>Compras públicas</c:v>
                </c:pt>
                <c:pt idx="2">
                  <c:v>Barreiras à exportação</c:v>
                </c:pt>
                <c:pt idx="3">
                  <c:v>Barreiras à importação</c:v>
                </c:pt>
                <c:pt idx="4">
                  <c:v>Conteúdo Local</c:v>
                </c:pt>
                <c:pt idx="5">
                  <c:v>Incentivos à exportação</c:v>
                </c:pt>
                <c:pt idx="6">
                  <c:v>Subsídios domésticos</c:v>
                </c:pt>
              </c:strCache>
            </c:strRef>
          </c:cat>
          <c:val>
            <c:numRef>
              <c:f>Avançados!$B$2:$B$8</c:f>
              <c:numCache>
                <c:formatCode>General</c:formatCode>
                <c:ptCount val="7"/>
                <c:pt idx="0">
                  <c:v>9</c:v>
                </c:pt>
                <c:pt idx="1">
                  <c:v>33</c:v>
                </c:pt>
                <c:pt idx="2">
                  <c:v>69</c:v>
                </c:pt>
                <c:pt idx="3">
                  <c:v>111</c:v>
                </c:pt>
                <c:pt idx="4">
                  <c:v>124</c:v>
                </c:pt>
                <c:pt idx="5">
                  <c:v>148</c:v>
                </c:pt>
                <c:pt idx="6">
                  <c:v>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F-4F84-AB0D-CA3CB9D6D1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285267503"/>
        <c:axId val="1285254063"/>
      </c:barChart>
      <c:catAx>
        <c:axId val="1285267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pt-BR"/>
          </a:p>
        </c:txPr>
        <c:crossAx val="1285254063"/>
        <c:crosses val="autoZero"/>
        <c:auto val="1"/>
        <c:lblAlgn val="ctr"/>
        <c:lblOffset val="100"/>
        <c:noMultiLvlLbl val="0"/>
      </c:catAx>
      <c:valAx>
        <c:axId val="12852540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5267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9BD22-6A43-4CB3-BC5C-10ED01A1F71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A13088-EB02-4E7A-91C5-49CB0794830E}">
      <dgm:prSet phldrT="[Texto]" custT="1"/>
      <dgm:spPr/>
      <dgm:t>
        <a:bodyPr/>
        <a:lstStyle/>
        <a:p>
          <a:r>
            <a:rPr lang="pt-BR" sz="1800" b="0" dirty="0">
              <a:latin typeface="Segoe UI Semilight" panose="020B0402040204020203" pitchFamily="34" charset="0"/>
              <a:cs typeface="Segoe UI Semilight" panose="020B0402040204020203" pitchFamily="34" charset="0"/>
            </a:rPr>
            <a:t>Barreiras à exportação </a:t>
          </a:r>
        </a:p>
      </dgm:t>
    </dgm:pt>
    <dgm:pt modelId="{F91807C2-3AC2-4125-855E-0BF48BF179D3}" type="parTrans" cxnId="{75C6912D-D3A7-49A8-A863-346EC83EEC8E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3398AF3-F901-4DA3-966A-600316129418}" type="sibTrans" cxnId="{75C6912D-D3A7-49A8-A863-346EC83EEC8E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31E1482-D200-49B1-9D42-7846CC23480D}">
      <dgm:prSet phldrT="[Texto]" custT="1"/>
      <dgm:spPr/>
      <dgm:t>
        <a:bodyPr/>
        <a:lstStyle/>
        <a:p>
          <a:r>
            <a:rPr lang="pt-BR" sz="1600" b="0" dirty="0">
              <a:latin typeface="Segoe UI Semilight" panose="020B0402040204020203" pitchFamily="34" charset="0"/>
              <a:cs typeface="Segoe UI Semilight" panose="020B0402040204020203" pitchFamily="34" charset="0"/>
            </a:rPr>
            <a:t> como proibições, tarifas, quotas e licenças</a:t>
          </a:r>
        </a:p>
      </dgm:t>
    </dgm:pt>
    <dgm:pt modelId="{7E9C89C3-64CF-4077-AD50-369622ECEA41}" type="parTrans" cxnId="{F93F542D-F536-4E40-9070-F5D149C0BF56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8339DBD-945C-4C6A-8558-CC686C2ABB67}" type="sibTrans" cxnId="{F93F542D-F536-4E40-9070-F5D149C0BF56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E8A303B-CCA5-4F2E-971B-44E008EF0223}">
      <dgm:prSet phldrT="[Texto]" custT="1"/>
      <dgm:spPr/>
      <dgm:t>
        <a:bodyPr/>
        <a:lstStyle/>
        <a:p>
          <a:r>
            <a:rPr lang="pt-BR" sz="1800" b="0" dirty="0">
              <a:latin typeface="Segoe UI Semilight" panose="020B0402040204020203" pitchFamily="34" charset="0"/>
              <a:cs typeface="Segoe UI Semilight" panose="020B0402040204020203" pitchFamily="34" charset="0"/>
            </a:rPr>
            <a:t>Barreiras à importação </a:t>
          </a:r>
        </a:p>
      </dgm:t>
    </dgm:pt>
    <dgm:pt modelId="{1EE2093F-348A-4672-B07B-907FAAC4591A}" type="parTrans" cxnId="{696587D4-A82B-434B-BE10-E42E6AC9CE57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8C284E2-2964-489A-AE72-26816FCABD40}" type="sibTrans" cxnId="{696587D4-A82B-434B-BE10-E42E6AC9CE57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191389A-F477-476E-B486-E899D2159EEA}">
      <dgm:prSet phldrT="[Texto]" custT="1"/>
      <dgm:spPr/>
      <dgm:t>
        <a:bodyPr/>
        <a:lstStyle/>
        <a:p>
          <a:r>
            <a:rPr lang="pt-BR" sz="1600" b="0" dirty="0">
              <a:latin typeface="Segoe UI Semilight" panose="020B0402040204020203" pitchFamily="34" charset="0"/>
              <a:cs typeface="Segoe UI Semilight" panose="020B0402040204020203" pitchFamily="34" charset="0"/>
            </a:rPr>
            <a:t> como proibições, tarifas, quotas e licenças</a:t>
          </a:r>
        </a:p>
      </dgm:t>
    </dgm:pt>
    <dgm:pt modelId="{7A03BB57-909B-4643-A49C-E217E5F94B01}" type="parTrans" cxnId="{83B535A9-F813-4311-A9C6-E5B31EEBDED4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D8C4FA6-3FC5-47E2-8BC3-BEE0E5435DEE}" type="sibTrans" cxnId="{83B535A9-F813-4311-A9C6-E5B31EEBDED4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B6B2355-E268-4347-BC7D-BD40E7135909}">
      <dgm:prSet phldrT="[Texto]" custT="1"/>
      <dgm:spPr/>
      <dgm:t>
        <a:bodyPr/>
        <a:lstStyle/>
        <a:p>
          <a:r>
            <a:rPr lang="pt-BR" sz="1800" b="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Subsídios domésticos</a:t>
          </a:r>
        </a:p>
      </dgm:t>
    </dgm:pt>
    <dgm:pt modelId="{7AF69E6A-1E41-4939-8133-CB1DEF8DDC34}" type="parTrans" cxnId="{8C13EF89-D9D1-4F01-B27C-5012F00D6D76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216839C-87AE-40F4-900E-2738B87F15EC}" type="sibTrans" cxnId="{8C13EF89-D9D1-4F01-B27C-5012F00D6D76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6392428-54E9-4ECB-90D7-115CB141F81B}">
      <dgm:prSet phldrT="[Texto]" custT="1"/>
      <dgm:spPr/>
      <dgm:t>
        <a:bodyPr/>
        <a:lstStyle/>
        <a:p>
          <a:r>
            <a:rPr lang="pt-BR" sz="1600" b="0" dirty="0">
              <a:latin typeface="Segoe UI Semilight" panose="020B0402040204020203" pitchFamily="34" charset="0"/>
              <a:cs typeface="Segoe UI Semilight" panose="020B0402040204020203" pitchFamily="34" charset="0"/>
            </a:rPr>
            <a:t>com isenções tributárias, empréstimos governamentais, medidas de estabilização de preços, subsídios à produção e </a:t>
          </a:r>
          <a:r>
            <a:rPr lang="pt-BR" sz="1600" b="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etc</a:t>
          </a:r>
          <a:endParaRPr lang="pt-BR" sz="1600" b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B0BA968-F94D-4BA4-8A24-AB5CE0EEB0E0}" type="parTrans" cxnId="{3CCE159B-B070-405A-902C-AFA9625E385C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1CF670-5F40-49F4-B8A7-19F441DA36BE}" type="sibTrans" cxnId="{3CCE159B-B070-405A-902C-AFA9625E385C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383D498-B219-451E-BE3F-79646A69A27D}">
      <dgm:prSet phldrT="[Texto]" custT="1"/>
      <dgm:spPr/>
      <dgm:t>
        <a:bodyPr/>
        <a:lstStyle/>
        <a:p>
          <a:r>
            <a:rPr lang="pt-BR" sz="1800" b="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Incentivos à exportação</a:t>
          </a:r>
        </a:p>
      </dgm:t>
    </dgm:pt>
    <dgm:pt modelId="{90EF7F99-D8EA-415F-AEC8-1BF591C47F64}" type="parTrans" cxnId="{F299EDEE-6658-4546-841E-7DA2522CDE37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F74FA41-561E-49C8-A9E5-C5C0FD9EBB94}" type="sibTrans" cxnId="{F299EDEE-6658-4546-841E-7DA2522CDE37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FD8CB4E-F0A3-4705-8F72-D3A1C99C9458}">
      <dgm:prSet custT="1"/>
      <dgm:spPr/>
      <dgm:t>
        <a:bodyPr/>
        <a:lstStyle/>
        <a:p>
          <a:r>
            <a:rPr lang="pt-BR" sz="1600" b="0" dirty="0">
              <a:latin typeface="Segoe UI Semilight" panose="020B0402040204020203" pitchFamily="34" charset="0"/>
              <a:cs typeface="Segoe UI Semilight" panose="020B0402040204020203" pitchFamily="34" charset="0"/>
            </a:rPr>
            <a:t>como benefícios tributários, subsídios e financiamento à exportação</a:t>
          </a:r>
        </a:p>
      </dgm:t>
    </dgm:pt>
    <dgm:pt modelId="{B63CA773-FA4F-4FD2-9A2F-8F770F623ACE}" type="parTrans" cxnId="{C1F38A30-9A8E-4941-B76A-8BA6DB069B04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C3DDD96-C081-4824-9C9F-DA3FEFF108B6}" type="sibTrans" cxnId="{C1F38A30-9A8E-4941-B76A-8BA6DB069B04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5BE2C-AE05-4D72-A139-5A0177CE94C7}">
      <dgm:prSet custT="1"/>
      <dgm:spPr/>
      <dgm:t>
        <a:bodyPr/>
        <a:lstStyle/>
        <a:p>
          <a:r>
            <a:rPr lang="pt-BR" sz="1800" b="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Medidas de Investimento Estrangeiro Direto (IED)</a:t>
          </a:r>
        </a:p>
      </dgm:t>
    </dgm:pt>
    <dgm:pt modelId="{5FB6E0BE-6502-4AAC-A0DA-F0E7B366F8C5}" type="parTrans" cxnId="{BE6F75F6-B8F0-4E0B-8030-A65231D2D5DE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E20E294-1B47-4E12-B155-1D216AC77548}" type="sibTrans" cxnId="{BE6F75F6-B8F0-4E0B-8030-A65231D2D5DE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DE2E25E-7E33-422A-8C44-1B7406DA0822}">
      <dgm:prSet custT="1"/>
      <dgm:spPr/>
      <dgm:t>
        <a:bodyPr/>
        <a:lstStyle/>
        <a:p>
          <a:r>
            <a:rPr lang="pt-BR" sz="1600" b="0" dirty="0">
              <a:latin typeface="Segoe UI Semilight" panose="020B0402040204020203" pitchFamily="34" charset="0"/>
              <a:cs typeface="Segoe UI Semilight" panose="020B0402040204020203" pitchFamily="34" charset="0"/>
            </a:rPr>
            <a:t>como requerimentos de entrada de IED e propriedade de capital</a:t>
          </a:r>
        </a:p>
      </dgm:t>
    </dgm:pt>
    <dgm:pt modelId="{1DA4C439-8526-4302-B9B1-B5057F9C43B1}" type="parTrans" cxnId="{F4BEB47D-51CF-4F3F-BF86-8FCD4947EC84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A036A30-D096-468F-AF63-216576A089F5}" type="sibTrans" cxnId="{F4BEB47D-51CF-4F3F-BF86-8FCD4947EC84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04A8731-0517-4263-AED5-DB760C14565C}">
      <dgm:prSet custT="1"/>
      <dgm:spPr/>
      <dgm:t>
        <a:bodyPr/>
        <a:lstStyle/>
        <a:p>
          <a:r>
            <a:rPr lang="pt-BR" sz="1800" b="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Políticas de compras públicas</a:t>
          </a:r>
        </a:p>
      </dgm:t>
    </dgm:pt>
    <dgm:pt modelId="{A333CDA8-B03A-44B1-A2EF-A205C14FDC20}" type="parTrans" cxnId="{A8CE305E-D598-4657-8BBE-1EC0AA46E5A8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3DC4740-7D81-41BE-87F7-D9C2415F2E08}" type="sibTrans" cxnId="{A8CE305E-D598-4657-8BBE-1EC0AA46E5A8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5E9DFF7-8C56-4542-99F0-EB3C1CA600C4}">
      <dgm:prSet custT="1"/>
      <dgm:spPr/>
      <dgm:t>
        <a:bodyPr/>
        <a:lstStyle/>
        <a:p>
          <a:r>
            <a:rPr lang="pt-BR" sz="1600" b="0" dirty="0">
              <a:latin typeface="Segoe UI Semilight" panose="020B0402040204020203" pitchFamily="34" charset="0"/>
              <a:cs typeface="Segoe UI Semilight" panose="020B0402040204020203" pitchFamily="34" charset="0"/>
            </a:rPr>
            <a:t>para favorecer produtores locais em contratos governamentais</a:t>
          </a:r>
        </a:p>
      </dgm:t>
    </dgm:pt>
    <dgm:pt modelId="{05E62917-2E11-476E-9441-6FB898CF1B5C}" type="parTrans" cxnId="{2CE4AB65-9324-45C5-BEA1-66603469B148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4816CF5-6501-4DB1-802A-8B9649813F12}" type="sibTrans" cxnId="{2CE4AB65-9324-45C5-BEA1-66603469B148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3C771E1-3AA5-4FA2-B10E-1564CAF935D1}">
      <dgm:prSet custT="1"/>
      <dgm:spPr/>
      <dgm:t>
        <a:bodyPr/>
        <a:lstStyle/>
        <a:p>
          <a:r>
            <a:rPr lang="pt-BR" sz="1800" b="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Incentivos ou requerimentos de localização</a:t>
          </a:r>
        </a:p>
      </dgm:t>
    </dgm:pt>
    <dgm:pt modelId="{BB3215AF-01D4-42FF-9B64-1286179F969D}" type="parTrans" cxnId="{A9007B43-420D-4165-932B-B5C62CDBAEE2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9250B70-76EA-429A-8F9E-979A02D139E6}" type="sibTrans" cxnId="{A9007B43-420D-4165-932B-B5C62CDBAEE2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D2C8ACA-7932-4D49-92E6-8576F7FF0560}">
      <dgm:prSet custT="1"/>
      <dgm:spPr/>
      <dgm:t>
        <a:bodyPr/>
        <a:lstStyle/>
        <a:p>
          <a:r>
            <a:rPr lang="pt-BR" sz="1600" b="0" dirty="0">
              <a:latin typeface="Segoe UI Semilight" panose="020B0402040204020203" pitchFamily="34" charset="0"/>
              <a:cs typeface="Segoe UI Semilight" panose="020B0402040204020203" pitchFamily="34" charset="0"/>
            </a:rPr>
            <a:t>como exigências de conteúdo local</a:t>
          </a:r>
        </a:p>
      </dgm:t>
    </dgm:pt>
    <dgm:pt modelId="{75FC48A0-3CCB-4679-A91F-167BC789736E}" type="parTrans" cxnId="{B916A844-D2E9-426E-A046-126BABF53056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A8D709-F9A7-445C-B9D1-F87A91315A2A}" type="sibTrans" cxnId="{B916A844-D2E9-426E-A046-126BABF53056}">
      <dgm:prSet/>
      <dgm:spPr/>
      <dgm:t>
        <a:bodyPr/>
        <a:lstStyle/>
        <a:p>
          <a:endParaRPr lang="pt-BR" sz="1800" b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261DB5C-1AC4-41E8-8756-5A21E9A6BDC6}" type="pres">
      <dgm:prSet presAssocID="{9AC9BD22-6A43-4CB3-BC5C-10ED01A1F716}" presName="Name0" presStyleCnt="0">
        <dgm:presLayoutVars>
          <dgm:dir/>
          <dgm:animLvl val="lvl"/>
          <dgm:resizeHandles val="exact"/>
        </dgm:presLayoutVars>
      </dgm:prSet>
      <dgm:spPr/>
    </dgm:pt>
    <dgm:pt modelId="{C83EF920-CA8B-443D-9BB4-0508AF8A5844}" type="pres">
      <dgm:prSet presAssocID="{EAA13088-EB02-4E7A-91C5-49CB0794830E}" presName="linNode" presStyleCnt="0"/>
      <dgm:spPr/>
    </dgm:pt>
    <dgm:pt modelId="{96C07A05-FF1F-4BCE-85ED-823AF0BD8605}" type="pres">
      <dgm:prSet presAssocID="{EAA13088-EB02-4E7A-91C5-49CB0794830E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A647E912-500F-4307-801A-FF14D64212F0}" type="pres">
      <dgm:prSet presAssocID="{EAA13088-EB02-4E7A-91C5-49CB0794830E}" presName="descendantText" presStyleLbl="alignAccFollowNode1" presStyleIdx="0" presStyleCnt="7">
        <dgm:presLayoutVars>
          <dgm:bulletEnabled val="1"/>
        </dgm:presLayoutVars>
      </dgm:prSet>
      <dgm:spPr/>
    </dgm:pt>
    <dgm:pt modelId="{BAD728AA-C9BE-411B-BA56-1EA0F7DA3D12}" type="pres">
      <dgm:prSet presAssocID="{53398AF3-F901-4DA3-966A-600316129418}" presName="sp" presStyleCnt="0"/>
      <dgm:spPr/>
    </dgm:pt>
    <dgm:pt modelId="{263BC807-D76A-415D-8BDE-F771594A34A6}" type="pres">
      <dgm:prSet presAssocID="{4E8A303B-CCA5-4F2E-971B-44E008EF0223}" presName="linNode" presStyleCnt="0"/>
      <dgm:spPr/>
    </dgm:pt>
    <dgm:pt modelId="{AC3974B4-664E-4F94-A358-7407825239F2}" type="pres">
      <dgm:prSet presAssocID="{4E8A303B-CCA5-4F2E-971B-44E008EF0223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A188D4D8-4757-439B-BFDD-1C702247C229}" type="pres">
      <dgm:prSet presAssocID="{4E8A303B-CCA5-4F2E-971B-44E008EF0223}" presName="descendantText" presStyleLbl="alignAccFollowNode1" presStyleIdx="1" presStyleCnt="7">
        <dgm:presLayoutVars>
          <dgm:bulletEnabled val="1"/>
        </dgm:presLayoutVars>
      </dgm:prSet>
      <dgm:spPr/>
    </dgm:pt>
    <dgm:pt modelId="{349BBB75-86EA-4FB7-B11E-219C5942C3CE}" type="pres">
      <dgm:prSet presAssocID="{18C284E2-2964-489A-AE72-26816FCABD40}" presName="sp" presStyleCnt="0"/>
      <dgm:spPr/>
    </dgm:pt>
    <dgm:pt modelId="{C2BD400C-04E1-4107-AA79-6EFB63E56E3C}" type="pres">
      <dgm:prSet presAssocID="{DB6B2355-E268-4347-BC7D-BD40E7135909}" presName="linNode" presStyleCnt="0"/>
      <dgm:spPr/>
    </dgm:pt>
    <dgm:pt modelId="{A1FCAC48-F195-4838-8A3E-41785F8BF7C9}" type="pres">
      <dgm:prSet presAssocID="{DB6B2355-E268-4347-BC7D-BD40E7135909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E89F329F-DC43-4265-8599-FA94AEBA918A}" type="pres">
      <dgm:prSet presAssocID="{DB6B2355-E268-4347-BC7D-BD40E7135909}" presName="descendantText" presStyleLbl="alignAccFollowNode1" presStyleIdx="2" presStyleCnt="7" custScaleY="126704">
        <dgm:presLayoutVars>
          <dgm:bulletEnabled val="1"/>
        </dgm:presLayoutVars>
      </dgm:prSet>
      <dgm:spPr/>
    </dgm:pt>
    <dgm:pt modelId="{588E70E6-F9BC-4CCC-B203-AB7AA7AF5A08}" type="pres">
      <dgm:prSet presAssocID="{1216839C-87AE-40F4-900E-2738B87F15EC}" presName="sp" presStyleCnt="0"/>
      <dgm:spPr/>
    </dgm:pt>
    <dgm:pt modelId="{6C25B3D0-E44F-4BBE-8F31-A0D01AF465A9}" type="pres">
      <dgm:prSet presAssocID="{3383D498-B219-451E-BE3F-79646A69A27D}" presName="linNode" presStyleCnt="0"/>
      <dgm:spPr/>
    </dgm:pt>
    <dgm:pt modelId="{CDB8BB43-B5B6-4516-B4F4-09EB29C6FBF5}" type="pres">
      <dgm:prSet presAssocID="{3383D498-B219-451E-BE3F-79646A69A27D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05F663EC-758F-40F2-9F89-8AC74F14742E}" type="pres">
      <dgm:prSet presAssocID="{3383D498-B219-451E-BE3F-79646A69A27D}" presName="descendantText" presStyleLbl="alignAccFollowNode1" presStyleIdx="3" presStyleCnt="7">
        <dgm:presLayoutVars>
          <dgm:bulletEnabled val="1"/>
        </dgm:presLayoutVars>
      </dgm:prSet>
      <dgm:spPr/>
    </dgm:pt>
    <dgm:pt modelId="{72ABA211-A24B-472C-85F4-D50899EDD390}" type="pres">
      <dgm:prSet presAssocID="{FF74FA41-561E-49C8-A9E5-C5C0FD9EBB94}" presName="sp" presStyleCnt="0"/>
      <dgm:spPr/>
    </dgm:pt>
    <dgm:pt modelId="{F654628D-DEB7-46B4-8FB4-7F20C8C9294D}" type="pres">
      <dgm:prSet presAssocID="{0035BE2C-AE05-4D72-A139-5A0177CE94C7}" presName="linNode" presStyleCnt="0"/>
      <dgm:spPr/>
    </dgm:pt>
    <dgm:pt modelId="{F1FD3C34-2D39-434F-9F38-6BD7BDBC62FC}" type="pres">
      <dgm:prSet presAssocID="{0035BE2C-AE05-4D72-A139-5A0177CE94C7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DEEF08C1-0230-428E-95C3-1F0FAF04DE86}" type="pres">
      <dgm:prSet presAssocID="{0035BE2C-AE05-4D72-A139-5A0177CE94C7}" presName="descendantText" presStyleLbl="alignAccFollowNode1" presStyleIdx="4" presStyleCnt="7">
        <dgm:presLayoutVars>
          <dgm:bulletEnabled val="1"/>
        </dgm:presLayoutVars>
      </dgm:prSet>
      <dgm:spPr/>
    </dgm:pt>
    <dgm:pt modelId="{0BDE3438-5B34-4367-A9F0-1FDB2E08029E}" type="pres">
      <dgm:prSet presAssocID="{DE20E294-1B47-4E12-B155-1D216AC77548}" presName="sp" presStyleCnt="0"/>
      <dgm:spPr/>
    </dgm:pt>
    <dgm:pt modelId="{B3B282BE-06EB-4B91-B16C-8E05EA87291A}" type="pres">
      <dgm:prSet presAssocID="{C04A8731-0517-4263-AED5-DB760C14565C}" presName="linNode" presStyleCnt="0"/>
      <dgm:spPr/>
    </dgm:pt>
    <dgm:pt modelId="{ED817735-D274-481E-B06B-F9D7D05CD33D}" type="pres">
      <dgm:prSet presAssocID="{C04A8731-0517-4263-AED5-DB760C14565C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78A11C64-80C4-4078-AE0B-541B4FCFCACF}" type="pres">
      <dgm:prSet presAssocID="{C04A8731-0517-4263-AED5-DB760C14565C}" presName="descendantText" presStyleLbl="alignAccFollowNode1" presStyleIdx="5" presStyleCnt="7">
        <dgm:presLayoutVars>
          <dgm:bulletEnabled val="1"/>
        </dgm:presLayoutVars>
      </dgm:prSet>
      <dgm:spPr/>
    </dgm:pt>
    <dgm:pt modelId="{C2C484BC-07B1-42F4-AD01-7A281AA61E9F}" type="pres">
      <dgm:prSet presAssocID="{E3DC4740-7D81-41BE-87F7-D9C2415F2E08}" presName="sp" presStyleCnt="0"/>
      <dgm:spPr/>
    </dgm:pt>
    <dgm:pt modelId="{FC759CE5-2DB0-4B92-B8A3-E569B59541A3}" type="pres">
      <dgm:prSet presAssocID="{73C771E1-3AA5-4FA2-B10E-1564CAF935D1}" presName="linNode" presStyleCnt="0"/>
      <dgm:spPr/>
    </dgm:pt>
    <dgm:pt modelId="{33A778B7-DF24-4DBE-951B-05599FD1E83D}" type="pres">
      <dgm:prSet presAssocID="{73C771E1-3AA5-4FA2-B10E-1564CAF935D1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D6169BB0-DF13-47DB-B379-EF1FAD9037B9}" type="pres">
      <dgm:prSet presAssocID="{73C771E1-3AA5-4FA2-B10E-1564CAF935D1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1C559C01-6820-4526-861F-E5847225C339}" type="presOf" srcId="{1D2C8ACA-7932-4D49-92E6-8576F7FF0560}" destId="{D6169BB0-DF13-47DB-B379-EF1FAD9037B9}" srcOrd="0" destOrd="0" presId="urn:microsoft.com/office/officeart/2005/8/layout/vList5"/>
    <dgm:cxn modelId="{3D37CC03-AE60-4D06-98FD-9D6E0C27E845}" type="presOf" srcId="{0035BE2C-AE05-4D72-A139-5A0177CE94C7}" destId="{F1FD3C34-2D39-434F-9F38-6BD7BDBC62FC}" srcOrd="0" destOrd="0" presId="urn:microsoft.com/office/officeart/2005/8/layout/vList5"/>
    <dgm:cxn modelId="{5BA86F08-0527-4548-8FAE-02C1DD6B0E98}" type="presOf" srcId="{F6392428-54E9-4ECB-90D7-115CB141F81B}" destId="{E89F329F-DC43-4265-8599-FA94AEBA918A}" srcOrd="0" destOrd="0" presId="urn:microsoft.com/office/officeart/2005/8/layout/vList5"/>
    <dgm:cxn modelId="{64DE030B-8EF4-4E10-8019-0D568DB0A0DF}" type="presOf" srcId="{4E8A303B-CCA5-4F2E-971B-44E008EF0223}" destId="{AC3974B4-664E-4F94-A358-7407825239F2}" srcOrd="0" destOrd="0" presId="urn:microsoft.com/office/officeart/2005/8/layout/vList5"/>
    <dgm:cxn modelId="{F93F542D-F536-4E40-9070-F5D149C0BF56}" srcId="{EAA13088-EB02-4E7A-91C5-49CB0794830E}" destId="{C31E1482-D200-49B1-9D42-7846CC23480D}" srcOrd="0" destOrd="0" parTransId="{7E9C89C3-64CF-4077-AD50-369622ECEA41}" sibTransId="{68339DBD-945C-4C6A-8558-CC686C2ABB67}"/>
    <dgm:cxn modelId="{75C6912D-D3A7-49A8-A863-346EC83EEC8E}" srcId="{9AC9BD22-6A43-4CB3-BC5C-10ED01A1F716}" destId="{EAA13088-EB02-4E7A-91C5-49CB0794830E}" srcOrd="0" destOrd="0" parTransId="{F91807C2-3AC2-4125-855E-0BF48BF179D3}" sibTransId="{53398AF3-F901-4DA3-966A-600316129418}"/>
    <dgm:cxn modelId="{C1F38A30-9A8E-4941-B76A-8BA6DB069B04}" srcId="{3383D498-B219-451E-BE3F-79646A69A27D}" destId="{3FD8CB4E-F0A3-4705-8F72-D3A1C99C9458}" srcOrd="0" destOrd="0" parTransId="{B63CA773-FA4F-4FD2-9A2F-8F770F623ACE}" sibTransId="{DC3DDD96-C081-4824-9C9F-DA3FEFF108B6}"/>
    <dgm:cxn modelId="{4207A43E-0B90-4F15-8F26-0A12F34713F4}" type="presOf" srcId="{C31E1482-D200-49B1-9D42-7846CC23480D}" destId="{A647E912-500F-4307-801A-FF14D64212F0}" srcOrd="0" destOrd="0" presId="urn:microsoft.com/office/officeart/2005/8/layout/vList5"/>
    <dgm:cxn modelId="{BB50695C-50CE-421F-9C17-97592BE233C7}" type="presOf" srcId="{3FD8CB4E-F0A3-4705-8F72-D3A1C99C9458}" destId="{05F663EC-758F-40F2-9F89-8AC74F14742E}" srcOrd="0" destOrd="0" presId="urn:microsoft.com/office/officeart/2005/8/layout/vList5"/>
    <dgm:cxn modelId="{A8CE305E-D598-4657-8BBE-1EC0AA46E5A8}" srcId="{9AC9BD22-6A43-4CB3-BC5C-10ED01A1F716}" destId="{C04A8731-0517-4263-AED5-DB760C14565C}" srcOrd="5" destOrd="0" parTransId="{A333CDA8-B03A-44B1-A2EF-A205C14FDC20}" sibTransId="{E3DC4740-7D81-41BE-87F7-D9C2415F2E08}"/>
    <dgm:cxn modelId="{E56DFB62-FAEB-4806-85BE-4F70F0CD479C}" type="presOf" srcId="{C04A8731-0517-4263-AED5-DB760C14565C}" destId="{ED817735-D274-481E-B06B-F9D7D05CD33D}" srcOrd="0" destOrd="0" presId="urn:microsoft.com/office/officeart/2005/8/layout/vList5"/>
    <dgm:cxn modelId="{A9007B43-420D-4165-932B-B5C62CDBAEE2}" srcId="{9AC9BD22-6A43-4CB3-BC5C-10ED01A1F716}" destId="{73C771E1-3AA5-4FA2-B10E-1564CAF935D1}" srcOrd="6" destOrd="0" parTransId="{BB3215AF-01D4-42FF-9B64-1286179F969D}" sibTransId="{09250B70-76EA-429A-8F9E-979A02D139E6}"/>
    <dgm:cxn modelId="{99BF1B64-AF27-46FB-B650-E5AB01EEA91F}" type="presOf" srcId="{DB6B2355-E268-4347-BC7D-BD40E7135909}" destId="{A1FCAC48-F195-4838-8A3E-41785F8BF7C9}" srcOrd="0" destOrd="0" presId="urn:microsoft.com/office/officeart/2005/8/layout/vList5"/>
    <dgm:cxn modelId="{B916A844-D2E9-426E-A046-126BABF53056}" srcId="{73C771E1-3AA5-4FA2-B10E-1564CAF935D1}" destId="{1D2C8ACA-7932-4D49-92E6-8576F7FF0560}" srcOrd="0" destOrd="0" parTransId="{75FC48A0-3CCB-4679-A91F-167BC789736E}" sibTransId="{00A8D709-F9A7-445C-B9D1-F87A91315A2A}"/>
    <dgm:cxn modelId="{2CE4AB65-9324-45C5-BEA1-66603469B148}" srcId="{C04A8731-0517-4263-AED5-DB760C14565C}" destId="{95E9DFF7-8C56-4542-99F0-EB3C1CA600C4}" srcOrd="0" destOrd="0" parTransId="{05E62917-2E11-476E-9441-6FB898CF1B5C}" sibTransId="{34816CF5-6501-4DB1-802A-8B9649813F12}"/>
    <dgm:cxn modelId="{7436EC45-FC28-4CA0-8FA5-95D1914CDC1A}" type="presOf" srcId="{EAA13088-EB02-4E7A-91C5-49CB0794830E}" destId="{96C07A05-FF1F-4BCE-85ED-823AF0BD8605}" srcOrd="0" destOrd="0" presId="urn:microsoft.com/office/officeart/2005/8/layout/vList5"/>
    <dgm:cxn modelId="{269D7550-5F15-471E-8414-F87813BB28FA}" type="presOf" srcId="{CDE2E25E-7E33-422A-8C44-1B7406DA0822}" destId="{DEEF08C1-0230-428E-95C3-1F0FAF04DE86}" srcOrd="0" destOrd="0" presId="urn:microsoft.com/office/officeart/2005/8/layout/vList5"/>
    <dgm:cxn modelId="{F4BEB47D-51CF-4F3F-BF86-8FCD4947EC84}" srcId="{0035BE2C-AE05-4D72-A139-5A0177CE94C7}" destId="{CDE2E25E-7E33-422A-8C44-1B7406DA0822}" srcOrd="0" destOrd="0" parTransId="{1DA4C439-8526-4302-B9B1-B5057F9C43B1}" sibTransId="{DA036A30-D096-468F-AF63-216576A089F5}"/>
    <dgm:cxn modelId="{8C13EF89-D9D1-4F01-B27C-5012F00D6D76}" srcId="{9AC9BD22-6A43-4CB3-BC5C-10ED01A1F716}" destId="{DB6B2355-E268-4347-BC7D-BD40E7135909}" srcOrd="2" destOrd="0" parTransId="{7AF69E6A-1E41-4939-8133-CB1DEF8DDC34}" sibTransId="{1216839C-87AE-40F4-900E-2738B87F15EC}"/>
    <dgm:cxn modelId="{0DD9598B-2D69-4FE0-BD48-52969E18DFBB}" type="presOf" srcId="{95E9DFF7-8C56-4542-99F0-EB3C1CA600C4}" destId="{78A11C64-80C4-4078-AE0B-541B4FCFCACF}" srcOrd="0" destOrd="0" presId="urn:microsoft.com/office/officeart/2005/8/layout/vList5"/>
    <dgm:cxn modelId="{0331B190-EFBA-4D0D-A964-415CBC5B90C2}" type="presOf" srcId="{3383D498-B219-451E-BE3F-79646A69A27D}" destId="{CDB8BB43-B5B6-4516-B4F4-09EB29C6FBF5}" srcOrd="0" destOrd="0" presId="urn:microsoft.com/office/officeart/2005/8/layout/vList5"/>
    <dgm:cxn modelId="{F5D24098-8C70-479B-B7B2-BBD25525BCE9}" type="presOf" srcId="{73C771E1-3AA5-4FA2-B10E-1564CAF935D1}" destId="{33A778B7-DF24-4DBE-951B-05599FD1E83D}" srcOrd="0" destOrd="0" presId="urn:microsoft.com/office/officeart/2005/8/layout/vList5"/>
    <dgm:cxn modelId="{3CCE159B-B070-405A-902C-AFA9625E385C}" srcId="{DB6B2355-E268-4347-BC7D-BD40E7135909}" destId="{F6392428-54E9-4ECB-90D7-115CB141F81B}" srcOrd="0" destOrd="0" parTransId="{8B0BA968-F94D-4BA4-8A24-AB5CE0EEB0E0}" sibTransId="{001CF670-5F40-49F4-B8A7-19F441DA36BE}"/>
    <dgm:cxn modelId="{A5DABD9E-A1DD-492A-A325-A7B03C53110D}" type="presOf" srcId="{9AC9BD22-6A43-4CB3-BC5C-10ED01A1F716}" destId="{F261DB5C-1AC4-41E8-8756-5A21E9A6BDC6}" srcOrd="0" destOrd="0" presId="urn:microsoft.com/office/officeart/2005/8/layout/vList5"/>
    <dgm:cxn modelId="{83B535A9-F813-4311-A9C6-E5B31EEBDED4}" srcId="{4E8A303B-CCA5-4F2E-971B-44E008EF0223}" destId="{4191389A-F477-476E-B486-E899D2159EEA}" srcOrd="0" destOrd="0" parTransId="{7A03BB57-909B-4643-A49C-E217E5F94B01}" sibTransId="{BD8C4FA6-3FC5-47E2-8BC3-BEE0E5435DEE}"/>
    <dgm:cxn modelId="{696587D4-A82B-434B-BE10-E42E6AC9CE57}" srcId="{9AC9BD22-6A43-4CB3-BC5C-10ED01A1F716}" destId="{4E8A303B-CCA5-4F2E-971B-44E008EF0223}" srcOrd="1" destOrd="0" parTransId="{1EE2093F-348A-4672-B07B-907FAAC4591A}" sibTransId="{18C284E2-2964-489A-AE72-26816FCABD40}"/>
    <dgm:cxn modelId="{020484EC-171F-4C3E-B8B0-51FE8A49B7CD}" type="presOf" srcId="{4191389A-F477-476E-B486-E899D2159EEA}" destId="{A188D4D8-4757-439B-BFDD-1C702247C229}" srcOrd="0" destOrd="0" presId="urn:microsoft.com/office/officeart/2005/8/layout/vList5"/>
    <dgm:cxn modelId="{F299EDEE-6658-4546-841E-7DA2522CDE37}" srcId="{9AC9BD22-6A43-4CB3-BC5C-10ED01A1F716}" destId="{3383D498-B219-451E-BE3F-79646A69A27D}" srcOrd="3" destOrd="0" parTransId="{90EF7F99-D8EA-415F-AEC8-1BF591C47F64}" sibTransId="{FF74FA41-561E-49C8-A9E5-C5C0FD9EBB94}"/>
    <dgm:cxn modelId="{BE6F75F6-B8F0-4E0B-8030-A65231D2D5DE}" srcId="{9AC9BD22-6A43-4CB3-BC5C-10ED01A1F716}" destId="{0035BE2C-AE05-4D72-A139-5A0177CE94C7}" srcOrd="4" destOrd="0" parTransId="{5FB6E0BE-6502-4AAC-A0DA-F0E7B366F8C5}" sibTransId="{DE20E294-1B47-4E12-B155-1D216AC77548}"/>
    <dgm:cxn modelId="{03F9BE81-AEC0-4DBA-A70E-58976780FE2A}" type="presParOf" srcId="{F261DB5C-1AC4-41E8-8756-5A21E9A6BDC6}" destId="{C83EF920-CA8B-443D-9BB4-0508AF8A5844}" srcOrd="0" destOrd="0" presId="urn:microsoft.com/office/officeart/2005/8/layout/vList5"/>
    <dgm:cxn modelId="{F38434C2-1385-4E46-B203-477C4637BDFA}" type="presParOf" srcId="{C83EF920-CA8B-443D-9BB4-0508AF8A5844}" destId="{96C07A05-FF1F-4BCE-85ED-823AF0BD8605}" srcOrd="0" destOrd="0" presId="urn:microsoft.com/office/officeart/2005/8/layout/vList5"/>
    <dgm:cxn modelId="{EB3A4A09-2C4B-46FB-90AC-CF139B855D9C}" type="presParOf" srcId="{C83EF920-CA8B-443D-9BB4-0508AF8A5844}" destId="{A647E912-500F-4307-801A-FF14D64212F0}" srcOrd="1" destOrd="0" presId="urn:microsoft.com/office/officeart/2005/8/layout/vList5"/>
    <dgm:cxn modelId="{5AB5F184-02AC-4ABC-AFCB-2835A62B9AAC}" type="presParOf" srcId="{F261DB5C-1AC4-41E8-8756-5A21E9A6BDC6}" destId="{BAD728AA-C9BE-411B-BA56-1EA0F7DA3D12}" srcOrd="1" destOrd="0" presId="urn:microsoft.com/office/officeart/2005/8/layout/vList5"/>
    <dgm:cxn modelId="{67B1C9D5-6822-4D3A-9487-3977CB7B43F9}" type="presParOf" srcId="{F261DB5C-1AC4-41E8-8756-5A21E9A6BDC6}" destId="{263BC807-D76A-415D-8BDE-F771594A34A6}" srcOrd="2" destOrd="0" presId="urn:microsoft.com/office/officeart/2005/8/layout/vList5"/>
    <dgm:cxn modelId="{4F339F7C-9A4C-43EB-874C-5CA5E2F85001}" type="presParOf" srcId="{263BC807-D76A-415D-8BDE-F771594A34A6}" destId="{AC3974B4-664E-4F94-A358-7407825239F2}" srcOrd="0" destOrd="0" presId="urn:microsoft.com/office/officeart/2005/8/layout/vList5"/>
    <dgm:cxn modelId="{05E45F3E-DBB2-4435-B68C-0BB666A96AA2}" type="presParOf" srcId="{263BC807-D76A-415D-8BDE-F771594A34A6}" destId="{A188D4D8-4757-439B-BFDD-1C702247C229}" srcOrd="1" destOrd="0" presId="urn:microsoft.com/office/officeart/2005/8/layout/vList5"/>
    <dgm:cxn modelId="{64B519A1-0186-434A-92C9-2F129F25A643}" type="presParOf" srcId="{F261DB5C-1AC4-41E8-8756-5A21E9A6BDC6}" destId="{349BBB75-86EA-4FB7-B11E-219C5942C3CE}" srcOrd="3" destOrd="0" presId="urn:microsoft.com/office/officeart/2005/8/layout/vList5"/>
    <dgm:cxn modelId="{BCFE8157-4648-4777-89CF-E9538ADA6645}" type="presParOf" srcId="{F261DB5C-1AC4-41E8-8756-5A21E9A6BDC6}" destId="{C2BD400C-04E1-4107-AA79-6EFB63E56E3C}" srcOrd="4" destOrd="0" presId="urn:microsoft.com/office/officeart/2005/8/layout/vList5"/>
    <dgm:cxn modelId="{1CC23EE5-AC15-4584-99EE-0DDDD40C3EFC}" type="presParOf" srcId="{C2BD400C-04E1-4107-AA79-6EFB63E56E3C}" destId="{A1FCAC48-F195-4838-8A3E-41785F8BF7C9}" srcOrd="0" destOrd="0" presId="urn:microsoft.com/office/officeart/2005/8/layout/vList5"/>
    <dgm:cxn modelId="{470D3521-926A-4793-9629-5949D994F0B9}" type="presParOf" srcId="{C2BD400C-04E1-4107-AA79-6EFB63E56E3C}" destId="{E89F329F-DC43-4265-8599-FA94AEBA918A}" srcOrd="1" destOrd="0" presId="urn:microsoft.com/office/officeart/2005/8/layout/vList5"/>
    <dgm:cxn modelId="{16BFBED5-84FB-4E3D-BCEA-4E00C9313014}" type="presParOf" srcId="{F261DB5C-1AC4-41E8-8756-5A21E9A6BDC6}" destId="{588E70E6-F9BC-4CCC-B203-AB7AA7AF5A08}" srcOrd="5" destOrd="0" presId="urn:microsoft.com/office/officeart/2005/8/layout/vList5"/>
    <dgm:cxn modelId="{2DB425C3-DDC4-40A0-AF55-6005F0203F47}" type="presParOf" srcId="{F261DB5C-1AC4-41E8-8756-5A21E9A6BDC6}" destId="{6C25B3D0-E44F-4BBE-8F31-A0D01AF465A9}" srcOrd="6" destOrd="0" presId="urn:microsoft.com/office/officeart/2005/8/layout/vList5"/>
    <dgm:cxn modelId="{1FCF157A-58A1-435F-BBEC-9B3768A90190}" type="presParOf" srcId="{6C25B3D0-E44F-4BBE-8F31-A0D01AF465A9}" destId="{CDB8BB43-B5B6-4516-B4F4-09EB29C6FBF5}" srcOrd="0" destOrd="0" presId="urn:microsoft.com/office/officeart/2005/8/layout/vList5"/>
    <dgm:cxn modelId="{1556EBB7-5BE9-4C70-89D4-CEF57B90C931}" type="presParOf" srcId="{6C25B3D0-E44F-4BBE-8F31-A0D01AF465A9}" destId="{05F663EC-758F-40F2-9F89-8AC74F14742E}" srcOrd="1" destOrd="0" presId="urn:microsoft.com/office/officeart/2005/8/layout/vList5"/>
    <dgm:cxn modelId="{7B5660D4-315F-46D6-BA91-FC2F14810DD1}" type="presParOf" srcId="{F261DB5C-1AC4-41E8-8756-5A21E9A6BDC6}" destId="{72ABA211-A24B-472C-85F4-D50899EDD390}" srcOrd="7" destOrd="0" presId="urn:microsoft.com/office/officeart/2005/8/layout/vList5"/>
    <dgm:cxn modelId="{1400FB2A-D4DA-4A5C-8BBD-3E5A1CA8E68A}" type="presParOf" srcId="{F261DB5C-1AC4-41E8-8756-5A21E9A6BDC6}" destId="{F654628D-DEB7-46B4-8FB4-7F20C8C9294D}" srcOrd="8" destOrd="0" presId="urn:microsoft.com/office/officeart/2005/8/layout/vList5"/>
    <dgm:cxn modelId="{C2918075-1672-44C2-9968-C160B1004729}" type="presParOf" srcId="{F654628D-DEB7-46B4-8FB4-7F20C8C9294D}" destId="{F1FD3C34-2D39-434F-9F38-6BD7BDBC62FC}" srcOrd="0" destOrd="0" presId="urn:microsoft.com/office/officeart/2005/8/layout/vList5"/>
    <dgm:cxn modelId="{9D332B6A-FE61-4364-9C5C-5C15B256AD52}" type="presParOf" srcId="{F654628D-DEB7-46B4-8FB4-7F20C8C9294D}" destId="{DEEF08C1-0230-428E-95C3-1F0FAF04DE86}" srcOrd="1" destOrd="0" presId="urn:microsoft.com/office/officeart/2005/8/layout/vList5"/>
    <dgm:cxn modelId="{07FC24E1-143C-45E7-BEB2-E5754A19464D}" type="presParOf" srcId="{F261DB5C-1AC4-41E8-8756-5A21E9A6BDC6}" destId="{0BDE3438-5B34-4367-A9F0-1FDB2E08029E}" srcOrd="9" destOrd="0" presId="urn:microsoft.com/office/officeart/2005/8/layout/vList5"/>
    <dgm:cxn modelId="{C5851AC9-7EF1-4F10-BED1-DC72D2EC4557}" type="presParOf" srcId="{F261DB5C-1AC4-41E8-8756-5A21E9A6BDC6}" destId="{B3B282BE-06EB-4B91-B16C-8E05EA87291A}" srcOrd="10" destOrd="0" presId="urn:microsoft.com/office/officeart/2005/8/layout/vList5"/>
    <dgm:cxn modelId="{781EEA43-89DF-481D-BAE1-015526379D4D}" type="presParOf" srcId="{B3B282BE-06EB-4B91-B16C-8E05EA87291A}" destId="{ED817735-D274-481E-B06B-F9D7D05CD33D}" srcOrd="0" destOrd="0" presId="urn:microsoft.com/office/officeart/2005/8/layout/vList5"/>
    <dgm:cxn modelId="{DBC2E975-600A-495B-81CD-338792ABAE54}" type="presParOf" srcId="{B3B282BE-06EB-4B91-B16C-8E05EA87291A}" destId="{78A11C64-80C4-4078-AE0B-541B4FCFCACF}" srcOrd="1" destOrd="0" presId="urn:microsoft.com/office/officeart/2005/8/layout/vList5"/>
    <dgm:cxn modelId="{D55898AB-1A4A-4E0E-98DB-46774EE8D7BC}" type="presParOf" srcId="{F261DB5C-1AC4-41E8-8756-5A21E9A6BDC6}" destId="{C2C484BC-07B1-42F4-AD01-7A281AA61E9F}" srcOrd="11" destOrd="0" presId="urn:microsoft.com/office/officeart/2005/8/layout/vList5"/>
    <dgm:cxn modelId="{97B0572E-FBFB-430B-A358-9F74086259B1}" type="presParOf" srcId="{F261DB5C-1AC4-41E8-8756-5A21E9A6BDC6}" destId="{FC759CE5-2DB0-4B92-B8A3-E569B59541A3}" srcOrd="12" destOrd="0" presId="urn:microsoft.com/office/officeart/2005/8/layout/vList5"/>
    <dgm:cxn modelId="{C977BC6B-87C0-4108-8424-9E74C726AA4B}" type="presParOf" srcId="{FC759CE5-2DB0-4B92-B8A3-E569B59541A3}" destId="{33A778B7-DF24-4DBE-951B-05599FD1E83D}" srcOrd="0" destOrd="0" presId="urn:microsoft.com/office/officeart/2005/8/layout/vList5"/>
    <dgm:cxn modelId="{3533D2CC-43E8-4937-A807-163CDC282161}" type="presParOf" srcId="{FC759CE5-2DB0-4B92-B8A3-E569B59541A3}" destId="{D6169BB0-DF13-47DB-B379-EF1FAD9037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9BD22-6A43-4CB3-BC5C-10ED01A1F7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E8A303B-CCA5-4F2E-971B-44E008EF0223}">
      <dgm:prSet phldrT="[Texto]" custT="1"/>
      <dgm:spPr/>
      <dgm:t>
        <a:bodyPr/>
        <a:lstStyle/>
        <a:p>
          <a:r>
            <a:rPr lang="pt-BR" sz="1400" dirty="0">
              <a:latin typeface="Segoe UI Light" panose="020B0502040204020203" pitchFamily="34" charset="0"/>
              <a:cs typeface="Segoe UI Light" panose="020B0502040204020203" pitchFamily="34" charset="0"/>
            </a:rPr>
            <a:t>Barreiras à importação </a:t>
          </a:r>
        </a:p>
      </dgm:t>
    </dgm:pt>
    <dgm:pt modelId="{1EE2093F-348A-4672-B07B-907FAAC4591A}" type="parTrans" cxnId="{696587D4-A82B-434B-BE10-E42E6AC9CE57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8C284E2-2964-489A-AE72-26816FCABD40}" type="sibTrans" cxnId="{696587D4-A82B-434B-BE10-E42E6AC9CE57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191389A-F477-476E-B486-E899D2159EEA}">
      <dgm:prSet phldrT="[Texto]" custT="1"/>
      <dgm:spPr/>
      <dgm:t>
        <a:bodyPr/>
        <a:lstStyle/>
        <a:p>
          <a:r>
            <a:rPr lang="pt-BR" sz="1200" dirty="0">
              <a:latin typeface="Segoe UI Light" panose="020B0502040204020203" pitchFamily="34" charset="0"/>
              <a:cs typeface="Segoe UI Light" panose="020B0502040204020203" pitchFamily="34" charset="0"/>
            </a:rPr>
            <a:t>Imposto gradativo sobre veículos eletrificados. (Missão 3 - NIB)</a:t>
          </a:r>
        </a:p>
      </dgm:t>
    </dgm:pt>
    <dgm:pt modelId="{7A03BB57-909B-4643-A49C-E217E5F94B01}" type="parTrans" cxnId="{83B535A9-F813-4311-A9C6-E5B31EEBDED4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D8C4FA6-3FC5-47E2-8BC3-BEE0E5435DEE}" type="sibTrans" cxnId="{83B535A9-F813-4311-A9C6-E5B31EEBDED4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B6B2355-E268-4347-BC7D-BD40E7135909}">
      <dgm:prSet phldrT="[Texto]" custT="1"/>
      <dgm:spPr/>
      <dgm:t>
        <a:bodyPr/>
        <a:lstStyle/>
        <a:p>
          <a:r>
            <a:rPr lang="pt-BR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Subsídios domésticos</a:t>
          </a:r>
        </a:p>
      </dgm:t>
    </dgm:pt>
    <dgm:pt modelId="{7AF69E6A-1E41-4939-8133-CB1DEF8DDC34}" type="parTrans" cxnId="{8C13EF89-D9D1-4F01-B27C-5012F00D6D76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216839C-87AE-40F4-900E-2738B87F15EC}" type="sibTrans" cxnId="{8C13EF89-D9D1-4F01-B27C-5012F00D6D76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6392428-54E9-4ECB-90D7-115CB141F81B}">
      <dgm:prSet phldrT="[Texto]" custT="1"/>
      <dgm:spPr/>
      <dgm:t>
        <a:bodyPr/>
        <a:lstStyle/>
        <a:p>
          <a:r>
            <a:rPr lang="pt-BR" sz="1200" dirty="0">
              <a:latin typeface="Segoe UI Light" panose="020B0502040204020203" pitchFamily="34" charset="0"/>
              <a:cs typeface="Segoe UI Light" panose="020B0502040204020203" pitchFamily="34" charset="0"/>
            </a:rPr>
            <a:t>Programa de apoio ao desenvolvimento tecnológico da indústria de semicondutores (Missão 4 - NIB)</a:t>
          </a:r>
        </a:p>
      </dgm:t>
    </dgm:pt>
    <dgm:pt modelId="{8B0BA968-F94D-4BA4-8A24-AB5CE0EEB0E0}" type="parTrans" cxnId="{3CCE159B-B070-405A-902C-AFA9625E385C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01CF670-5F40-49F4-B8A7-19F441DA36BE}" type="sibTrans" cxnId="{3CCE159B-B070-405A-902C-AFA9625E385C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383D498-B219-451E-BE3F-79646A69A27D}">
      <dgm:prSet phldrT="[Texto]" custT="1"/>
      <dgm:spPr/>
      <dgm:t>
        <a:bodyPr/>
        <a:lstStyle/>
        <a:p>
          <a:r>
            <a:rPr lang="pt-BR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Incentivos à exportação</a:t>
          </a:r>
        </a:p>
      </dgm:t>
    </dgm:pt>
    <dgm:pt modelId="{90EF7F99-D8EA-415F-AEC8-1BF591C47F64}" type="parTrans" cxnId="{F299EDEE-6658-4546-841E-7DA2522CDE37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F74FA41-561E-49C8-A9E5-C5C0FD9EBB94}" type="sibTrans" cxnId="{F299EDEE-6658-4546-841E-7DA2522CDE37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FD8CB4E-F0A3-4705-8F72-D3A1C99C9458}">
      <dgm:prSet custT="1"/>
      <dgm:spPr/>
      <dgm:t>
        <a:bodyPr/>
        <a:lstStyle/>
        <a:p>
          <a:r>
            <a:rPr lang="pt-BR" sz="1200" dirty="0">
              <a:latin typeface="Segoe UI Light" panose="020B0502040204020203" pitchFamily="34" charset="0"/>
              <a:cs typeface="Segoe UI Light" panose="020B0502040204020203" pitchFamily="34" charset="0"/>
            </a:rPr>
            <a:t>Subsídios à exportação com apoio do BNDES e da Finep</a:t>
          </a:r>
        </a:p>
      </dgm:t>
    </dgm:pt>
    <dgm:pt modelId="{B63CA773-FA4F-4FD2-9A2F-8F770F623ACE}" type="parTrans" cxnId="{C1F38A30-9A8E-4941-B76A-8BA6DB069B04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C3DDD96-C081-4824-9C9F-DA3FEFF108B6}" type="sibTrans" cxnId="{C1F38A30-9A8E-4941-B76A-8BA6DB069B04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035BE2C-AE05-4D72-A139-5A0177CE94C7}">
      <dgm:prSet custT="1"/>
      <dgm:spPr/>
      <dgm:t>
        <a:bodyPr/>
        <a:lstStyle/>
        <a:p>
          <a:r>
            <a:rPr lang="pt-BR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Medidas de investimento estrangeiro direto</a:t>
          </a:r>
        </a:p>
      </dgm:t>
    </dgm:pt>
    <dgm:pt modelId="{5FB6E0BE-6502-4AAC-A0DA-F0E7B366F8C5}" type="parTrans" cxnId="{BE6F75F6-B8F0-4E0B-8030-A65231D2D5DE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E20E294-1B47-4E12-B155-1D216AC77548}" type="sibTrans" cxnId="{BE6F75F6-B8F0-4E0B-8030-A65231D2D5DE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DE2E25E-7E33-422A-8C44-1B7406DA0822}">
      <dgm:prSet custT="1"/>
      <dgm:spPr/>
      <dgm:t>
        <a:bodyPr/>
        <a:lstStyle/>
        <a:p>
          <a:r>
            <a:rPr lang="pt-BR" sz="1200" dirty="0">
              <a:latin typeface="Segoe UI Light" panose="020B0502040204020203" pitchFamily="34" charset="0"/>
              <a:cs typeface="Segoe UI Light" panose="020B0502040204020203" pitchFamily="34" charset="0"/>
            </a:rPr>
            <a:t>Geração de benefícios à produção local decorrente de IED (melhoria do ambiente de negócios - NIB)</a:t>
          </a:r>
        </a:p>
      </dgm:t>
    </dgm:pt>
    <dgm:pt modelId="{1DA4C439-8526-4302-B9B1-B5057F9C43B1}" type="parTrans" cxnId="{F4BEB47D-51CF-4F3F-BF86-8FCD4947EC84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A036A30-D096-468F-AF63-216576A089F5}" type="sibTrans" cxnId="{F4BEB47D-51CF-4F3F-BF86-8FCD4947EC84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04A8731-0517-4263-AED5-DB760C14565C}">
      <dgm:prSet custT="1"/>
      <dgm:spPr/>
      <dgm:t>
        <a:bodyPr/>
        <a:lstStyle/>
        <a:p>
          <a:r>
            <a:rPr lang="pt-BR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Políticas de compras públicas</a:t>
          </a:r>
        </a:p>
      </dgm:t>
    </dgm:pt>
    <dgm:pt modelId="{A333CDA8-B03A-44B1-A2EF-A205C14FDC20}" type="parTrans" cxnId="{A8CE305E-D598-4657-8BBE-1EC0AA46E5A8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3DC4740-7D81-41BE-87F7-D9C2415F2E08}" type="sibTrans" cxnId="{A8CE305E-D598-4657-8BBE-1EC0AA46E5A8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5E9DFF7-8C56-4542-99F0-EB3C1CA600C4}">
      <dgm:prSet custT="1"/>
      <dgm:spPr/>
      <dgm:t>
        <a:bodyPr/>
        <a:lstStyle/>
        <a:p>
          <a:r>
            <a:rPr lang="pt-BR" sz="1200" dirty="0">
              <a:latin typeface="Segoe UI Light" panose="020B0502040204020203" pitchFamily="34" charset="0"/>
              <a:cs typeface="Segoe UI Light" panose="020B0502040204020203" pitchFamily="34" charset="0"/>
            </a:rPr>
            <a:t>Poder de compra do Estado visando alavancar o desenvolvimento industrial (NIB)</a:t>
          </a:r>
        </a:p>
      </dgm:t>
    </dgm:pt>
    <dgm:pt modelId="{05E62917-2E11-476E-9441-6FB898CF1B5C}" type="parTrans" cxnId="{2CE4AB65-9324-45C5-BEA1-66603469B148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4816CF5-6501-4DB1-802A-8B9649813F12}" type="sibTrans" cxnId="{2CE4AB65-9324-45C5-BEA1-66603469B148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3C771E1-3AA5-4FA2-B10E-1564CAF935D1}">
      <dgm:prSet custT="1"/>
      <dgm:spPr/>
      <dgm:t>
        <a:bodyPr/>
        <a:lstStyle/>
        <a:p>
          <a:r>
            <a:rPr lang="pt-BR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Incentivos ou requerimentos de localização</a:t>
          </a:r>
        </a:p>
      </dgm:t>
    </dgm:pt>
    <dgm:pt modelId="{BB3215AF-01D4-42FF-9B64-1286179F969D}" type="parTrans" cxnId="{A9007B43-420D-4165-932B-B5C62CDBAEE2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9250B70-76EA-429A-8F9E-979A02D139E6}" type="sibTrans" cxnId="{A9007B43-420D-4165-932B-B5C62CDBAEE2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D2C8ACA-7932-4D49-92E6-8576F7FF0560}">
      <dgm:prSet custT="1"/>
      <dgm:spPr/>
      <dgm:t>
        <a:bodyPr/>
        <a:lstStyle/>
        <a:p>
          <a:r>
            <a:rPr lang="pt-BR" sz="1200" dirty="0">
              <a:latin typeface="Segoe UI Light" panose="020B0502040204020203" pitchFamily="34" charset="0"/>
              <a:cs typeface="Segoe UI Light" panose="020B0502040204020203" pitchFamily="34" charset="0"/>
            </a:rPr>
            <a:t>Programa de nacionalização progressiva para baterias (Missões 3 e 5 - NIB)</a:t>
          </a:r>
        </a:p>
      </dgm:t>
    </dgm:pt>
    <dgm:pt modelId="{75FC48A0-3CCB-4679-A91F-167BC789736E}" type="parTrans" cxnId="{B916A844-D2E9-426E-A046-126BABF53056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0A8D709-F9A7-445C-B9D1-F87A91315A2A}" type="sibTrans" cxnId="{B916A844-D2E9-426E-A046-126BABF53056}">
      <dgm:prSet/>
      <dgm:spPr/>
      <dgm:t>
        <a:bodyPr/>
        <a:lstStyle/>
        <a:p>
          <a:endParaRPr lang="pt-BR" sz="13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C256DC5-A361-4F83-AD4B-FBB3BF3ECFBF}" type="pres">
      <dgm:prSet presAssocID="{9AC9BD22-6A43-4CB3-BC5C-10ED01A1F716}" presName="linear" presStyleCnt="0">
        <dgm:presLayoutVars>
          <dgm:animLvl val="lvl"/>
          <dgm:resizeHandles val="exact"/>
        </dgm:presLayoutVars>
      </dgm:prSet>
      <dgm:spPr/>
    </dgm:pt>
    <dgm:pt modelId="{13E6AA9F-24E2-4628-A931-A05A1A59C616}" type="pres">
      <dgm:prSet presAssocID="{4E8A303B-CCA5-4F2E-971B-44E008EF0223}" presName="parentText" presStyleLbl="node1" presStyleIdx="0" presStyleCnt="6" custLinFactNeighborX="-348">
        <dgm:presLayoutVars>
          <dgm:chMax val="0"/>
          <dgm:bulletEnabled val="1"/>
        </dgm:presLayoutVars>
      </dgm:prSet>
      <dgm:spPr/>
    </dgm:pt>
    <dgm:pt modelId="{E21BB56F-61FD-46DB-9210-42C810F3822F}" type="pres">
      <dgm:prSet presAssocID="{4E8A303B-CCA5-4F2E-971B-44E008EF0223}" presName="childText" presStyleLbl="revTx" presStyleIdx="0" presStyleCnt="6">
        <dgm:presLayoutVars>
          <dgm:bulletEnabled val="1"/>
        </dgm:presLayoutVars>
      </dgm:prSet>
      <dgm:spPr/>
    </dgm:pt>
    <dgm:pt modelId="{AB46D088-6BA6-40AE-B171-4F6B3B81829C}" type="pres">
      <dgm:prSet presAssocID="{DB6B2355-E268-4347-BC7D-BD40E713590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DE1EF29-B62B-4B09-8633-8F0616DAA2FA}" type="pres">
      <dgm:prSet presAssocID="{DB6B2355-E268-4347-BC7D-BD40E7135909}" presName="childText" presStyleLbl="revTx" presStyleIdx="1" presStyleCnt="6">
        <dgm:presLayoutVars>
          <dgm:bulletEnabled val="1"/>
        </dgm:presLayoutVars>
      </dgm:prSet>
      <dgm:spPr/>
    </dgm:pt>
    <dgm:pt modelId="{D24071D3-A4C6-436B-94DE-4D85239CD00D}" type="pres">
      <dgm:prSet presAssocID="{3383D498-B219-451E-BE3F-79646A69A27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2A86775-36EA-4E5F-BED2-45F733AB0116}" type="pres">
      <dgm:prSet presAssocID="{3383D498-B219-451E-BE3F-79646A69A27D}" presName="childText" presStyleLbl="revTx" presStyleIdx="2" presStyleCnt="6">
        <dgm:presLayoutVars>
          <dgm:bulletEnabled val="1"/>
        </dgm:presLayoutVars>
      </dgm:prSet>
      <dgm:spPr/>
    </dgm:pt>
    <dgm:pt modelId="{477448B8-6011-4293-8041-0499E2CCE9BE}" type="pres">
      <dgm:prSet presAssocID="{0035BE2C-AE05-4D72-A139-5A0177CE94C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55FECD7-7610-47BA-8FF0-3D93D5E41546}" type="pres">
      <dgm:prSet presAssocID="{0035BE2C-AE05-4D72-A139-5A0177CE94C7}" presName="childText" presStyleLbl="revTx" presStyleIdx="3" presStyleCnt="6">
        <dgm:presLayoutVars>
          <dgm:bulletEnabled val="1"/>
        </dgm:presLayoutVars>
      </dgm:prSet>
      <dgm:spPr/>
    </dgm:pt>
    <dgm:pt modelId="{984CB64C-120B-4E8F-8B72-20B4CCE88950}" type="pres">
      <dgm:prSet presAssocID="{C04A8731-0517-4263-AED5-DB760C14565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5817FF1-7AB6-473D-B7A8-175FA032E9E3}" type="pres">
      <dgm:prSet presAssocID="{C04A8731-0517-4263-AED5-DB760C14565C}" presName="childText" presStyleLbl="revTx" presStyleIdx="4" presStyleCnt="6">
        <dgm:presLayoutVars>
          <dgm:bulletEnabled val="1"/>
        </dgm:presLayoutVars>
      </dgm:prSet>
      <dgm:spPr/>
    </dgm:pt>
    <dgm:pt modelId="{76762392-CAB2-46B2-9770-4ACA8B7667F4}" type="pres">
      <dgm:prSet presAssocID="{73C771E1-3AA5-4FA2-B10E-1564CAF935D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1CD43FFD-CDF5-475E-8415-117CF6137174}" type="pres">
      <dgm:prSet presAssocID="{73C771E1-3AA5-4FA2-B10E-1564CAF935D1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A7EEEE1D-1BF5-45EB-8126-6F0A77BA42F8}" type="presOf" srcId="{9AC9BD22-6A43-4CB3-BC5C-10ED01A1F716}" destId="{6C256DC5-A361-4F83-AD4B-FBB3BF3ECFBF}" srcOrd="0" destOrd="0" presId="urn:microsoft.com/office/officeart/2005/8/layout/vList2"/>
    <dgm:cxn modelId="{9FF02928-67E2-488F-A21B-775173C309E1}" type="presOf" srcId="{95E9DFF7-8C56-4542-99F0-EB3C1CA600C4}" destId="{15817FF1-7AB6-473D-B7A8-175FA032E9E3}" srcOrd="0" destOrd="0" presId="urn:microsoft.com/office/officeart/2005/8/layout/vList2"/>
    <dgm:cxn modelId="{C1F38A30-9A8E-4941-B76A-8BA6DB069B04}" srcId="{3383D498-B219-451E-BE3F-79646A69A27D}" destId="{3FD8CB4E-F0A3-4705-8F72-D3A1C99C9458}" srcOrd="0" destOrd="0" parTransId="{B63CA773-FA4F-4FD2-9A2F-8F770F623ACE}" sibTransId="{DC3DDD96-C081-4824-9C9F-DA3FEFF108B6}"/>
    <dgm:cxn modelId="{A8CE305E-D598-4657-8BBE-1EC0AA46E5A8}" srcId="{9AC9BD22-6A43-4CB3-BC5C-10ED01A1F716}" destId="{C04A8731-0517-4263-AED5-DB760C14565C}" srcOrd="4" destOrd="0" parTransId="{A333CDA8-B03A-44B1-A2EF-A205C14FDC20}" sibTransId="{E3DC4740-7D81-41BE-87F7-D9C2415F2E08}"/>
    <dgm:cxn modelId="{5039A65E-6BCD-49AB-BCC0-76F32F53772B}" type="presOf" srcId="{0035BE2C-AE05-4D72-A139-5A0177CE94C7}" destId="{477448B8-6011-4293-8041-0499E2CCE9BE}" srcOrd="0" destOrd="0" presId="urn:microsoft.com/office/officeart/2005/8/layout/vList2"/>
    <dgm:cxn modelId="{A9007B43-420D-4165-932B-B5C62CDBAEE2}" srcId="{9AC9BD22-6A43-4CB3-BC5C-10ED01A1F716}" destId="{73C771E1-3AA5-4FA2-B10E-1564CAF935D1}" srcOrd="5" destOrd="0" parTransId="{BB3215AF-01D4-42FF-9B64-1286179F969D}" sibTransId="{09250B70-76EA-429A-8F9E-979A02D139E6}"/>
    <dgm:cxn modelId="{B916A844-D2E9-426E-A046-126BABF53056}" srcId="{73C771E1-3AA5-4FA2-B10E-1564CAF935D1}" destId="{1D2C8ACA-7932-4D49-92E6-8576F7FF0560}" srcOrd="0" destOrd="0" parTransId="{75FC48A0-3CCB-4679-A91F-167BC789736E}" sibTransId="{00A8D709-F9A7-445C-B9D1-F87A91315A2A}"/>
    <dgm:cxn modelId="{2CE4AB65-9324-45C5-BEA1-66603469B148}" srcId="{C04A8731-0517-4263-AED5-DB760C14565C}" destId="{95E9DFF7-8C56-4542-99F0-EB3C1CA600C4}" srcOrd="0" destOrd="0" parTransId="{05E62917-2E11-476E-9441-6FB898CF1B5C}" sibTransId="{34816CF5-6501-4DB1-802A-8B9649813F12}"/>
    <dgm:cxn modelId="{38BA6970-3A1E-47D8-AF2E-8FF663670950}" type="presOf" srcId="{4191389A-F477-476E-B486-E899D2159EEA}" destId="{E21BB56F-61FD-46DB-9210-42C810F3822F}" srcOrd="0" destOrd="0" presId="urn:microsoft.com/office/officeart/2005/8/layout/vList2"/>
    <dgm:cxn modelId="{C4EF7272-83F8-49C0-9524-612165CCD616}" type="presOf" srcId="{73C771E1-3AA5-4FA2-B10E-1564CAF935D1}" destId="{76762392-CAB2-46B2-9770-4ACA8B7667F4}" srcOrd="0" destOrd="0" presId="urn:microsoft.com/office/officeart/2005/8/layout/vList2"/>
    <dgm:cxn modelId="{3891F954-1EB4-4E6C-A1E4-5995562DEAF9}" type="presOf" srcId="{C04A8731-0517-4263-AED5-DB760C14565C}" destId="{984CB64C-120B-4E8F-8B72-20B4CCE88950}" srcOrd="0" destOrd="0" presId="urn:microsoft.com/office/officeart/2005/8/layout/vList2"/>
    <dgm:cxn modelId="{675BA17A-C1B8-49C5-AF11-7DCB3607F495}" type="presOf" srcId="{F6392428-54E9-4ECB-90D7-115CB141F81B}" destId="{9DE1EF29-B62B-4B09-8633-8F0616DAA2FA}" srcOrd="0" destOrd="0" presId="urn:microsoft.com/office/officeart/2005/8/layout/vList2"/>
    <dgm:cxn modelId="{F4BEB47D-51CF-4F3F-BF86-8FCD4947EC84}" srcId="{0035BE2C-AE05-4D72-A139-5A0177CE94C7}" destId="{CDE2E25E-7E33-422A-8C44-1B7406DA0822}" srcOrd="0" destOrd="0" parTransId="{1DA4C439-8526-4302-B9B1-B5057F9C43B1}" sibTransId="{DA036A30-D096-468F-AF63-216576A089F5}"/>
    <dgm:cxn modelId="{AD44B782-226E-4CD6-96E5-19FA13EEFA6C}" type="presOf" srcId="{1D2C8ACA-7932-4D49-92E6-8576F7FF0560}" destId="{1CD43FFD-CDF5-475E-8415-117CF6137174}" srcOrd="0" destOrd="0" presId="urn:microsoft.com/office/officeart/2005/8/layout/vList2"/>
    <dgm:cxn modelId="{93483D85-6D42-40B9-96F2-98F8C190B10C}" type="presOf" srcId="{DB6B2355-E268-4347-BC7D-BD40E7135909}" destId="{AB46D088-6BA6-40AE-B171-4F6B3B81829C}" srcOrd="0" destOrd="0" presId="urn:microsoft.com/office/officeart/2005/8/layout/vList2"/>
    <dgm:cxn modelId="{8C13EF89-D9D1-4F01-B27C-5012F00D6D76}" srcId="{9AC9BD22-6A43-4CB3-BC5C-10ED01A1F716}" destId="{DB6B2355-E268-4347-BC7D-BD40E7135909}" srcOrd="1" destOrd="0" parTransId="{7AF69E6A-1E41-4939-8133-CB1DEF8DDC34}" sibTransId="{1216839C-87AE-40F4-900E-2738B87F15EC}"/>
    <dgm:cxn modelId="{3CCE159B-B070-405A-902C-AFA9625E385C}" srcId="{DB6B2355-E268-4347-BC7D-BD40E7135909}" destId="{F6392428-54E9-4ECB-90D7-115CB141F81B}" srcOrd="0" destOrd="0" parTransId="{8B0BA968-F94D-4BA4-8A24-AB5CE0EEB0E0}" sibTransId="{001CF670-5F40-49F4-B8A7-19F441DA36BE}"/>
    <dgm:cxn modelId="{83B535A9-F813-4311-A9C6-E5B31EEBDED4}" srcId="{4E8A303B-CCA5-4F2E-971B-44E008EF0223}" destId="{4191389A-F477-476E-B486-E899D2159EEA}" srcOrd="0" destOrd="0" parTransId="{7A03BB57-909B-4643-A49C-E217E5F94B01}" sibTransId="{BD8C4FA6-3FC5-47E2-8BC3-BEE0E5435DEE}"/>
    <dgm:cxn modelId="{96E2B5B5-E4AA-43AE-BE5D-483C2D5CA26E}" type="presOf" srcId="{3383D498-B219-451E-BE3F-79646A69A27D}" destId="{D24071D3-A4C6-436B-94DE-4D85239CD00D}" srcOrd="0" destOrd="0" presId="urn:microsoft.com/office/officeart/2005/8/layout/vList2"/>
    <dgm:cxn modelId="{3D4B34C4-CAA2-4A6C-82DD-DEB1FFEAF68D}" type="presOf" srcId="{3FD8CB4E-F0A3-4705-8F72-D3A1C99C9458}" destId="{52A86775-36EA-4E5F-BED2-45F733AB0116}" srcOrd="0" destOrd="0" presId="urn:microsoft.com/office/officeart/2005/8/layout/vList2"/>
    <dgm:cxn modelId="{696587D4-A82B-434B-BE10-E42E6AC9CE57}" srcId="{9AC9BD22-6A43-4CB3-BC5C-10ED01A1F716}" destId="{4E8A303B-CCA5-4F2E-971B-44E008EF0223}" srcOrd="0" destOrd="0" parTransId="{1EE2093F-348A-4672-B07B-907FAAC4591A}" sibTransId="{18C284E2-2964-489A-AE72-26816FCABD40}"/>
    <dgm:cxn modelId="{F299EDEE-6658-4546-841E-7DA2522CDE37}" srcId="{9AC9BD22-6A43-4CB3-BC5C-10ED01A1F716}" destId="{3383D498-B219-451E-BE3F-79646A69A27D}" srcOrd="2" destOrd="0" parTransId="{90EF7F99-D8EA-415F-AEC8-1BF591C47F64}" sibTransId="{FF74FA41-561E-49C8-A9E5-C5C0FD9EBB94}"/>
    <dgm:cxn modelId="{BE6F75F6-B8F0-4E0B-8030-A65231D2D5DE}" srcId="{9AC9BD22-6A43-4CB3-BC5C-10ED01A1F716}" destId="{0035BE2C-AE05-4D72-A139-5A0177CE94C7}" srcOrd="3" destOrd="0" parTransId="{5FB6E0BE-6502-4AAC-A0DA-F0E7B366F8C5}" sibTransId="{DE20E294-1B47-4E12-B155-1D216AC77548}"/>
    <dgm:cxn modelId="{C2A739FF-E200-42D1-97E0-A8E035EAC81A}" type="presOf" srcId="{4E8A303B-CCA5-4F2E-971B-44E008EF0223}" destId="{13E6AA9F-24E2-4628-A931-A05A1A59C616}" srcOrd="0" destOrd="0" presId="urn:microsoft.com/office/officeart/2005/8/layout/vList2"/>
    <dgm:cxn modelId="{3F0EE5FF-630A-4050-8E87-AA570B1F370A}" type="presOf" srcId="{CDE2E25E-7E33-422A-8C44-1B7406DA0822}" destId="{555FECD7-7610-47BA-8FF0-3D93D5E41546}" srcOrd="0" destOrd="0" presId="urn:microsoft.com/office/officeart/2005/8/layout/vList2"/>
    <dgm:cxn modelId="{5C878539-AE32-46AF-83AE-76B8E59648CA}" type="presParOf" srcId="{6C256DC5-A361-4F83-AD4B-FBB3BF3ECFBF}" destId="{13E6AA9F-24E2-4628-A931-A05A1A59C616}" srcOrd="0" destOrd="0" presId="urn:microsoft.com/office/officeart/2005/8/layout/vList2"/>
    <dgm:cxn modelId="{B672B934-B964-4D53-810E-6D028DFBC1F7}" type="presParOf" srcId="{6C256DC5-A361-4F83-AD4B-FBB3BF3ECFBF}" destId="{E21BB56F-61FD-46DB-9210-42C810F3822F}" srcOrd="1" destOrd="0" presId="urn:microsoft.com/office/officeart/2005/8/layout/vList2"/>
    <dgm:cxn modelId="{A4976A38-0570-4203-8F68-423B99DDA23A}" type="presParOf" srcId="{6C256DC5-A361-4F83-AD4B-FBB3BF3ECFBF}" destId="{AB46D088-6BA6-40AE-B171-4F6B3B81829C}" srcOrd="2" destOrd="0" presId="urn:microsoft.com/office/officeart/2005/8/layout/vList2"/>
    <dgm:cxn modelId="{23C8880F-5552-4761-BEB9-8A6987EF7740}" type="presParOf" srcId="{6C256DC5-A361-4F83-AD4B-FBB3BF3ECFBF}" destId="{9DE1EF29-B62B-4B09-8633-8F0616DAA2FA}" srcOrd="3" destOrd="0" presId="urn:microsoft.com/office/officeart/2005/8/layout/vList2"/>
    <dgm:cxn modelId="{027D4634-1B73-4C3C-B1E4-09AA3F2A8FAA}" type="presParOf" srcId="{6C256DC5-A361-4F83-AD4B-FBB3BF3ECFBF}" destId="{D24071D3-A4C6-436B-94DE-4D85239CD00D}" srcOrd="4" destOrd="0" presId="urn:microsoft.com/office/officeart/2005/8/layout/vList2"/>
    <dgm:cxn modelId="{A2403F4C-7C6D-4C80-97BD-64BE88CF38FF}" type="presParOf" srcId="{6C256DC5-A361-4F83-AD4B-FBB3BF3ECFBF}" destId="{52A86775-36EA-4E5F-BED2-45F733AB0116}" srcOrd="5" destOrd="0" presId="urn:microsoft.com/office/officeart/2005/8/layout/vList2"/>
    <dgm:cxn modelId="{74BD61C6-C8EC-4CF8-A806-B0EB846403BC}" type="presParOf" srcId="{6C256DC5-A361-4F83-AD4B-FBB3BF3ECFBF}" destId="{477448B8-6011-4293-8041-0499E2CCE9BE}" srcOrd="6" destOrd="0" presId="urn:microsoft.com/office/officeart/2005/8/layout/vList2"/>
    <dgm:cxn modelId="{1283ADC7-15BA-4FDF-A5F8-D87876AF10DE}" type="presParOf" srcId="{6C256DC5-A361-4F83-AD4B-FBB3BF3ECFBF}" destId="{555FECD7-7610-47BA-8FF0-3D93D5E41546}" srcOrd="7" destOrd="0" presId="urn:microsoft.com/office/officeart/2005/8/layout/vList2"/>
    <dgm:cxn modelId="{06A2FF06-D08E-4FDB-A09B-9B3C117F89F9}" type="presParOf" srcId="{6C256DC5-A361-4F83-AD4B-FBB3BF3ECFBF}" destId="{984CB64C-120B-4E8F-8B72-20B4CCE88950}" srcOrd="8" destOrd="0" presId="urn:microsoft.com/office/officeart/2005/8/layout/vList2"/>
    <dgm:cxn modelId="{CC9CEAB2-FF1E-4C46-82E6-E393ED0D8B8D}" type="presParOf" srcId="{6C256DC5-A361-4F83-AD4B-FBB3BF3ECFBF}" destId="{15817FF1-7AB6-473D-B7A8-175FA032E9E3}" srcOrd="9" destOrd="0" presId="urn:microsoft.com/office/officeart/2005/8/layout/vList2"/>
    <dgm:cxn modelId="{F62E86B9-C6BE-4C83-9959-9F632FAE8359}" type="presParOf" srcId="{6C256DC5-A361-4F83-AD4B-FBB3BF3ECFBF}" destId="{76762392-CAB2-46B2-9770-4ACA8B7667F4}" srcOrd="10" destOrd="0" presId="urn:microsoft.com/office/officeart/2005/8/layout/vList2"/>
    <dgm:cxn modelId="{ECF1A41C-4CF1-4962-9053-3E803BD7B829}" type="presParOf" srcId="{6C256DC5-A361-4F83-AD4B-FBB3BF3ECFBF}" destId="{1CD43FFD-CDF5-475E-8415-117CF6137174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7E912-500F-4307-801A-FF14D64212F0}">
      <dsp:nvSpPr>
        <dsp:cNvPr id="0" name=""/>
        <dsp:cNvSpPr/>
      </dsp:nvSpPr>
      <dsp:spPr>
        <a:xfrm rot="5400000">
          <a:off x="7273803" y="-3221926"/>
          <a:ext cx="515335" cy="70884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como proibições, tarifas, quotas e licenças</a:t>
          </a:r>
        </a:p>
      </dsp:txBody>
      <dsp:txXfrm rot="-5400000">
        <a:off x="3987250" y="89784"/>
        <a:ext cx="7063286" cy="465021"/>
      </dsp:txXfrm>
    </dsp:sp>
    <dsp:sp modelId="{96C07A05-FF1F-4BCE-85ED-823AF0BD8605}">
      <dsp:nvSpPr>
        <dsp:cNvPr id="0" name=""/>
        <dsp:cNvSpPr/>
      </dsp:nvSpPr>
      <dsp:spPr>
        <a:xfrm>
          <a:off x="0" y="210"/>
          <a:ext cx="3987249" cy="644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Barreiras à exportação </a:t>
          </a:r>
        </a:p>
      </dsp:txBody>
      <dsp:txXfrm>
        <a:off x="31446" y="31656"/>
        <a:ext cx="3924357" cy="581277"/>
      </dsp:txXfrm>
    </dsp:sp>
    <dsp:sp modelId="{A188D4D8-4757-439B-BFDD-1C702247C229}">
      <dsp:nvSpPr>
        <dsp:cNvPr id="0" name=""/>
        <dsp:cNvSpPr/>
      </dsp:nvSpPr>
      <dsp:spPr>
        <a:xfrm rot="5400000">
          <a:off x="7273803" y="-2545549"/>
          <a:ext cx="515335" cy="70884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como proibições, tarifas, quotas e licenças</a:t>
          </a:r>
        </a:p>
      </dsp:txBody>
      <dsp:txXfrm rot="-5400000">
        <a:off x="3987250" y="766161"/>
        <a:ext cx="7063286" cy="465021"/>
      </dsp:txXfrm>
    </dsp:sp>
    <dsp:sp modelId="{AC3974B4-664E-4F94-A358-7407825239F2}">
      <dsp:nvSpPr>
        <dsp:cNvPr id="0" name=""/>
        <dsp:cNvSpPr/>
      </dsp:nvSpPr>
      <dsp:spPr>
        <a:xfrm>
          <a:off x="0" y="676588"/>
          <a:ext cx="3987249" cy="644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Barreiras à importação </a:t>
          </a:r>
        </a:p>
      </dsp:txBody>
      <dsp:txXfrm>
        <a:off x="31446" y="708034"/>
        <a:ext cx="3924357" cy="581277"/>
      </dsp:txXfrm>
    </dsp:sp>
    <dsp:sp modelId="{E89F329F-DC43-4265-8599-FA94AEBA918A}">
      <dsp:nvSpPr>
        <dsp:cNvPr id="0" name=""/>
        <dsp:cNvSpPr/>
      </dsp:nvSpPr>
      <dsp:spPr>
        <a:xfrm rot="5400000">
          <a:off x="7197641" y="-1861319"/>
          <a:ext cx="652950" cy="70815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com isenções tributárias, empréstimos governamentais, medidas de estabilização de preços, subsídios à produção e </a:t>
          </a:r>
          <a:r>
            <a:rPr lang="pt-BR" sz="1600" b="0" kern="1200" dirty="0" err="1">
              <a:latin typeface="Segoe UI Semilight" panose="020B0402040204020203" pitchFamily="34" charset="0"/>
              <a:cs typeface="Segoe UI Semilight" panose="020B0402040204020203" pitchFamily="34" charset="0"/>
            </a:rPr>
            <a:t>etc</a:t>
          </a:r>
          <a:endParaRPr lang="pt-BR" sz="1600" b="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 rot="-5400000">
        <a:off x="3983356" y="1384840"/>
        <a:ext cx="7049647" cy="589202"/>
      </dsp:txXfrm>
    </dsp:sp>
    <dsp:sp modelId="{A1FCAC48-F195-4838-8A3E-41785F8BF7C9}">
      <dsp:nvSpPr>
        <dsp:cNvPr id="0" name=""/>
        <dsp:cNvSpPr/>
      </dsp:nvSpPr>
      <dsp:spPr>
        <a:xfrm>
          <a:off x="0" y="1357356"/>
          <a:ext cx="3983355" cy="644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Subsídios domésticos</a:t>
          </a:r>
        </a:p>
      </dsp:txBody>
      <dsp:txXfrm>
        <a:off x="31446" y="1388802"/>
        <a:ext cx="3920463" cy="581277"/>
      </dsp:txXfrm>
    </dsp:sp>
    <dsp:sp modelId="{05F663EC-758F-40F2-9F89-8AC74F14742E}">
      <dsp:nvSpPr>
        <dsp:cNvPr id="0" name=""/>
        <dsp:cNvSpPr/>
      </dsp:nvSpPr>
      <dsp:spPr>
        <a:xfrm rot="5400000">
          <a:off x="7273803" y="-1184012"/>
          <a:ext cx="515335" cy="70884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como benefícios tributários, subsídios e financiamento à exportação</a:t>
          </a:r>
        </a:p>
      </dsp:txBody>
      <dsp:txXfrm rot="-5400000">
        <a:off x="3987250" y="2127698"/>
        <a:ext cx="7063286" cy="465021"/>
      </dsp:txXfrm>
    </dsp:sp>
    <dsp:sp modelId="{CDB8BB43-B5B6-4516-B4F4-09EB29C6FBF5}">
      <dsp:nvSpPr>
        <dsp:cNvPr id="0" name=""/>
        <dsp:cNvSpPr/>
      </dsp:nvSpPr>
      <dsp:spPr>
        <a:xfrm>
          <a:off x="0" y="2038124"/>
          <a:ext cx="3987249" cy="644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Incentivos à exportação</a:t>
          </a:r>
        </a:p>
      </dsp:txBody>
      <dsp:txXfrm>
        <a:off x="31446" y="2069570"/>
        <a:ext cx="3924357" cy="581277"/>
      </dsp:txXfrm>
    </dsp:sp>
    <dsp:sp modelId="{DEEF08C1-0230-428E-95C3-1F0FAF04DE86}">
      <dsp:nvSpPr>
        <dsp:cNvPr id="0" name=""/>
        <dsp:cNvSpPr/>
      </dsp:nvSpPr>
      <dsp:spPr>
        <a:xfrm rot="5400000">
          <a:off x="7273803" y="-507635"/>
          <a:ext cx="515335" cy="70884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como requerimentos de entrada de IED e propriedade de capital</a:t>
          </a:r>
        </a:p>
      </dsp:txBody>
      <dsp:txXfrm rot="-5400000">
        <a:off x="3987250" y="2804075"/>
        <a:ext cx="7063286" cy="465021"/>
      </dsp:txXfrm>
    </dsp:sp>
    <dsp:sp modelId="{F1FD3C34-2D39-434F-9F38-6BD7BDBC62FC}">
      <dsp:nvSpPr>
        <dsp:cNvPr id="0" name=""/>
        <dsp:cNvSpPr/>
      </dsp:nvSpPr>
      <dsp:spPr>
        <a:xfrm>
          <a:off x="0" y="2714502"/>
          <a:ext cx="3987249" cy="644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Medidas de Investimento Estrangeiro Direto (IED)</a:t>
          </a:r>
        </a:p>
      </dsp:txBody>
      <dsp:txXfrm>
        <a:off x="31446" y="2745948"/>
        <a:ext cx="3924357" cy="581277"/>
      </dsp:txXfrm>
    </dsp:sp>
    <dsp:sp modelId="{78A11C64-80C4-4078-AE0B-541B4FCFCACF}">
      <dsp:nvSpPr>
        <dsp:cNvPr id="0" name=""/>
        <dsp:cNvSpPr/>
      </dsp:nvSpPr>
      <dsp:spPr>
        <a:xfrm rot="5400000">
          <a:off x="7273803" y="168742"/>
          <a:ext cx="515335" cy="70884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para favorecer produtores locais em contratos governamentais</a:t>
          </a:r>
        </a:p>
      </dsp:txBody>
      <dsp:txXfrm rot="-5400000">
        <a:off x="3987250" y="3480453"/>
        <a:ext cx="7063286" cy="465021"/>
      </dsp:txXfrm>
    </dsp:sp>
    <dsp:sp modelId="{ED817735-D274-481E-B06B-F9D7D05CD33D}">
      <dsp:nvSpPr>
        <dsp:cNvPr id="0" name=""/>
        <dsp:cNvSpPr/>
      </dsp:nvSpPr>
      <dsp:spPr>
        <a:xfrm>
          <a:off x="0" y="3390879"/>
          <a:ext cx="3987249" cy="644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Políticas de compras públicas</a:t>
          </a:r>
        </a:p>
      </dsp:txBody>
      <dsp:txXfrm>
        <a:off x="31446" y="3422325"/>
        <a:ext cx="3924357" cy="581277"/>
      </dsp:txXfrm>
    </dsp:sp>
    <dsp:sp modelId="{D6169BB0-DF13-47DB-B379-EF1FAD9037B9}">
      <dsp:nvSpPr>
        <dsp:cNvPr id="0" name=""/>
        <dsp:cNvSpPr/>
      </dsp:nvSpPr>
      <dsp:spPr>
        <a:xfrm rot="5400000">
          <a:off x="7273803" y="845120"/>
          <a:ext cx="515335" cy="70884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como exigências de conteúdo local</a:t>
          </a:r>
        </a:p>
      </dsp:txBody>
      <dsp:txXfrm rot="-5400000">
        <a:off x="3987250" y="4156831"/>
        <a:ext cx="7063286" cy="465021"/>
      </dsp:txXfrm>
    </dsp:sp>
    <dsp:sp modelId="{33A778B7-DF24-4DBE-951B-05599FD1E83D}">
      <dsp:nvSpPr>
        <dsp:cNvPr id="0" name=""/>
        <dsp:cNvSpPr/>
      </dsp:nvSpPr>
      <dsp:spPr>
        <a:xfrm>
          <a:off x="0" y="4067257"/>
          <a:ext cx="3987249" cy="644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Incentivos ou requerimentos de localização</a:t>
          </a:r>
        </a:p>
      </dsp:txBody>
      <dsp:txXfrm>
        <a:off x="31446" y="4098703"/>
        <a:ext cx="3924357" cy="581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6AA9F-24E2-4628-A931-A05A1A59C616}">
      <dsp:nvSpPr>
        <dsp:cNvPr id="0" name=""/>
        <dsp:cNvSpPr/>
      </dsp:nvSpPr>
      <dsp:spPr>
        <a:xfrm>
          <a:off x="0" y="21082"/>
          <a:ext cx="5906416" cy="360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Barreiras à importação </a:t>
          </a:r>
        </a:p>
      </dsp:txBody>
      <dsp:txXfrm>
        <a:off x="17591" y="38673"/>
        <a:ext cx="5871234" cy="325178"/>
      </dsp:txXfrm>
    </dsp:sp>
    <dsp:sp modelId="{E21BB56F-61FD-46DB-9210-42C810F3822F}">
      <dsp:nvSpPr>
        <dsp:cNvPr id="0" name=""/>
        <dsp:cNvSpPr/>
      </dsp:nvSpPr>
      <dsp:spPr>
        <a:xfrm>
          <a:off x="0" y="381442"/>
          <a:ext cx="5906416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Imposto gradativo sobre veículos eletrificados. (Missão 3 - NIB)</a:t>
          </a:r>
        </a:p>
      </dsp:txBody>
      <dsp:txXfrm>
        <a:off x="0" y="381442"/>
        <a:ext cx="5906416" cy="231840"/>
      </dsp:txXfrm>
    </dsp:sp>
    <dsp:sp modelId="{AB46D088-6BA6-40AE-B171-4F6B3B81829C}">
      <dsp:nvSpPr>
        <dsp:cNvPr id="0" name=""/>
        <dsp:cNvSpPr/>
      </dsp:nvSpPr>
      <dsp:spPr>
        <a:xfrm>
          <a:off x="0" y="613282"/>
          <a:ext cx="5906416" cy="360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Subsídios domésticos</a:t>
          </a:r>
        </a:p>
      </dsp:txBody>
      <dsp:txXfrm>
        <a:off x="17591" y="630873"/>
        <a:ext cx="5871234" cy="325178"/>
      </dsp:txXfrm>
    </dsp:sp>
    <dsp:sp modelId="{9DE1EF29-B62B-4B09-8633-8F0616DAA2FA}">
      <dsp:nvSpPr>
        <dsp:cNvPr id="0" name=""/>
        <dsp:cNvSpPr/>
      </dsp:nvSpPr>
      <dsp:spPr>
        <a:xfrm>
          <a:off x="0" y="973642"/>
          <a:ext cx="5906416" cy="39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Programa de apoio ao desenvolvimento tecnológico da indústria de semicondutores (Missão 4 - NIB)</a:t>
          </a:r>
        </a:p>
      </dsp:txBody>
      <dsp:txXfrm>
        <a:off x="0" y="973642"/>
        <a:ext cx="5906416" cy="398475"/>
      </dsp:txXfrm>
    </dsp:sp>
    <dsp:sp modelId="{D24071D3-A4C6-436B-94DE-4D85239CD00D}">
      <dsp:nvSpPr>
        <dsp:cNvPr id="0" name=""/>
        <dsp:cNvSpPr/>
      </dsp:nvSpPr>
      <dsp:spPr>
        <a:xfrm>
          <a:off x="0" y="1372117"/>
          <a:ext cx="5906416" cy="360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Incentivos à exportação</a:t>
          </a:r>
        </a:p>
      </dsp:txBody>
      <dsp:txXfrm>
        <a:off x="17591" y="1389708"/>
        <a:ext cx="5871234" cy="325178"/>
      </dsp:txXfrm>
    </dsp:sp>
    <dsp:sp modelId="{52A86775-36EA-4E5F-BED2-45F733AB0116}">
      <dsp:nvSpPr>
        <dsp:cNvPr id="0" name=""/>
        <dsp:cNvSpPr/>
      </dsp:nvSpPr>
      <dsp:spPr>
        <a:xfrm>
          <a:off x="0" y="1732477"/>
          <a:ext cx="5906416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Subsídios à exportação com apoio do BNDES e da Finep</a:t>
          </a:r>
        </a:p>
      </dsp:txBody>
      <dsp:txXfrm>
        <a:off x="0" y="1732477"/>
        <a:ext cx="5906416" cy="231840"/>
      </dsp:txXfrm>
    </dsp:sp>
    <dsp:sp modelId="{477448B8-6011-4293-8041-0499E2CCE9BE}">
      <dsp:nvSpPr>
        <dsp:cNvPr id="0" name=""/>
        <dsp:cNvSpPr/>
      </dsp:nvSpPr>
      <dsp:spPr>
        <a:xfrm>
          <a:off x="0" y="1964317"/>
          <a:ext cx="5906416" cy="360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Medidas de investimento estrangeiro direto</a:t>
          </a:r>
        </a:p>
      </dsp:txBody>
      <dsp:txXfrm>
        <a:off x="17591" y="1981908"/>
        <a:ext cx="5871234" cy="325178"/>
      </dsp:txXfrm>
    </dsp:sp>
    <dsp:sp modelId="{555FECD7-7610-47BA-8FF0-3D93D5E41546}">
      <dsp:nvSpPr>
        <dsp:cNvPr id="0" name=""/>
        <dsp:cNvSpPr/>
      </dsp:nvSpPr>
      <dsp:spPr>
        <a:xfrm>
          <a:off x="0" y="2324677"/>
          <a:ext cx="5906416" cy="39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Geração de benefícios à produção local decorrente de IED (melhoria do ambiente de negócios - NIB)</a:t>
          </a:r>
        </a:p>
      </dsp:txBody>
      <dsp:txXfrm>
        <a:off x="0" y="2324677"/>
        <a:ext cx="5906416" cy="398475"/>
      </dsp:txXfrm>
    </dsp:sp>
    <dsp:sp modelId="{984CB64C-120B-4E8F-8B72-20B4CCE88950}">
      <dsp:nvSpPr>
        <dsp:cNvPr id="0" name=""/>
        <dsp:cNvSpPr/>
      </dsp:nvSpPr>
      <dsp:spPr>
        <a:xfrm>
          <a:off x="0" y="2723152"/>
          <a:ext cx="5906416" cy="360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Políticas de compras públicas</a:t>
          </a:r>
        </a:p>
      </dsp:txBody>
      <dsp:txXfrm>
        <a:off x="17591" y="2740743"/>
        <a:ext cx="5871234" cy="325178"/>
      </dsp:txXfrm>
    </dsp:sp>
    <dsp:sp modelId="{15817FF1-7AB6-473D-B7A8-175FA032E9E3}">
      <dsp:nvSpPr>
        <dsp:cNvPr id="0" name=""/>
        <dsp:cNvSpPr/>
      </dsp:nvSpPr>
      <dsp:spPr>
        <a:xfrm>
          <a:off x="0" y="3083512"/>
          <a:ext cx="5906416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Poder de compra do Estado visando alavancar o desenvolvimento industrial (NIB)</a:t>
          </a:r>
        </a:p>
      </dsp:txBody>
      <dsp:txXfrm>
        <a:off x="0" y="3083512"/>
        <a:ext cx="5906416" cy="231840"/>
      </dsp:txXfrm>
    </dsp:sp>
    <dsp:sp modelId="{76762392-CAB2-46B2-9770-4ACA8B7667F4}">
      <dsp:nvSpPr>
        <dsp:cNvPr id="0" name=""/>
        <dsp:cNvSpPr/>
      </dsp:nvSpPr>
      <dsp:spPr>
        <a:xfrm>
          <a:off x="0" y="3315352"/>
          <a:ext cx="5906416" cy="360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Incentivos ou requerimentos de localização</a:t>
          </a:r>
        </a:p>
      </dsp:txBody>
      <dsp:txXfrm>
        <a:off x="17591" y="3332943"/>
        <a:ext cx="5871234" cy="325178"/>
      </dsp:txXfrm>
    </dsp:sp>
    <dsp:sp modelId="{1CD43FFD-CDF5-475E-8415-117CF6137174}">
      <dsp:nvSpPr>
        <dsp:cNvPr id="0" name=""/>
        <dsp:cNvSpPr/>
      </dsp:nvSpPr>
      <dsp:spPr>
        <a:xfrm>
          <a:off x="0" y="3675712"/>
          <a:ext cx="5906416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Programa de nacionalização progressiva para baterias (Missões 3 e 5 - NIB)</a:t>
          </a:r>
        </a:p>
      </dsp:txBody>
      <dsp:txXfrm>
        <a:off x="0" y="3675712"/>
        <a:ext cx="5906416" cy="23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5F6AC-A1EF-4BC4-95D7-2FF15472BAA9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83786-9097-4754-80E0-30D3BFB2D1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78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r>
              <a:rPr lang="pt-BR" dirty="0"/>
              <a:t>Colocar o Brasil por ultimo;</a:t>
            </a:r>
            <a:br>
              <a:rPr lang="pt-BR" dirty="0"/>
            </a:br>
            <a:r>
              <a:rPr lang="pt-BR" dirty="0"/>
              <a:t>Buscar algum exemplo mais concreto no caso da CHINA</a:t>
            </a:r>
          </a:p>
          <a:p>
            <a:pPr marL="0" indent="0" algn="l">
              <a:buFontTx/>
              <a:buNone/>
            </a:pPr>
            <a:endParaRPr lang="pt-BR" dirty="0"/>
          </a:p>
          <a:p>
            <a:pPr marL="0" indent="0" algn="l">
              <a:buFontTx/>
              <a:buNone/>
            </a:pPr>
            <a:endParaRPr lang="pt-BR" dirty="0"/>
          </a:p>
          <a:p>
            <a:pPr marL="0" indent="0" algn="l">
              <a:buFontTx/>
              <a:buNone/>
            </a:pPr>
            <a:r>
              <a:rPr lang="pt-BR" dirty="0"/>
              <a:t>Exemplo mais concreto da China:</a:t>
            </a:r>
          </a:p>
          <a:p>
            <a:pPr marL="0" indent="0" algn="l">
              <a:buFontTx/>
              <a:buNone/>
            </a:pPr>
            <a:r>
              <a:rPr lang="pt-BR" dirty="0"/>
              <a:t>- Referência: https://valor.globo.com/mundo/noticia/2023/07/03/china-restringe-exportacao-de-materiais-usados-em-chips-para-redes-5g.ghtml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Exemplo de 2023, a ver com restrição de exportação e no contexto de retaliação a medidas de política industrial feita pelos EUA.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C61F8-3D83-496E-B8A1-A175E63FDC2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263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r>
              <a:rPr lang="pt-BR" dirty="0"/>
              <a:t>O resultado da análise econométrica do FMI sugere que há uma relação negativa entre o crédito ao setor privado e a implementação de medidas de política industrial. Os autores chamam a atenção para uma possível substituição entre o acesso ao financiamento no mercado privado e a intervenção governamental. </a:t>
            </a:r>
          </a:p>
          <a:p>
            <a:pPr marL="0" indent="0" algn="l">
              <a:buFontTx/>
              <a:buNone/>
            </a:pPr>
            <a:endParaRPr lang="pt-BR" dirty="0"/>
          </a:p>
          <a:p>
            <a:pPr marL="0" indent="0" algn="l">
              <a:buFontTx/>
              <a:buNone/>
            </a:pPr>
            <a:r>
              <a:rPr lang="pt-BR" dirty="0"/>
              <a:t>A respeito dessa substitutibilidade: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Quando o </a:t>
            </a:r>
            <a:r>
              <a:rPr lang="pt-BR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crédito ao setor privado é maior</a:t>
            </a:r>
            <a:r>
              <a:rPr lang="pt-BR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, as empresas têm mais acesso a financiamento no mercado. Isso significa que elas podem obter empréstimos de bancos ou emitir títulos para financiar suas atividades.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Por outro lado, quando o governo implementa medidas de política industrial, ele pode intervir diretamente na economia. Isso pode incluir subsídios para setores específicos ou restrições comerciais.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A substitutibilidade ocorre porque, quando as empresas têm acesso fácil a crédito no mercado, elas podem depender menos das medidas do governo. Elas podem preferir financiar suas operações por meio de empréstimos privados em vez de depender de incentivos governamentais.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Portanto, quanto maior o crédito ao setor privado, menos as empresas podem precisar das medidas de política industrial.</a:t>
            </a:r>
          </a:p>
          <a:p>
            <a:pPr marL="0" indent="0" algn="l">
              <a:buFontTx/>
              <a:buNone/>
            </a:pPr>
            <a:endParaRPr lang="pt-BR" dirty="0"/>
          </a:p>
          <a:p>
            <a:pPr marL="0" indent="0" algn="l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C61F8-3D83-496E-B8A1-A175E63FDC2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652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r>
              <a:rPr lang="pt-BR" b="1" dirty="0"/>
              <a:t>INSTRUMENTOS</a:t>
            </a:r>
          </a:p>
          <a:p>
            <a:pPr marL="0" indent="0" algn="l">
              <a:buFontTx/>
              <a:buNone/>
            </a:pPr>
            <a:endParaRPr lang="pt-BR" dirty="0"/>
          </a:p>
          <a:p>
            <a:pPr marL="0" indent="0" algn="l">
              <a:buFontTx/>
              <a:buNone/>
            </a:pPr>
            <a:r>
              <a:rPr lang="pt-BR" dirty="0"/>
              <a:t>O </a:t>
            </a:r>
            <a:r>
              <a:rPr lang="pt-BR" b="1" dirty="0"/>
              <a:t>único instrumento</a:t>
            </a:r>
            <a:r>
              <a:rPr lang="pt-BR" b="0" dirty="0"/>
              <a:t> </a:t>
            </a:r>
            <a:r>
              <a:rPr lang="pt-BR" b="1" dirty="0"/>
              <a:t>de política industrial </a:t>
            </a:r>
            <a:r>
              <a:rPr lang="pt-BR" b="0" dirty="0"/>
              <a:t>(citado pelo estudo do FMI) que não foi encontrado na NIB: </a:t>
            </a:r>
            <a:r>
              <a:rPr lang="pt-BR" b="1" dirty="0"/>
              <a:t>Barreiras à Exportação</a:t>
            </a:r>
          </a:p>
          <a:p>
            <a:pPr marL="0" indent="0" algn="l">
              <a:buFontTx/>
              <a:buNone/>
            </a:pPr>
            <a:endParaRPr lang="pt-BR" b="1" dirty="0"/>
          </a:p>
          <a:p>
            <a:pPr marL="0" indent="0" algn="l">
              <a:buFontTx/>
              <a:buNone/>
            </a:pPr>
            <a:r>
              <a:rPr lang="pt-BR" b="0" dirty="0"/>
              <a:t>*******************************************************************************************************</a:t>
            </a:r>
          </a:p>
          <a:p>
            <a:pPr marL="0" indent="0" algn="l">
              <a:buFontTx/>
              <a:buNone/>
            </a:pPr>
            <a:r>
              <a:rPr lang="pt-BR" b="0" dirty="0"/>
              <a:t>Os comentário a seguir têm como base o </a:t>
            </a:r>
            <a:r>
              <a:rPr lang="pt-BR" b="1" dirty="0"/>
              <a:t>Plano de Ação da Nova Indústria Brasil (PDF)</a:t>
            </a:r>
            <a:endParaRPr lang="pt-BR" b="0" dirty="0"/>
          </a:p>
          <a:p>
            <a:pPr marL="0" indent="0" algn="l">
              <a:buFontTx/>
              <a:buNone/>
            </a:pPr>
            <a:endParaRPr lang="pt-BR" b="0" dirty="0"/>
          </a:p>
          <a:p>
            <a:pPr algn="l"/>
            <a:r>
              <a:rPr lang="pt-BR" b="1" dirty="0"/>
              <a:t>Barreiras à Importação</a:t>
            </a:r>
            <a:r>
              <a:rPr lang="pt-BR" dirty="0"/>
              <a:t>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Página 66 da NIB:</a:t>
            </a:r>
          </a:p>
          <a:p>
            <a:pPr algn="l"/>
            <a:endParaRPr lang="pt-BR" sz="1200" b="0" i="0" u="none" strike="noStrike" baseline="0" dirty="0">
              <a:solidFill>
                <a:srgbClr val="031C25"/>
              </a:solidFill>
              <a:latin typeface="FuturaPT-Demi"/>
            </a:endParaRPr>
          </a:p>
          <a:p>
            <a:pPr algn="l"/>
            <a:r>
              <a:rPr lang="pt-BR" sz="1200" b="0" i="0" u="none" strike="noStrike" baseline="0" dirty="0">
                <a:solidFill>
                  <a:srgbClr val="031C25"/>
                </a:solidFill>
                <a:latin typeface="FuturaPT-Demi"/>
              </a:rPr>
              <a:t>Aplicação gradativa de </a:t>
            </a:r>
            <a:r>
              <a:rPr lang="pt-BR" sz="1200" b="1" i="0" u="none" strike="noStrike" baseline="0" dirty="0">
                <a:solidFill>
                  <a:srgbClr val="031C25"/>
                </a:solidFill>
                <a:latin typeface="FuturaPT-Demi"/>
              </a:rPr>
              <a:t>imposto sobre a importação de veículos eletrificados</a:t>
            </a:r>
            <a:r>
              <a:rPr lang="pt-BR" sz="1200" b="0" i="0" u="none" strike="noStrike" baseline="0" dirty="0">
                <a:solidFill>
                  <a:srgbClr val="031C25"/>
                </a:solidFill>
                <a:latin typeface="FuturaPT-Demi"/>
              </a:rPr>
              <a:t>, por tipo de veículo, para as importações que excedam a cota de isenção, mediante contrapartidas em redução de emissões, geração de empregos e produção nacional de veículos elétricos e híbridos.</a:t>
            </a:r>
          </a:p>
          <a:p>
            <a:pPr algn="l"/>
            <a:endParaRPr lang="pt-BR" sz="1200" b="0" i="0" u="none" strike="noStrike" baseline="0" dirty="0">
              <a:solidFill>
                <a:srgbClr val="031C25"/>
              </a:solidFill>
              <a:latin typeface="FuturaPT-Demi"/>
            </a:endParaRPr>
          </a:p>
          <a:p>
            <a:pPr algn="l"/>
            <a:r>
              <a:rPr lang="pt-BR" sz="1200" b="1" i="0" u="none" strike="noStrike" baseline="0" dirty="0">
                <a:solidFill>
                  <a:srgbClr val="031C25"/>
                </a:solidFill>
                <a:latin typeface="FuturaPT-Demi"/>
              </a:rPr>
              <a:t>Incentivo à Exportação</a:t>
            </a:r>
            <a:r>
              <a:rPr lang="pt-BR" sz="1200" b="0" i="0" u="none" strike="noStrike" baseline="0" dirty="0">
                <a:solidFill>
                  <a:srgbClr val="031C25"/>
                </a:solidFill>
                <a:latin typeface="FuturaPT-Demi"/>
              </a:rPr>
              <a:t> </a:t>
            </a:r>
            <a:r>
              <a:rPr lang="pt-BR" sz="1200" b="0" i="0" u="none" strike="noStrike" baseline="0" dirty="0">
                <a:solidFill>
                  <a:srgbClr val="031C25"/>
                </a:solidFill>
                <a:latin typeface="FuturaPT-Demi"/>
                <a:sym typeface="Wingdings" panose="05000000000000000000" pitchFamily="2" charset="2"/>
              </a:rPr>
              <a:t> Página 14 da NIB:</a:t>
            </a:r>
          </a:p>
          <a:p>
            <a:pPr algn="l"/>
            <a:endParaRPr lang="pt-BR" sz="1200" b="0" i="0" u="none" strike="noStrike" baseline="0" dirty="0">
              <a:solidFill>
                <a:srgbClr val="031C25"/>
              </a:solidFill>
              <a:latin typeface="FuturaPT-Demi"/>
              <a:sym typeface="Wingdings" panose="05000000000000000000" pitchFamily="2" charset="2"/>
            </a:endParaRPr>
          </a:p>
          <a:p>
            <a:pPr algn="l"/>
            <a:r>
              <a:rPr lang="pt-BR" sz="1200" b="0" i="0" u="none" strike="noStrike" baseline="0" dirty="0">
                <a:solidFill>
                  <a:srgbClr val="031C25"/>
                </a:solidFill>
                <a:latin typeface="FuturaPT-Book"/>
              </a:rPr>
              <a:t>O financiamento para áreas como inovação, infraestrutura e exportações, com linhas de crédito, subvenções governamentais e subsídios, como os incentivos fiscais.</a:t>
            </a:r>
          </a:p>
          <a:p>
            <a:pPr algn="l"/>
            <a:endParaRPr lang="pt-BR" sz="1200" b="0" i="0" u="none" strike="noStrike" baseline="0" dirty="0">
              <a:solidFill>
                <a:srgbClr val="031C25"/>
              </a:solidFill>
              <a:latin typeface="FuturaPT-Book"/>
            </a:endParaRPr>
          </a:p>
          <a:p>
            <a:pPr algn="l"/>
            <a:r>
              <a:rPr lang="pt-BR" sz="1200" b="1" i="0" u="none" strike="noStrike" baseline="0" dirty="0">
                <a:solidFill>
                  <a:srgbClr val="031C25"/>
                </a:solidFill>
                <a:latin typeface="FuturaPT-Book"/>
              </a:rPr>
              <a:t>Investimento Direto Estrangeiro</a:t>
            </a:r>
            <a:r>
              <a:rPr lang="pt-BR" sz="1200" b="0" i="0" u="none" strike="noStrike" baseline="0" dirty="0">
                <a:solidFill>
                  <a:srgbClr val="031C25"/>
                </a:solidFill>
                <a:latin typeface="FuturaPT-Book"/>
              </a:rPr>
              <a:t> </a:t>
            </a:r>
            <a:r>
              <a:rPr lang="pt-BR" sz="1200" b="0" i="0" u="none" strike="noStrike" baseline="0" dirty="0">
                <a:solidFill>
                  <a:srgbClr val="031C25"/>
                </a:solidFill>
                <a:latin typeface="FuturaPT-Book"/>
                <a:sym typeface="Wingdings" panose="05000000000000000000" pitchFamily="2" charset="2"/>
              </a:rPr>
              <a:t> Página 23 e 82 da NIB:</a:t>
            </a:r>
          </a:p>
          <a:p>
            <a:pPr algn="l"/>
            <a:endParaRPr lang="pt-BR" sz="1200" b="0" i="0" u="none" strike="noStrike" baseline="0" dirty="0">
              <a:solidFill>
                <a:srgbClr val="031C25"/>
              </a:solidFill>
              <a:latin typeface="FuturaPT-Book"/>
              <a:sym typeface="Wingdings" panose="05000000000000000000" pitchFamily="2" charset="2"/>
            </a:endParaRPr>
          </a:p>
          <a:p>
            <a:pPr algn="l"/>
            <a:r>
              <a:rPr lang="pt-BR" sz="1200" b="0" i="0" u="none" strike="noStrike" baseline="0" dirty="0">
                <a:solidFill>
                  <a:srgbClr val="031C25"/>
                </a:solidFill>
                <a:latin typeface="FuturaPT-Book"/>
                <a:sym typeface="Wingdings" panose="05000000000000000000" pitchFamily="2" charset="2"/>
              </a:rPr>
              <a:t>Página 23: </a:t>
            </a:r>
            <a:r>
              <a:rPr lang="pt-BR" sz="1200" b="0" i="0" u="none" strike="noStrike" baseline="0" dirty="0">
                <a:solidFill>
                  <a:srgbClr val="041E24"/>
                </a:solidFill>
                <a:latin typeface="FuturaPT-Demi"/>
              </a:rPr>
              <a:t>Promover nova institucionalidade para gerar mais benefícios à produção local </a:t>
            </a:r>
            <a:r>
              <a:rPr lang="pt-BR" sz="1200" b="1" i="0" u="none" strike="noStrike" baseline="0" dirty="0">
                <a:solidFill>
                  <a:srgbClr val="041E24"/>
                </a:solidFill>
                <a:latin typeface="FuturaPT-Demi"/>
              </a:rPr>
              <a:t>decorrentes de investimentos estrangeiros</a:t>
            </a:r>
            <a:r>
              <a:rPr lang="pt-BR" sz="1200" b="0" i="0" u="none" strike="noStrike" baseline="0" dirty="0">
                <a:solidFill>
                  <a:srgbClr val="041E24"/>
                </a:solidFill>
                <a:latin typeface="FuturaPT-Demi"/>
              </a:rPr>
              <a:t>;</a:t>
            </a:r>
            <a:endParaRPr lang="pt-BR" sz="1200" b="0" i="0" u="none" strike="noStrike" baseline="0" dirty="0">
              <a:solidFill>
                <a:srgbClr val="031C25"/>
              </a:solidFill>
              <a:latin typeface="FuturaPT-Book"/>
              <a:sym typeface="Wingdings" panose="05000000000000000000" pitchFamily="2" charset="2"/>
            </a:endParaRPr>
          </a:p>
          <a:p>
            <a:pPr algn="l"/>
            <a:endParaRPr lang="pt-BR" sz="1200" b="0" i="0" u="none" strike="noStrike" baseline="0" dirty="0">
              <a:solidFill>
                <a:srgbClr val="031C25"/>
              </a:solidFill>
              <a:latin typeface="FuturaPT-Book"/>
              <a:sym typeface="Wingdings" panose="05000000000000000000" pitchFamily="2" charset="2"/>
            </a:endParaRPr>
          </a:p>
          <a:p>
            <a:pPr algn="l"/>
            <a:r>
              <a:rPr lang="pt-BR" sz="1200" b="0" i="0" u="none" strike="noStrike" baseline="0" dirty="0">
                <a:solidFill>
                  <a:srgbClr val="031C25"/>
                </a:solidFill>
                <a:latin typeface="FuturaPT-Book"/>
                <a:sym typeface="Wingdings" panose="05000000000000000000" pitchFamily="2" charset="2"/>
              </a:rPr>
              <a:t>Página 82: </a:t>
            </a:r>
            <a:r>
              <a:rPr lang="pt-BR" sz="1200" b="1" i="0" u="none" strike="noStrike" baseline="0" dirty="0">
                <a:solidFill>
                  <a:srgbClr val="031C25"/>
                </a:solidFill>
                <a:latin typeface="FuturaPT-Book"/>
                <a:sym typeface="Wingdings" panose="05000000000000000000" pitchFamily="2" charset="2"/>
              </a:rPr>
              <a:t>A</a:t>
            </a:r>
            <a:r>
              <a:rPr lang="pt-BR" sz="1200" b="1" i="0" u="none" strike="noStrike" baseline="0" dirty="0">
                <a:solidFill>
                  <a:srgbClr val="031C25"/>
                </a:solidFill>
                <a:latin typeface="FuturaPT-Book"/>
              </a:rPr>
              <a:t>tração de investimentos nessa indústria nascente </a:t>
            </a:r>
            <a:r>
              <a:rPr lang="pt-BR" sz="1200" b="0" i="0" u="none" strike="noStrike" baseline="0" dirty="0">
                <a:solidFill>
                  <a:srgbClr val="031C25"/>
                </a:solidFill>
                <a:latin typeface="FuturaPT-Book"/>
              </a:rPr>
              <a:t>e posicionamento do Brasil frente ao mundo;</a:t>
            </a:r>
          </a:p>
          <a:p>
            <a:pPr algn="l"/>
            <a:endParaRPr lang="pt-BR" sz="1200" b="0" i="0" u="none" strike="noStrike" baseline="0" dirty="0">
              <a:solidFill>
                <a:srgbClr val="031C25"/>
              </a:solidFill>
              <a:latin typeface="FuturaPT-Book"/>
            </a:endParaRPr>
          </a:p>
          <a:p>
            <a:pPr algn="l"/>
            <a:r>
              <a:rPr lang="pt-BR" sz="1200" b="1" i="0" u="none" strike="noStrike" baseline="0" dirty="0">
                <a:solidFill>
                  <a:srgbClr val="031C25"/>
                </a:solidFill>
                <a:latin typeface="FuturaPT-Book"/>
              </a:rPr>
              <a:t>Requisitos de Conteúdo Local</a:t>
            </a:r>
            <a:r>
              <a:rPr lang="pt-BR" sz="1200" b="0" i="0" u="none" strike="noStrike" baseline="0" dirty="0">
                <a:solidFill>
                  <a:srgbClr val="031C25"/>
                </a:solidFill>
                <a:latin typeface="FuturaPT-Book"/>
              </a:rPr>
              <a:t> </a:t>
            </a:r>
            <a:r>
              <a:rPr lang="pt-BR" sz="1200" b="0" i="0" u="none" strike="noStrike" baseline="0" dirty="0">
                <a:solidFill>
                  <a:srgbClr val="031C25"/>
                </a:solidFill>
                <a:latin typeface="FuturaPT-Book"/>
                <a:sym typeface="Wingdings" panose="05000000000000000000" pitchFamily="2" charset="2"/>
              </a:rPr>
              <a:t> Página 66, 82 e 89 da NIB:</a:t>
            </a:r>
          </a:p>
          <a:p>
            <a:pPr algn="l"/>
            <a:endParaRPr lang="pt-BR" sz="1200" b="0" i="0" u="none" strike="noStrike" baseline="0" dirty="0">
              <a:solidFill>
                <a:srgbClr val="031C25"/>
              </a:solidFill>
              <a:latin typeface="FuturaPT-Book"/>
              <a:sym typeface="Wingdings" panose="05000000000000000000" pitchFamily="2" charset="2"/>
            </a:endParaRPr>
          </a:p>
          <a:p>
            <a:pPr algn="l"/>
            <a:r>
              <a:rPr lang="pt-BR" sz="1200" b="0" i="0" u="none" strike="noStrike" baseline="0" dirty="0">
                <a:solidFill>
                  <a:srgbClr val="031C25"/>
                </a:solidFill>
                <a:latin typeface="FuturaPT-Book"/>
              </a:rPr>
              <a:t>Página 66: </a:t>
            </a:r>
            <a:r>
              <a:rPr lang="pt-BR" sz="1200" b="1" i="0" u="none" strike="noStrike" baseline="0" dirty="0">
                <a:solidFill>
                  <a:srgbClr val="031C25"/>
                </a:solidFill>
                <a:latin typeface="FuturaPT-Book"/>
              </a:rPr>
              <a:t>Programa de nacionalização progressiva para baterias</a:t>
            </a:r>
            <a:r>
              <a:rPr lang="pt-BR" sz="1200" b="0" i="0" u="none" strike="noStrike" baseline="0" dirty="0">
                <a:solidFill>
                  <a:srgbClr val="031C25"/>
                </a:solidFill>
                <a:latin typeface="FuturaPT-Book"/>
              </a:rPr>
              <a:t>, com adoção de medidas para incentivar investimentos produtivos, P&amp;D e exportação, visando aumentar a competitividade da cadeia produtiva da mobilidade elétrica no Brasil e inserir o país nas cadeias globais de fornecimento.</a:t>
            </a:r>
          </a:p>
          <a:p>
            <a:pPr algn="l"/>
            <a:endParaRPr lang="pt-BR" sz="1200" b="0" i="0" u="none" strike="noStrike" baseline="0" dirty="0">
              <a:solidFill>
                <a:srgbClr val="031C25"/>
              </a:solidFill>
              <a:latin typeface="FuturaPT-Book"/>
            </a:endParaRPr>
          </a:p>
          <a:p>
            <a:pPr algn="l"/>
            <a:r>
              <a:rPr lang="pt-BR" dirty="0"/>
              <a:t>Página 82: </a:t>
            </a:r>
            <a:r>
              <a:rPr lang="pt-BR" sz="1200" b="0" i="0" u="none" strike="noStrike" baseline="0" dirty="0">
                <a:solidFill>
                  <a:srgbClr val="031C25"/>
                </a:solidFill>
                <a:latin typeface="FuturaPT-Book"/>
              </a:rPr>
              <a:t>Energia solar em obras do Minha Casa Minha Vida; painéis fotovoltaicos e aerogeradores com </a:t>
            </a:r>
            <a:r>
              <a:rPr lang="pt-BR" sz="1200" b="1" i="0" u="none" strike="noStrike" baseline="0" dirty="0">
                <a:solidFill>
                  <a:srgbClr val="031C25"/>
                </a:solidFill>
                <a:latin typeface="FuturaPT-Book"/>
              </a:rPr>
              <a:t>conteúdo local </a:t>
            </a:r>
            <a:r>
              <a:rPr lang="pt-BR" sz="1200" b="0" i="0" u="none" strike="noStrike" baseline="0" dirty="0">
                <a:solidFill>
                  <a:srgbClr val="031C25"/>
                </a:solidFill>
                <a:latin typeface="FuturaPT-Book"/>
              </a:rPr>
              <a:t>e margem de preferência no Novo PAC.</a:t>
            </a:r>
          </a:p>
          <a:p>
            <a:pPr algn="l"/>
            <a:endParaRPr lang="pt-BR" sz="1200" b="0" i="0" u="none" strike="noStrike" baseline="0" dirty="0">
              <a:solidFill>
                <a:srgbClr val="031C25"/>
              </a:solidFill>
              <a:latin typeface="FuturaPT-Book"/>
            </a:endParaRPr>
          </a:p>
          <a:p>
            <a:pPr algn="l"/>
            <a:r>
              <a:rPr lang="pt-BR" sz="1200" b="0" i="0" u="none" strike="noStrike" baseline="0" dirty="0">
                <a:solidFill>
                  <a:srgbClr val="031C25"/>
                </a:solidFill>
                <a:latin typeface="FuturaPT-Book"/>
              </a:rPr>
              <a:t>Página 89: </a:t>
            </a:r>
            <a:r>
              <a:rPr lang="pt-BR" sz="1800" b="1" i="0" u="none" strike="noStrike" baseline="0" dirty="0">
                <a:solidFill>
                  <a:srgbClr val="031C25"/>
                </a:solidFill>
                <a:latin typeface="FuturaPT-Book"/>
              </a:rPr>
              <a:t>Programa de nacionalização progressiva para baterias </a:t>
            </a:r>
            <a:r>
              <a:rPr lang="pt-BR" sz="1800" b="0" i="0" u="none" strike="noStrike" baseline="0" dirty="0">
                <a:solidFill>
                  <a:srgbClr val="031C25"/>
                </a:solidFill>
                <a:latin typeface="FuturaPT-Book"/>
              </a:rPr>
              <a:t>com adoção de medidas para incentivar investimentos produtivos, P&amp;D e exportação, visando aumentar a competitividade da cadeia produtiva do veículo elétrico no Brasil e inserir o país nas cadeias globais de fornecimento.</a:t>
            </a:r>
          </a:p>
          <a:p>
            <a:pPr algn="l"/>
            <a:endParaRPr lang="pt-BR" sz="1800" b="0" i="0" u="none" strike="noStrike" baseline="0" dirty="0">
              <a:solidFill>
                <a:srgbClr val="031C25"/>
              </a:solidFill>
              <a:latin typeface="FuturaPT-Book"/>
            </a:endParaRPr>
          </a:p>
          <a:p>
            <a:pPr algn="l"/>
            <a:r>
              <a:rPr lang="pt-BR" sz="1800" b="1" i="0" u="none" strike="noStrike" baseline="0" dirty="0">
                <a:solidFill>
                  <a:srgbClr val="031C25"/>
                </a:solidFill>
                <a:latin typeface="FuturaPT-Book"/>
              </a:rPr>
              <a:t>Políticas de Compras Públicas</a:t>
            </a:r>
            <a:r>
              <a:rPr lang="pt-BR" sz="1800" b="0" i="0" u="none" strike="noStrike" baseline="0" dirty="0">
                <a:solidFill>
                  <a:srgbClr val="031C25"/>
                </a:solidFill>
                <a:latin typeface="FuturaPT-Book"/>
              </a:rPr>
              <a:t> </a:t>
            </a:r>
            <a:r>
              <a:rPr lang="pt-BR" sz="1800" b="0" i="0" u="none" strike="noStrike" baseline="0" dirty="0">
                <a:solidFill>
                  <a:srgbClr val="031C25"/>
                </a:solidFill>
                <a:latin typeface="FuturaPT-Book"/>
                <a:sym typeface="Wingdings" panose="05000000000000000000" pitchFamily="2" charset="2"/>
              </a:rPr>
              <a:t> Página 14</a:t>
            </a:r>
          </a:p>
          <a:p>
            <a:pPr algn="l"/>
            <a:endParaRPr lang="pt-BR" sz="1800" b="0" i="0" u="none" strike="noStrike" baseline="0" dirty="0">
              <a:solidFill>
                <a:srgbClr val="031C25"/>
              </a:solidFill>
              <a:latin typeface="FuturaPT-Book"/>
              <a:sym typeface="Wingdings" panose="05000000000000000000" pitchFamily="2" charset="2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031C25"/>
                </a:solidFill>
                <a:latin typeface="FuturaPT-Book"/>
              </a:rPr>
              <a:t>Terceiro, a utilização do </a:t>
            </a:r>
            <a:r>
              <a:rPr lang="pt-BR" sz="1800" b="1" i="0" u="none" strike="noStrike" baseline="0" dirty="0">
                <a:solidFill>
                  <a:srgbClr val="031C25"/>
                </a:solidFill>
                <a:latin typeface="FuturaPT-Book"/>
              </a:rPr>
              <a:t>poder de compra do Estado </a:t>
            </a:r>
            <a:r>
              <a:rPr lang="pt-BR" sz="1800" b="0" i="0" u="none" strike="noStrike" baseline="0" dirty="0">
                <a:solidFill>
                  <a:srgbClr val="031C25"/>
                </a:solidFill>
                <a:latin typeface="FuturaPT-Book"/>
              </a:rPr>
              <a:t>para contratações públicas, como compras, obras públicas, compras da administração direta e de empresas estatais, para </a:t>
            </a:r>
            <a:r>
              <a:rPr lang="pt-BR" sz="1800" b="1" i="0" u="none" strike="noStrike" baseline="0" dirty="0">
                <a:solidFill>
                  <a:srgbClr val="031C25"/>
                </a:solidFill>
                <a:latin typeface="FuturaPT-Book"/>
              </a:rPr>
              <a:t>alavancar o desenvolvimento industrial em áreas estratégicas, como infraestrutura, energia limpa, saúde e defesa</a:t>
            </a:r>
            <a:r>
              <a:rPr lang="pt-BR" sz="1800" b="0" i="0" u="none" strike="noStrike" baseline="0" dirty="0">
                <a:solidFill>
                  <a:srgbClr val="031C25"/>
                </a:solidFill>
                <a:latin typeface="FuturaPT-Book"/>
              </a:rPr>
              <a:t>.</a:t>
            </a:r>
            <a:endParaRPr lang="pt-BR" dirty="0"/>
          </a:p>
          <a:p>
            <a:pPr marL="0" indent="0" algn="l">
              <a:buFontTx/>
              <a:buNone/>
            </a:pP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C61F8-3D83-496E-B8A1-A175E63FDC2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227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r>
              <a:rPr lang="pt-BR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 </a:t>
            </a:r>
            <a:r>
              <a:rPr lang="pt-BR" sz="1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estudo do FMI (2024) </a:t>
            </a:r>
            <a:r>
              <a:rPr lang="pt-BR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oferece evidências empíricas sobre a </a:t>
            </a:r>
            <a:r>
              <a:rPr lang="pt-BR" sz="1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importância da política industrial </a:t>
            </a:r>
            <a:r>
              <a:rPr lang="pt-BR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 contexto recente. No entanto, </a:t>
            </a:r>
            <a:r>
              <a:rPr lang="pt-BR" sz="1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outras pesquisas são necessárias, sobretudo, para avaliar o impacto das recentes intervenções de política industrial implementadas.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C61F8-3D83-496E-B8A1-A175E63FDC2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69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As interrupções das </a:t>
            </a:r>
            <a:r>
              <a:rPr lang="pt-BR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cadeias de suprimentos globais</a:t>
            </a:r>
            <a:r>
              <a:rPr lang="pt-BR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devido à pandemia causaram incertezas econômicas. Como efeito disso, os fenômeno do </a:t>
            </a:r>
            <a:r>
              <a:rPr lang="pt-BR" sz="12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nearshore</a:t>
            </a:r>
            <a:r>
              <a:rPr lang="pt-BR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ganhou força no mundo.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ocorrência de conflitos comerciais e bélicos se tornou mais frequente. A guerra comercial entre </a:t>
            </a:r>
            <a:r>
              <a:rPr lang="pt-BR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China e EUA</a:t>
            </a:r>
            <a:r>
              <a:rPr lang="pt-BR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os conflitos </a:t>
            </a:r>
            <a:r>
              <a:rPr lang="pt-BR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Israel-Palestina</a:t>
            </a:r>
            <a:r>
              <a:rPr lang="pt-BR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e </a:t>
            </a:r>
            <a:r>
              <a:rPr lang="pt-BR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Rússia-Israel</a:t>
            </a:r>
            <a:r>
              <a:rPr lang="pt-BR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e a instabilidade entre </a:t>
            </a:r>
            <a:r>
              <a:rPr lang="pt-BR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China e Taiwan</a:t>
            </a:r>
            <a:r>
              <a:rPr lang="pt-BR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são os eventos mais notáveis (</a:t>
            </a:r>
            <a:r>
              <a:rPr lang="pt-BR" sz="12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friendshore</a:t>
            </a:r>
            <a:r>
              <a:rPr lang="pt-BR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).</a:t>
            </a:r>
            <a:endParaRPr lang="pt-B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BE8E7-2676-41F8-859E-AA7691845CB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6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68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6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Investimento estrangeiro direto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EMEDs </a:t>
            </a:r>
            <a:r>
              <a:rPr lang="pt-BR" noProof="0" dirty="0"/>
              <a:t>tendem</a:t>
            </a:r>
            <a:r>
              <a:rPr lang="en-US" dirty="0"/>
              <a:t> a </a:t>
            </a:r>
            <a:r>
              <a:rPr lang="pt-BR" dirty="0"/>
              <a:t>utilizar medidas que não dependem de despesas diretas do orçamento governamental.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54240-0B39-2F4C-A60A-184FDD7373D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73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C61F8-3D83-496E-B8A1-A175E63FDC2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100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r>
              <a:rPr lang="pt-BR" dirty="0"/>
              <a:t>Separar produtos médicos e </a:t>
            </a:r>
            <a:r>
              <a:rPr lang="pt-BR" dirty="0" err="1"/>
              <a:t>semi</a:t>
            </a:r>
            <a:r>
              <a:rPr lang="pt-BR" dirty="0"/>
              <a:t> condutores </a:t>
            </a:r>
            <a:r>
              <a:rPr lang="pt-BR" dirty="0">
                <a:sym typeface="Wingdings" panose="05000000000000000000" pitchFamily="2" charset="2"/>
              </a:rPr>
              <a:t> o artigo do FMI não desagrega produto médico de semicondutores na análise desse gráfico. Além disso, os autores não disponibilizaram o acesso aos gráficos no site do FMI (temos apenas as imagens dos gráficos no </a:t>
            </a:r>
            <a:r>
              <a:rPr lang="pt-BR" dirty="0" err="1">
                <a:sym typeface="Wingdings" panose="05000000000000000000" pitchFamily="2" charset="2"/>
              </a:rPr>
              <a:t>pdf</a:t>
            </a:r>
            <a:r>
              <a:rPr lang="pt-BR" dirty="0">
                <a:sym typeface="Wingdings" panose="05000000000000000000" pitchFamily="2" charset="2"/>
              </a:rPr>
              <a:t>). </a:t>
            </a:r>
          </a:p>
          <a:p>
            <a:pPr marL="0" indent="0" algn="l">
              <a:buFontTx/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marL="0" indent="0" algn="l">
              <a:buFontTx/>
              <a:buNone/>
            </a:pPr>
            <a:r>
              <a:rPr lang="pt-BR" dirty="0">
                <a:sym typeface="Wingdings" panose="05000000000000000000" pitchFamily="2" charset="2"/>
              </a:rPr>
              <a:t>Segue a tradução completa do parágrafo que faz referência a essa análise de setores e instrumentos: “</a:t>
            </a:r>
            <a:r>
              <a:rPr lang="pt-BR" dirty="0"/>
              <a:t>Os produtos médicos foram extremamente importantes durante a fase inicial da pandemia de COVID-19, porém durante 2023 houve uma mudança de foco para produtos com uso militar/civil (25,7%), tecnologias de baixo carbono (15,3%) e outras tecnologias avançadas, como equipamentos médicos e semicondutores (20,6%) e seus insumos, como minerais críticos (3,0%). Aço e alumínio, alvos tradicionais de política industrial, mantiveram sua presença (10,1%) mesmo entre as medidas recentemente implementadas.”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C61F8-3D83-496E-B8A1-A175E63FDC2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69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C61F8-3D83-496E-B8A1-A175E63FDC2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86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A62A5-1C40-0828-186E-A4B46C0E4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B26F56-16F7-2A0E-8D8E-0FF758287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596317-8745-F72E-F70E-ABADFE53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398F-EEC1-4626-82C4-996E777906A4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9DC5D4-38E1-B29B-EB94-E96395BC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CDC284-FFBB-A774-28B5-C6BB1F9D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29D3-3E59-4471-982E-E2DB5ACC4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28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DE278-5F99-122A-2085-BDD66C70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6A3341-6D38-7BBB-D479-C8ADCB96C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69C007-CC4E-07A4-6D6A-8E516DEB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398F-EEC1-4626-82C4-996E777906A4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638B04-C16D-9D42-2134-3494497A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EEA446-DCFC-5A79-3051-37CFDBEC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29D3-3E59-4471-982E-E2DB5ACC4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41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851FB2-18C9-A39F-BCFC-1E0740FA0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66FF5D-8C09-650D-606E-B7DCE0D12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4FDA21-56FE-AF27-EF30-570DD407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398F-EEC1-4626-82C4-996E777906A4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5DEFE7-B697-DC7B-9F65-3F49E2C3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7C270A-A0CB-251A-C378-EB780291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29D3-3E59-4471-982E-E2DB5ACC4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632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8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EBF69-B5A5-1B1C-6614-F1920023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2E106D-822E-2CCE-62FD-97BCC92F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060B7C-B84E-1B72-D5F0-02328859C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398F-EEC1-4626-82C4-996E777906A4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66CC4A-33AF-13DD-850D-5FD9E033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EC0D85-3D77-413F-81EA-C85D16DE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29D3-3E59-4471-982E-E2DB5ACC4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33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91704-CEB0-2BA8-301D-0ADE27D5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09FAEA-2CE8-CFD9-5132-FC1190512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4E5C9E-9310-6546-022E-99E588892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398F-EEC1-4626-82C4-996E777906A4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E87AAE-21A2-8BF5-6441-DD3D043F3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BA11FF-C02C-AE63-1BEF-86CDCAE7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29D3-3E59-4471-982E-E2DB5ACC4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92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14A84-3737-C4C0-61E5-E4F84F5C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C5FC07-BF7D-FD65-2C0A-9F1CFA6D8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297FB3-4073-83FB-600F-97FAF5ABF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3E3D0D-7F30-DC58-B12F-2390E09F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398F-EEC1-4626-82C4-996E777906A4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6CC3D4-9A7D-3B1F-6EEA-328CB7B0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6FBF0F-CE67-698F-9792-396C101C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29D3-3E59-4471-982E-E2DB5ACC4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0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1DAF9-A0C1-22BE-C007-E71ADF86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E8DB79-7FC2-00C0-A1B4-3E33B5ABE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0FC0DF-87A2-33B4-EF36-6FB80776E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D00F35A-AB89-EE25-4E05-739C23C02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824BF4-6874-0E8F-4912-03BEF7EE4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C60476-EFE5-902C-CEB1-6763AD0C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398F-EEC1-4626-82C4-996E777906A4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2E5F-6FBC-50F2-0C16-ADF44A0B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D1B9123-1DE0-B096-C21F-17183BEC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29D3-3E59-4471-982E-E2DB5ACC4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58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9517E-2262-9A93-9D64-61E83D0E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4D06AA-964E-DC0C-B3BF-103DBA44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398F-EEC1-4626-82C4-996E777906A4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9BD9209-74AF-0F13-5953-6F5C895D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0AF7783-4316-259E-D372-F5639D29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29D3-3E59-4471-982E-E2DB5ACC4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20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3497270-2861-20FF-BC25-A63C981D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398F-EEC1-4626-82C4-996E777906A4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ED1C514-1A9D-5D03-58E7-77A8166D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97151F-DD9C-CD54-464D-8BDE9E7F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29D3-3E59-4471-982E-E2DB5ACC4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11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D697C-0770-BA32-7F2B-3E4B4665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13FD33-DFFF-291E-7EAD-11DC6722C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705693-9945-01DE-1A00-FAF445533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D5FB0D-CD3C-0904-3EB4-22D19585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398F-EEC1-4626-82C4-996E777906A4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CB5269-7591-056A-EF1D-514F0754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858CD1-F55B-B774-710F-D18F1600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29D3-3E59-4471-982E-E2DB5ACC4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8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B5432-80A1-9876-EAE3-71C831C3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9566988-BAB8-FDB6-BF7C-C048A0F21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B6215E-273C-40A6-A4A5-114A1B053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4AE36F-8AB0-3BDB-CE86-4FAB05C7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398F-EEC1-4626-82C4-996E777906A4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CD4651-3D23-86B9-E477-7BD5A13A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4906CC-1DD3-5EC7-C64B-B842AFD5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29D3-3E59-4471-982E-E2DB5ACC4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52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6B594AB-74BA-FCC8-5435-3B9A1A31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74DD2E-720A-2CC8-9926-462DB32F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7A49A9-1456-ADF5-D093-FAB7AE657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398F-EEC1-4626-82C4-996E777906A4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E9786F-F7DD-8CB9-91A5-3F8B9AE54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D51E0-7D5F-624B-164D-6A264A5A9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29D3-3E59-4471-982E-E2DB5ACC4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27.png"/><Relationship Id="rId10" Type="http://schemas.openxmlformats.org/officeDocument/2006/relationships/diagramData" Target="../diagrams/data2.xml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s://pxhere.com/pt/photo/49613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https://www.iconfinder.com/icons/4417105/cdn_connected_globe_dots_earth_world_icon?coming-from=related-result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19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299" y="1372456"/>
            <a:ext cx="3979411" cy="306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3937" y="5386087"/>
            <a:ext cx="1587448" cy="85808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856206" y="5353178"/>
            <a:ext cx="49643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Segoe UI Light" panose="020B0502040204020203" pitchFamily="34" charset="0"/>
                <a:ea typeface="Trebuchet MS"/>
                <a:cs typeface="Segoe UI Light" panose="020B0502040204020203" pitchFamily="34" charset="0"/>
                <a:sym typeface="Trebuchet MS"/>
              </a:rPr>
              <a:t>Gerência de Estudos Econômicos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Trebuchet MS"/>
              </a:rPr>
              <a:t>Jonathas Goulart</a:t>
            </a:r>
            <a:endParaRPr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Google Shape;93;p1">
            <a:extLst>
              <a:ext uri="{FF2B5EF4-FFF2-40B4-BE49-F238E27FC236}">
                <a16:creationId xmlns:a16="http://schemas.microsoft.com/office/drawing/2014/main" id="{AC4B6C0C-F837-0314-B55E-40D4030EE37C}"/>
              </a:ext>
            </a:extLst>
          </p:cNvPr>
          <p:cNvSpPr txBox="1"/>
          <p:nvPr/>
        </p:nvSpPr>
        <p:spPr>
          <a:xfrm>
            <a:off x="5366984" y="1711872"/>
            <a:ext cx="66227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pt-BR" sz="60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Trebuchet MS"/>
              </a:rPr>
              <a:t>Dia da Indústria</a:t>
            </a:r>
            <a:endParaRPr sz="6000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B16E15-186A-EC04-DA54-E0976DDB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8385" y="6042602"/>
            <a:ext cx="559728" cy="414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2E615A5-E7B4-1366-FCB7-B0B80913C224}"/>
              </a:ext>
            </a:extLst>
          </p:cNvPr>
          <p:cNvSpPr txBox="1">
            <a:spLocks/>
          </p:cNvSpPr>
          <p:nvPr/>
        </p:nvSpPr>
        <p:spPr>
          <a:xfrm>
            <a:off x="476401" y="555299"/>
            <a:ext cx="11533187" cy="3847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5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Panorama da políticas industrial: Motivações Governamentais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84DBFB-4F64-020A-DB0A-DEF193037FBD}"/>
              </a:ext>
            </a:extLst>
          </p:cNvPr>
          <p:cNvSpPr txBox="1"/>
          <p:nvPr/>
        </p:nvSpPr>
        <p:spPr>
          <a:xfrm>
            <a:off x="606823" y="5652053"/>
            <a:ext cx="48041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Nota</a:t>
            </a:r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estoque cumulativo de medidas. Para aquelas medidas cobrindo múltiplos setores, a cada setor é atribuído o mesmo peso.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A6352A2-279A-CEA2-AF57-F5482FBEFACA}"/>
              </a:ext>
            </a:extLst>
          </p:cNvPr>
          <p:cNvSpPr txBox="1"/>
          <p:nvPr/>
        </p:nvSpPr>
        <p:spPr>
          <a:xfrm>
            <a:off x="492420" y="6422392"/>
            <a:ext cx="466446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Fonte: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FMI (2024)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F6A34EC-2741-242F-9BC9-E3F645189D83}"/>
              </a:ext>
            </a:extLst>
          </p:cNvPr>
          <p:cNvSpPr txBox="1"/>
          <p:nvPr/>
        </p:nvSpPr>
        <p:spPr>
          <a:xfrm>
            <a:off x="6167120" y="1931879"/>
            <a:ext cx="5842467" cy="3309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latin typeface="Trebuchet MS" panose="020B0603020202020204" pitchFamily="34" charset="0"/>
              </a:rPr>
              <a:t>Conjunto diversificado de razões que motivaram os governos em 2023:</a:t>
            </a:r>
          </a:p>
          <a:p>
            <a:pPr marL="351450" lvl="1" indent="-1714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600" b="1" dirty="0">
                <a:latin typeface="Trebuchet MS" panose="020B0603020202020204" pitchFamily="34" charset="0"/>
              </a:rPr>
              <a:t>Competitividade estratégica de setores domésticos (37,0%)</a:t>
            </a:r>
          </a:p>
          <a:p>
            <a:pPr marL="351450" lvl="1" indent="-1714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600" b="1" dirty="0">
                <a:latin typeface="Trebuchet MS" panose="020B0603020202020204" pitchFamily="34" charset="0"/>
              </a:rPr>
              <a:t>Preocupações relacionadas ao clima (28,1%)</a:t>
            </a:r>
          </a:p>
          <a:p>
            <a:pPr marL="351450" lvl="1" indent="-1714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600" b="1" dirty="0">
                <a:latin typeface="Trebuchet MS" panose="020B0603020202020204" pitchFamily="34" charset="0"/>
              </a:rPr>
              <a:t>Resiliência da cadeia de produção (15,2%)</a:t>
            </a:r>
          </a:p>
          <a:p>
            <a:pPr marL="351450" lvl="1" indent="-1714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600" b="1" dirty="0">
                <a:latin typeface="Trebuchet MS" panose="020B0603020202020204" pitchFamily="34" charset="0"/>
              </a:rPr>
              <a:t>Conflitos geopolíticos e de segurança nacional somadas (19,7%)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9017E5-2C91-D3AA-85E3-3E11C6CCB9E8}"/>
              </a:ext>
            </a:extLst>
          </p:cNvPr>
          <p:cNvSpPr txBox="1"/>
          <p:nvPr/>
        </p:nvSpPr>
        <p:spPr>
          <a:xfrm>
            <a:off x="859952" y="1636359"/>
            <a:ext cx="4829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Trebuchet MS" panose="020B0603020202020204" pitchFamily="34" charset="0"/>
              </a:rPr>
              <a:t>Distribuição das Medidas de Política Industrial por Motivação Governamental</a:t>
            </a:r>
            <a:endParaRPr lang="pt-BR" sz="1300" dirty="0">
              <a:solidFill>
                <a:srgbClr val="0A3FD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7F8A68-7C47-1C73-67B7-42E1C8723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78" y="2256249"/>
            <a:ext cx="5899922" cy="32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51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B16E15-186A-EC04-DA54-E0976DDB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8385" y="6042602"/>
            <a:ext cx="559728" cy="414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7AFB51A-61B6-D9FC-1AB4-C93553FA9147}"/>
              </a:ext>
            </a:extLst>
          </p:cNvPr>
          <p:cNvSpPr txBox="1"/>
          <p:nvPr/>
        </p:nvSpPr>
        <p:spPr>
          <a:xfrm>
            <a:off x="492420" y="1425311"/>
            <a:ext cx="43488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300" b="1" dirty="0">
                <a:latin typeface="Trebuchet MS" panose="020B0603020202020204" pitchFamily="34" charset="0"/>
              </a:rPr>
              <a:t>Estados Unidos da América</a:t>
            </a:r>
            <a:br>
              <a:rPr lang="pt-BR" sz="1200" b="1" dirty="0">
                <a:latin typeface="Trebuchet MS" panose="020B0603020202020204" pitchFamily="34" charset="0"/>
                <a:cs typeface="Segoe UI Light" panose="020B0502040204020203" pitchFamily="34" charset="0"/>
              </a:rPr>
            </a:b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Medidas de Localização</a:t>
            </a:r>
            <a:b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</a:b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Subsídio Doméstico</a:t>
            </a:r>
          </a:p>
          <a:p>
            <a:pPr algn="just">
              <a:spcAft>
                <a:spcPts val="600"/>
              </a:spcAft>
            </a:pPr>
            <a:endParaRPr lang="pt-BR" sz="100" b="1" dirty="0">
              <a:latin typeface="Trebuchet MS" panose="020B0603020202020204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A</a:t>
            </a:r>
            <a:r>
              <a:rPr lang="pt-BR" sz="1200" b="1" dirty="0">
                <a:latin typeface="Trebuchet MS" panose="020B0603020202020204" pitchFamily="34" charset="0"/>
                <a:cs typeface="Segoe UI Light" panose="020B0502040204020203" pitchFamily="34" charset="0"/>
              </a:rPr>
              <a:t> Lei de Redução de Inflação </a:t>
            </a: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visa auxiliar o processo da transição energética no país.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C049524-6E7C-42F4-CCAB-F70A4FAFF1C0}"/>
              </a:ext>
            </a:extLst>
          </p:cNvPr>
          <p:cNvSpPr txBox="1"/>
          <p:nvPr/>
        </p:nvSpPr>
        <p:spPr>
          <a:xfrm>
            <a:off x="492420" y="4384538"/>
            <a:ext cx="43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300" b="1" dirty="0">
                <a:latin typeface="Trebuchet MS" panose="020B0603020202020204" pitchFamily="34" charset="0"/>
              </a:rPr>
              <a:t>Alemanha</a:t>
            </a:r>
            <a:br>
              <a:rPr lang="pt-BR" sz="1200" b="1" dirty="0">
                <a:latin typeface="Trebuchet MS" panose="020B0603020202020204" pitchFamily="34" charset="0"/>
              </a:rPr>
            </a:b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Incentivo à Exportação</a:t>
            </a:r>
            <a:b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</a:b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Subsídio Doméstico</a:t>
            </a:r>
          </a:p>
          <a:p>
            <a:pPr algn="just">
              <a:spcAft>
                <a:spcPts val="600"/>
              </a:spcAft>
            </a:pPr>
            <a:endParaRPr lang="pt-BR" sz="100" b="1" dirty="0">
              <a:latin typeface="Trebuchet MS" panose="020B0603020202020204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O </a:t>
            </a:r>
            <a:r>
              <a:rPr lang="pt-BR" sz="1200" b="1" dirty="0">
                <a:latin typeface="Trebuchet MS" panose="020B0603020202020204" pitchFamily="34" charset="0"/>
                <a:cs typeface="Segoe UI Light" panose="020B0502040204020203" pitchFamily="34" charset="0"/>
              </a:rPr>
              <a:t>Contrato de Carbono por Diferença </a:t>
            </a: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tem por objetivo descarbonizar o setor industrial alemão.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A560EF5-FB2C-9725-E72A-EF6C5AD6A5EB}"/>
              </a:ext>
            </a:extLst>
          </p:cNvPr>
          <p:cNvSpPr txBox="1"/>
          <p:nvPr/>
        </p:nvSpPr>
        <p:spPr>
          <a:xfrm>
            <a:off x="7035113" y="4375449"/>
            <a:ext cx="434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300" b="1" dirty="0">
                <a:latin typeface="Trebuchet MS" panose="020B0603020202020204" pitchFamily="34" charset="0"/>
              </a:rPr>
              <a:t>Brasil</a:t>
            </a:r>
            <a:br>
              <a:rPr lang="pt-BR" sz="1200" b="1" dirty="0">
                <a:latin typeface="Trebuchet MS" panose="020B0603020202020204" pitchFamily="34" charset="0"/>
              </a:rPr>
            </a:b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Barreiras à Importação</a:t>
            </a:r>
            <a:b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</a:b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Subsídio Doméstico</a:t>
            </a:r>
          </a:p>
          <a:p>
            <a:pPr algn="just">
              <a:spcAft>
                <a:spcPts val="600"/>
              </a:spcAft>
            </a:pPr>
            <a:endParaRPr lang="pt-BR" sz="100" dirty="0">
              <a:latin typeface="Trebuchet MS" panose="020B0603020202020204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A </a:t>
            </a:r>
            <a:r>
              <a:rPr lang="pt-BR" sz="1200" b="1" dirty="0">
                <a:latin typeface="Trebuchet MS" panose="020B0603020202020204" pitchFamily="34" charset="0"/>
                <a:cs typeface="Segoe UI Light" panose="020B0502040204020203" pitchFamily="34" charset="0"/>
              </a:rPr>
              <a:t>Nova Indústria Brasil (NIB)</a:t>
            </a: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 tem como fim estimular o setor industrial brasileiro.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F747847-0B38-C45F-F708-1646A7DD3EC5}"/>
              </a:ext>
            </a:extLst>
          </p:cNvPr>
          <p:cNvSpPr txBox="1"/>
          <p:nvPr/>
        </p:nvSpPr>
        <p:spPr>
          <a:xfrm>
            <a:off x="492420" y="2912618"/>
            <a:ext cx="43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300" b="1" dirty="0">
                <a:latin typeface="Trebuchet MS" panose="020B0603020202020204" pitchFamily="34" charset="0"/>
              </a:rPr>
              <a:t>China</a:t>
            </a:r>
            <a:br>
              <a:rPr lang="pt-BR" sz="1200" b="1" dirty="0">
                <a:latin typeface="Trebuchet MS" panose="020B0603020202020204" pitchFamily="34" charset="0"/>
              </a:rPr>
            </a:b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Restrições sobre Exportação</a:t>
            </a:r>
            <a:b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</a:b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Barreira de Importação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Restrição as exportações de insumos relevantes na fabricação de semicondutores e de painéis solares.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98B8965-EDF4-6A59-27B3-4CEBADF28F5D}"/>
              </a:ext>
            </a:extLst>
          </p:cNvPr>
          <p:cNvSpPr txBox="1"/>
          <p:nvPr/>
        </p:nvSpPr>
        <p:spPr>
          <a:xfrm>
            <a:off x="7035113" y="1434575"/>
            <a:ext cx="434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300" b="1" dirty="0">
                <a:latin typeface="Trebuchet MS" panose="020B0603020202020204" pitchFamily="34" charset="0"/>
              </a:rPr>
              <a:t>México</a:t>
            </a:r>
            <a:br>
              <a:rPr lang="pt-BR" sz="1200" b="1" dirty="0">
                <a:latin typeface="Trebuchet MS" panose="020B0603020202020204" pitchFamily="34" charset="0"/>
              </a:rPr>
            </a:b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Barreiras à Importação</a:t>
            </a:r>
            <a:b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</a:b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Subsídio Doméstico</a:t>
            </a:r>
          </a:p>
          <a:p>
            <a:pPr algn="just">
              <a:spcAft>
                <a:spcPts val="600"/>
              </a:spcAft>
            </a:pPr>
            <a:endParaRPr lang="pt-BR" sz="100" dirty="0">
              <a:latin typeface="Trebuchet MS" panose="020B0603020202020204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Desenvolver o Corredor Interoceânico na região do Istmo, estreito banhado pelo Pacífico e pelo Golfo.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9663046-10D6-3328-1BCD-662D8373B412}"/>
              </a:ext>
            </a:extLst>
          </p:cNvPr>
          <p:cNvSpPr txBox="1"/>
          <p:nvPr/>
        </p:nvSpPr>
        <p:spPr>
          <a:xfrm>
            <a:off x="7035113" y="2820284"/>
            <a:ext cx="434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300" b="1" dirty="0">
                <a:latin typeface="Trebuchet MS" panose="020B0603020202020204" pitchFamily="34" charset="0"/>
              </a:rPr>
              <a:t>Chile</a:t>
            </a:r>
            <a:br>
              <a:rPr lang="pt-BR" sz="1200" b="1" dirty="0">
                <a:latin typeface="Trebuchet MS" panose="020B0603020202020204" pitchFamily="34" charset="0"/>
              </a:rPr>
            </a:b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Barreiras à Importação</a:t>
            </a:r>
            <a:b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</a:b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Subsídio Doméstico</a:t>
            </a:r>
          </a:p>
          <a:p>
            <a:pPr algn="just">
              <a:spcAft>
                <a:spcPts val="600"/>
              </a:spcAft>
            </a:pPr>
            <a:endParaRPr lang="pt-BR" sz="100" dirty="0">
              <a:latin typeface="Trebuchet MS" panose="020B0603020202020204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200" dirty="0">
                <a:latin typeface="Trebuchet MS" panose="020B0603020202020204" pitchFamily="34" charset="0"/>
                <a:cs typeface="Segoe UI Light" panose="020B0502040204020203" pitchFamily="34" charset="0"/>
              </a:rPr>
              <a:t>Incentivos fiscais e promovendo o investimento estrangeiro com troca de tecnologia.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328232F-5CEC-5B57-F767-8BC639FC951B}"/>
              </a:ext>
            </a:extLst>
          </p:cNvPr>
          <p:cNvCxnSpPr>
            <a:cxnSpLocks/>
          </p:cNvCxnSpPr>
          <p:nvPr/>
        </p:nvCxnSpPr>
        <p:spPr>
          <a:xfrm rot="5400000">
            <a:off x="4014047" y="3594636"/>
            <a:ext cx="42120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E009021-F4AD-F40E-0E55-E9A58E090497}"/>
              </a:ext>
            </a:extLst>
          </p:cNvPr>
          <p:cNvSpPr txBox="1"/>
          <p:nvPr/>
        </p:nvSpPr>
        <p:spPr>
          <a:xfrm>
            <a:off x="492420" y="6422392"/>
            <a:ext cx="466446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Fonte: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FMI (2024)</a:t>
            </a:r>
          </a:p>
        </p:txBody>
      </p: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id="{404B9248-9658-C936-9FAA-C602D8403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18" y="1462551"/>
            <a:ext cx="572189" cy="572189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E4D64682-7DD0-B37F-A92D-B7E673AD1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18" y="2940593"/>
            <a:ext cx="572189" cy="572189"/>
          </a:xfrm>
          <a:prstGeom prst="rect">
            <a:avLst/>
          </a:prstGeom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A17AF201-B582-C2C0-54D8-C41DC8BF3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18" y="4412121"/>
            <a:ext cx="572189" cy="572189"/>
          </a:xfrm>
          <a:prstGeom prst="rect">
            <a:avLst/>
          </a:prstGeom>
        </p:spPr>
      </p:pic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CABA3416-BB28-16C9-7C3F-5BDCBDE91E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990" y="4412120"/>
            <a:ext cx="572189" cy="572189"/>
          </a:xfrm>
          <a:prstGeom prst="rect">
            <a:avLst/>
          </a:prstGeom>
        </p:spPr>
      </p:pic>
      <p:pic>
        <p:nvPicPr>
          <p:cNvPr id="17" name="Imagem 16" descr="Logotipo, Ícone&#10;&#10;Descrição gerada automaticamente">
            <a:extLst>
              <a:ext uri="{FF2B5EF4-FFF2-40B4-BE49-F238E27FC236}">
                <a16:creationId xmlns:a16="http://schemas.microsoft.com/office/drawing/2014/main" id="{80265356-309F-2D0E-FBAB-DA7A5E4577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989" y="2820284"/>
            <a:ext cx="572190" cy="572190"/>
          </a:xfrm>
          <a:prstGeom prst="rect">
            <a:avLst/>
          </a:prstGeom>
        </p:spPr>
      </p:pic>
      <p:pic>
        <p:nvPicPr>
          <p:cNvPr id="23" name="Imagem 22" descr="Logotipo, Ícone&#10;&#10;Descrição gerada automaticamente">
            <a:extLst>
              <a:ext uri="{FF2B5EF4-FFF2-40B4-BE49-F238E27FC236}">
                <a16:creationId xmlns:a16="http://schemas.microsoft.com/office/drawing/2014/main" id="{17846FD1-B7F2-C304-DCEA-51DBFC163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102" y="1362774"/>
            <a:ext cx="671965" cy="671965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6B35983-DDAE-34A7-3F60-D9853FF39F52}"/>
              </a:ext>
            </a:extLst>
          </p:cNvPr>
          <p:cNvSpPr txBox="1">
            <a:spLocks/>
          </p:cNvSpPr>
          <p:nvPr/>
        </p:nvSpPr>
        <p:spPr>
          <a:xfrm>
            <a:off x="476401" y="555299"/>
            <a:ext cx="11533187" cy="3847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5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Exemplos de Política industriais adotadas entre os países</a:t>
            </a:r>
          </a:p>
        </p:txBody>
      </p:sp>
    </p:spTree>
    <p:extLst>
      <p:ext uri="{BB962C8B-B14F-4D97-AF65-F5344CB8AC3E}">
        <p14:creationId xmlns:p14="http://schemas.microsoft.com/office/powerpoint/2010/main" val="2894584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B16E15-186A-EC04-DA54-E0976DDB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8385" y="6042602"/>
            <a:ext cx="559728" cy="414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A6352A2-279A-CEA2-AF57-F5482FBEFACA}"/>
              </a:ext>
            </a:extLst>
          </p:cNvPr>
          <p:cNvSpPr txBox="1"/>
          <p:nvPr/>
        </p:nvSpPr>
        <p:spPr>
          <a:xfrm>
            <a:off x="492420" y="6422392"/>
            <a:ext cx="466446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Fonte: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FMI (2024)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6FB0A81-22C5-8157-09FE-016F91360935}"/>
              </a:ext>
            </a:extLst>
          </p:cNvPr>
          <p:cNvSpPr txBox="1"/>
          <p:nvPr/>
        </p:nvSpPr>
        <p:spPr>
          <a:xfrm>
            <a:off x="353729" y="1952603"/>
            <a:ext cx="53874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highlight>
                  <a:srgbClr val="C0C0C0"/>
                </a:highlight>
                <a:latin typeface="Trebuchet MS" panose="020B0603020202020204" pitchFamily="34" charset="0"/>
              </a:rPr>
              <a:t>Posição no Mercado Global</a:t>
            </a:r>
          </a:p>
          <a:p>
            <a:r>
              <a:rPr lang="pt-BR" sz="1400" b="0" i="0" dirty="0">
                <a:solidFill>
                  <a:srgbClr val="0D0D0D"/>
                </a:solidFill>
                <a:effectLst/>
                <a:latin typeface="Trebuchet MS" panose="020B0603020202020204" pitchFamily="34" charset="0"/>
              </a:rPr>
              <a:t>Países tendem a fazer mais uso de política industrial em setores em que há alta vantagem comparativa revelada. Motivos: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400" dirty="0">
                <a:latin typeface="Trebuchet MS" panose="020B0603020202020204" pitchFamily="34" charset="0"/>
              </a:rPr>
              <a:t>Aversão ao risco na escolha de setores vencedores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1400" dirty="0">
                <a:latin typeface="Trebuchet MS" panose="020B0603020202020204" pitchFamily="34" charset="0"/>
              </a:rPr>
              <a:t>Poder de lobby de interesses corporativos estabelecidos</a:t>
            </a:r>
          </a:p>
          <a:p>
            <a:endParaRPr lang="pt-BR" sz="1400" b="1" dirty="0">
              <a:latin typeface="Trebuchet MS" panose="020B0603020202020204" pitchFamily="34" charset="0"/>
            </a:endParaRPr>
          </a:p>
          <a:p>
            <a:endParaRPr lang="pt-BR" sz="1400" dirty="0">
              <a:latin typeface="Trebuchet MS" panose="020B0603020202020204" pitchFamily="34" charset="0"/>
            </a:endParaRPr>
          </a:p>
          <a:p>
            <a:r>
              <a:rPr lang="pt-BR" sz="1400" b="1" dirty="0">
                <a:highlight>
                  <a:srgbClr val="C0C0C0"/>
                </a:highlight>
                <a:latin typeface="Trebuchet MS" panose="020B0603020202020204" pitchFamily="34" charset="0"/>
              </a:rPr>
              <a:t>Fatores de economia política</a:t>
            </a:r>
          </a:p>
          <a:p>
            <a:r>
              <a:rPr lang="pt-BR" sz="1400" dirty="0">
                <a:latin typeface="Trebuchet MS" panose="020B0603020202020204" pitchFamily="34" charset="0"/>
              </a:rPr>
              <a:t>Países tendem a fazer mais uso de política industrial quando há proximidade do período eleitoral.</a:t>
            </a:r>
          </a:p>
          <a:p>
            <a:endParaRPr lang="pt-BR" sz="1400" dirty="0">
              <a:latin typeface="Trebuchet MS" panose="020B0603020202020204" pitchFamily="34" charset="0"/>
            </a:endParaRPr>
          </a:p>
          <a:p>
            <a:pPr lvl="1"/>
            <a:endParaRPr lang="pt-BR" sz="1400" dirty="0">
              <a:latin typeface="Trebuchet MS" panose="020B0603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366539-7A0F-316D-2170-0E13BC3369EF}"/>
              </a:ext>
            </a:extLst>
          </p:cNvPr>
          <p:cNvSpPr txBox="1"/>
          <p:nvPr/>
        </p:nvSpPr>
        <p:spPr>
          <a:xfrm>
            <a:off x="6079728" y="1844881"/>
            <a:ext cx="575854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highlight>
                  <a:srgbClr val="C0C0C0"/>
                </a:highlight>
                <a:latin typeface="Trebuchet MS" panose="020B0603020202020204" pitchFamily="34" charset="0"/>
              </a:rPr>
              <a:t>Fatores estruturais</a:t>
            </a:r>
          </a:p>
          <a:p>
            <a:r>
              <a:rPr lang="pt-BR" sz="1400" dirty="0">
                <a:latin typeface="Trebuchet MS" panose="020B0603020202020204" pitchFamily="34" charset="0"/>
              </a:rPr>
              <a:t>Países tendem a fazer mais uso de política industrial quando há concentração das exportações elevada</a:t>
            </a:r>
          </a:p>
          <a:p>
            <a:endParaRPr lang="pt-BR" sz="1400" dirty="0">
              <a:latin typeface="Trebuchet MS" panose="020B0603020202020204" pitchFamily="34" charset="0"/>
            </a:endParaRPr>
          </a:p>
          <a:p>
            <a:r>
              <a:rPr lang="pt-BR" sz="1400" b="1" dirty="0">
                <a:highlight>
                  <a:srgbClr val="C0C0C0"/>
                </a:highlight>
                <a:latin typeface="Trebuchet MS" panose="020B0603020202020204" pitchFamily="34" charset="0"/>
              </a:rPr>
              <a:t>Risco fiscal</a:t>
            </a:r>
            <a:r>
              <a:rPr lang="pt-BR" sz="1400" dirty="0">
                <a:highlight>
                  <a:srgbClr val="C0C0C0"/>
                </a:highlight>
                <a:latin typeface="Trebuchet MS" panose="020B0603020202020204" pitchFamily="34" charset="0"/>
              </a:rPr>
              <a:t> </a:t>
            </a:r>
          </a:p>
          <a:p>
            <a:r>
              <a:rPr lang="pt-BR" sz="1400" dirty="0">
                <a:latin typeface="Trebuchet MS" panose="020B0603020202020204" pitchFamily="34" charset="0"/>
              </a:rPr>
              <a:t>Pior nota de risco de dívida soberana, não parecem inibir o uso de política industrial (de acordo os resultados)</a:t>
            </a:r>
          </a:p>
          <a:p>
            <a:endParaRPr lang="pt-BR" sz="1400" dirty="0"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endParaRPr lang="pt-BR" sz="1400" dirty="0">
              <a:latin typeface="Trebuchet MS" panose="020B0603020202020204" pitchFamily="34" charset="0"/>
            </a:endParaRPr>
          </a:p>
          <a:p>
            <a:r>
              <a:rPr lang="pt-BR" sz="1400" b="1" dirty="0">
                <a:highlight>
                  <a:srgbClr val="C0C0C0"/>
                </a:highlight>
                <a:latin typeface="Trebuchet MS" panose="020B0603020202020204" pitchFamily="34" charset="0"/>
              </a:rPr>
              <a:t>Fatores cíclicos</a:t>
            </a:r>
          </a:p>
          <a:p>
            <a:r>
              <a:rPr lang="pt-BR" sz="1400" dirty="0">
                <a:latin typeface="Trebuchet MS" panose="020B0603020202020204" pitchFamily="34" charset="0"/>
              </a:rPr>
              <a:t>Países tendem a fazer mais uso de política industrial para o alcance de metas de curto prazo para contrabalancear a perda de competitividade internacional provocado pela apreciação cambial.</a:t>
            </a:r>
            <a:endParaRPr lang="pt-BR" sz="1400" b="1" dirty="0">
              <a:latin typeface="Trebuchet MS" panose="020B0603020202020204" pitchFamily="34" charset="0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00EB5AE-74B1-2C68-B7D3-4027B600C430}"/>
              </a:ext>
            </a:extLst>
          </p:cNvPr>
          <p:cNvCxnSpPr>
            <a:cxnSpLocks/>
          </p:cNvCxnSpPr>
          <p:nvPr/>
        </p:nvCxnSpPr>
        <p:spPr>
          <a:xfrm rot="5400000">
            <a:off x="4012333" y="3614596"/>
            <a:ext cx="37800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id="{42D7E635-3AC8-B8E6-D88F-9EDC3C7621D6}"/>
              </a:ext>
            </a:extLst>
          </p:cNvPr>
          <p:cNvSpPr txBox="1">
            <a:spLocks/>
          </p:cNvSpPr>
          <p:nvPr/>
        </p:nvSpPr>
        <p:spPr>
          <a:xfrm>
            <a:off x="492420" y="451002"/>
            <a:ext cx="11533187" cy="3847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5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Fatores determinantes para o Uso da Política Industrial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E539A4F-F7B2-E69F-23F2-E5190C40E59C}"/>
              </a:ext>
            </a:extLst>
          </p:cNvPr>
          <p:cNvSpPr txBox="1"/>
          <p:nvPr/>
        </p:nvSpPr>
        <p:spPr>
          <a:xfrm>
            <a:off x="536578" y="917284"/>
            <a:ext cx="10850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Resultados do estudo do FMI (2024)</a:t>
            </a:r>
          </a:p>
        </p:txBody>
      </p:sp>
    </p:spTree>
    <p:extLst>
      <p:ext uri="{BB962C8B-B14F-4D97-AF65-F5344CB8AC3E}">
        <p14:creationId xmlns:p14="http://schemas.microsoft.com/office/powerpoint/2010/main" val="1331006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B16E15-186A-EC04-DA54-E0976DDB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8385" y="6042602"/>
            <a:ext cx="559728" cy="414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A6352A2-279A-CEA2-AF57-F5482FBEFACA}"/>
              </a:ext>
            </a:extLst>
          </p:cNvPr>
          <p:cNvSpPr txBox="1"/>
          <p:nvPr/>
        </p:nvSpPr>
        <p:spPr>
          <a:xfrm>
            <a:off x="492420" y="6422392"/>
            <a:ext cx="466446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Fonte: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Nova Indústria Brasil – Plano de Ação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2D7E635-3AC8-B8E6-D88F-9EDC3C7621D6}"/>
              </a:ext>
            </a:extLst>
          </p:cNvPr>
          <p:cNvSpPr txBox="1">
            <a:spLocks/>
          </p:cNvSpPr>
          <p:nvPr/>
        </p:nvSpPr>
        <p:spPr>
          <a:xfrm>
            <a:off x="476401" y="555299"/>
            <a:ext cx="11533187" cy="3847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5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 Nova Indústria Brasil (NIB): em linha com as experiências internacionais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E539A4F-F7B2-E69F-23F2-E5190C40E59C}"/>
              </a:ext>
            </a:extLst>
          </p:cNvPr>
          <p:cNvSpPr txBox="1"/>
          <p:nvPr/>
        </p:nvSpPr>
        <p:spPr>
          <a:xfrm>
            <a:off x="623562" y="1026037"/>
            <a:ext cx="10850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Missões e instrumentos do plano de governo estão em conformidade com o contexto atual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9507CDF4-9350-716A-1FA2-411C7A2D50D0}"/>
              </a:ext>
            </a:extLst>
          </p:cNvPr>
          <p:cNvSpPr/>
          <p:nvPr/>
        </p:nvSpPr>
        <p:spPr>
          <a:xfrm>
            <a:off x="297007" y="2177216"/>
            <a:ext cx="1800000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AFAEAED-9C74-87A8-EDAA-D9E375B99FB8}"/>
              </a:ext>
            </a:extLst>
          </p:cNvPr>
          <p:cNvSpPr/>
          <p:nvPr/>
        </p:nvSpPr>
        <p:spPr>
          <a:xfrm>
            <a:off x="2127825" y="2177985"/>
            <a:ext cx="180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0DEF116-F928-A80B-D3E2-4784749E3837}"/>
              </a:ext>
            </a:extLst>
          </p:cNvPr>
          <p:cNvSpPr/>
          <p:nvPr/>
        </p:nvSpPr>
        <p:spPr>
          <a:xfrm>
            <a:off x="3930002" y="2177985"/>
            <a:ext cx="1800000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6B7BA72-B263-B360-828A-2A9593485F9F}"/>
              </a:ext>
            </a:extLst>
          </p:cNvPr>
          <p:cNvSpPr txBox="1">
            <a:spLocks/>
          </p:cNvSpPr>
          <p:nvPr/>
        </p:nvSpPr>
        <p:spPr>
          <a:xfrm>
            <a:off x="373541" y="2389235"/>
            <a:ext cx="132312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349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BR" altLang="en-US" sz="1400" dirty="0">
                <a:latin typeface="Segoe UI Light" panose="020B0502040204020203" pitchFamily="34" charset="0"/>
                <a:ea typeface="ＭＳ Ｐゴシック" panose="020B0600070205080204" pitchFamily="34" charset="-128"/>
                <a:cs typeface="Segoe UI Light" panose="020B0502040204020203" pitchFamily="34" charset="0"/>
              </a:rPr>
              <a:t>Cadeias agroindustriais sustentáveis e digitais</a:t>
            </a:r>
            <a:endParaRPr lang="pt-BR" altLang="en-US" sz="1400" b="1" dirty="0">
              <a:latin typeface="Segoe UI Light" panose="020B0502040204020203" pitchFamily="34" charset="0"/>
              <a:ea typeface="ＭＳ Ｐゴシック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E8488AC-B317-43BC-FE5E-EFEA8113F9EE}"/>
              </a:ext>
            </a:extLst>
          </p:cNvPr>
          <p:cNvSpPr txBox="1">
            <a:spLocks/>
          </p:cNvSpPr>
          <p:nvPr/>
        </p:nvSpPr>
        <p:spPr>
          <a:xfrm>
            <a:off x="2237385" y="2412329"/>
            <a:ext cx="122531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t-BR"/>
            </a:defPPr>
            <a:lvl1pPr marR="0" indent="0" defTabSz="434975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effectLst/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  <a:lvl2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/>
            </a:lvl2pPr>
            <a:lvl3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/>
            </a:lvl3pPr>
            <a:lvl4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/>
            </a:lvl4pPr>
            <a:lvl5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9pPr>
          </a:lstStyle>
          <a:p>
            <a:r>
              <a:rPr lang="pt-BR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Forte complexo econômico e industrial da saúde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5DC3BDF-2704-A06C-6897-8B3F16BC1D2E}"/>
              </a:ext>
            </a:extLst>
          </p:cNvPr>
          <p:cNvSpPr/>
          <p:nvPr/>
        </p:nvSpPr>
        <p:spPr>
          <a:xfrm>
            <a:off x="3930002" y="3534806"/>
            <a:ext cx="1800000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83BED16-568A-121E-5F98-CD5BC05D87FF}"/>
              </a:ext>
            </a:extLst>
          </p:cNvPr>
          <p:cNvSpPr txBox="1">
            <a:spLocks/>
          </p:cNvSpPr>
          <p:nvPr/>
        </p:nvSpPr>
        <p:spPr>
          <a:xfrm>
            <a:off x="4007497" y="2304607"/>
            <a:ext cx="158610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t-BR"/>
            </a:defPPr>
            <a:lvl1pPr marR="0" indent="0" defTabSz="434975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effectLst/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  <a:lvl2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/>
            </a:lvl2pPr>
            <a:lvl3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/>
            </a:lvl3pPr>
            <a:lvl4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/>
            </a:lvl4pPr>
            <a:lvl5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9pPr>
          </a:lstStyle>
          <a:p>
            <a:r>
              <a:rPr lang="pt-BR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Infraestrutura, saneamento, moradia e mobilidade sustentáveis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1CAFDAC-AF6B-3FF7-70D8-2DE23FBFBC03}"/>
              </a:ext>
            </a:extLst>
          </p:cNvPr>
          <p:cNvSpPr txBox="1"/>
          <p:nvPr/>
        </p:nvSpPr>
        <p:spPr>
          <a:xfrm>
            <a:off x="4007497" y="3618160"/>
            <a:ext cx="131444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Tecnologias de interesse para a soberania e a defesa nacionais</a:t>
            </a:r>
            <a:endParaRPr lang="pt-BR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7FF2D429-B8E8-2E4D-8645-8FCED4134D2D}"/>
              </a:ext>
            </a:extLst>
          </p:cNvPr>
          <p:cNvSpPr/>
          <p:nvPr/>
        </p:nvSpPr>
        <p:spPr>
          <a:xfrm>
            <a:off x="295500" y="3525513"/>
            <a:ext cx="180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1DAD464-02BB-B109-DFD3-E394E4417487}"/>
              </a:ext>
            </a:extLst>
          </p:cNvPr>
          <p:cNvSpPr txBox="1">
            <a:spLocks/>
          </p:cNvSpPr>
          <p:nvPr/>
        </p:nvSpPr>
        <p:spPr>
          <a:xfrm>
            <a:off x="373541" y="3868347"/>
            <a:ext cx="118042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349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BR" altLang="en-US" sz="1400" dirty="0">
                <a:latin typeface="Segoe UI Light" panose="020B0502040204020203" pitchFamily="34" charset="0"/>
                <a:ea typeface="ＭＳ Ｐゴシック" panose="020B0600070205080204" pitchFamily="34" charset="-128"/>
                <a:cs typeface="Segoe UI Light" panose="020B0502040204020203" pitchFamily="34" charset="0"/>
              </a:rPr>
              <a:t>Transformação digital na indústria</a:t>
            </a:r>
            <a:endParaRPr lang="pt-BR" altLang="en-US" sz="1400" b="1" dirty="0">
              <a:latin typeface="Segoe UI Light" panose="020B0502040204020203" pitchFamily="34" charset="0"/>
              <a:ea typeface="ＭＳ Ｐゴシック" panose="020B0600070205080204" pitchFamily="34" charset="-128"/>
              <a:cs typeface="Segoe UI Light" panose="020B0502040204020203" pitchFamily="34" charset="0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0D332EB4-5869-C71E-78EF-3E4817D3BF82}"/>
              </a:ext>
            </a:extLst>
          </p:cNvPr>
          <p:cNvSpPr/>
          <p:nvPr/>
        </p:nvSpPr>
        <p:spPr>
          <a:xfrm>
            <a:off x="2112426" y="3538485"/>
            <a:ext cx="1800000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D184F5F0-5821-62DE-712D-408C41A2C309}"/>
              </a:ext>
            </a:extLst>
          </p:cNvPr>
          <p:cNvSpPr txBox="1"/>
          <p:nvPr/>
        </p:nvSpPr>
        <p:spPr>
          <a:xfrm>
            <a:off x="2238939" y="3618160"/>
            <a:ext cx="162323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Bioeconomia, descarbonização e transição e segurança energéticas</a:t>
            </a:r>
            <a:endParaRPr lang="pt-BR" sz="1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7" name="Imagem 46" descr="Forma&#10;&#10;Descrição gerada automaticamente com confiança baixa">
            <a:extLst>
              <a:ext uri="{FF2B5EF4-FFF2-40B4-BE49-F238E27FC236}">
                <a16:creationId xmlns:a16="http://schemas.microsoft.com/office/drawing/2014/main" id="{4B37480D-71D3-D56E-1E0C-BDB59AE46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63" y="2798270"/>
            <a:ext cx="540000" cy="540000"/>
          </a:xfrm>
          <a:prstGeom prst="rect">
            <a:avLst/>
          </a:prstGeom>
        </p:spPr>
      </p:pic>
      <p:pic>
        <p:nvPicPr>
          <p:cNvPr id="49" name="Imagem 48" descr="Forma&#10;&#10;Descrição gerada automaticamente com confiança baixa">
            <a:extLst>
              <a:ext uri="{FF2B5EF4-FFF2-40B4-BE49-F238E27FC236}">
                <a16:creationId xmlns:a16="http://schemas.microsoft.com/office/drawing/2014/main" id="{84B3F777-826C-BD1F-27BE-3FCBFD634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99" y="2798270"/>
            <a:ext cx="540000" cy="540000"/>
          </a:xfrm>
          <a:prstGeom prst="rect">
            <a:avLst/>
          </a:prstGeom>
        </p:spPr>
      </p:pic>
      <p:pic>
        <p:nvPicPr>
          <p:cNvPr id="51" name="Imagem 50" descr="Forma&#10;&#10;Descrição gerada automaticamente com confiança baixa">
            <a:extLst>
              <a:ext uri="{FF2B5EF4-FFF2-40B4-BE49-F238E27FC236}">
                <a16:creationId xmlns:a16="http://schemas.microsoft.com/office/drawing/2014/main" id="{E7CE0934-D0AF-F609-837E-541EDCC5A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76" y="2800292"/>
            <a:ext cx="540000" cy="540000"/>
          </a:xfrm>
          <a:prstGeom prst="rect">
            <a:avLst/>
          </a:prstGeom>
        </p:spPr>
      </p:pic>
      <p:pic>
        <p:nvPicPr>
          <p:cNvPr id="53" name="Imagem 52" descr="Forma&#10;&#10;Descrição gerada automaticamente com confiança baixa">
            <a:extLst>
              <a:ext uri="{FF2B5EF4-FFF2-40B4-BE49-F238E27FC236}">
                <a16:creationId xmlns:a16="http://schemas.microsoft.com/office/drawing/2014/main" id="{82EC1FEE-9D5C-0D49-F056-5441695831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63" y="4146096"/>
            <a:ext cx="540000" cy="540000"/>
          </a:xfrm>
          <a:prstGeom prst="rect">
            <a:avLst/>
          </a:prstGeom>
        </p:spPr>
      </p:pic>
      <p:pic>
        <p:nvPicPr>
          <p:cNvPr id="55" name="Imagem 54" descr="Forma&#10;&#10;Descrição gerada automaticamente com confiança baixa">
            <a:extLst>
              <a:ext uri="{FF2B5EF4-FFF2-40B4-BE49-F238E27FC236}">
                <a16:creationId xmlns:a16="http://schemas.microsoft.com/office/drawing/2014/main" id="{6766E0AB-A006-C869-6AE2-E6F1FB4D1F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99" y="4156095"/>
            <a:ext cx="540000" cy="540000"/>
          </a:xfrm>
          <a:prstGeom prst="rect">
            <a:avLst/>
          </a:prstGeom>
        </p:spPr>
      </p:pic>
      <p:pic>
        <p:nvPicPr>
          <p:cNvPr id="57" name="Imagem 56" descr="Forma&#10;&#10;Descrição gerada automaticamente com confiança baixa">
            <a:extLst>
              <a:ext uri="{FF2B5EF4-FFF2-40B4-BE49-F238E27FC236}">
                <a16:creationId xmlns:a16="http://schemas.microsoft.com/office/drawing/2014/main" id="{0EC3FF31-57D0-55A9-0917-53D7429E0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39" y="4169016"/>
            <a:ext cx="540000" cy="540000"/>
          </a:xfrm>
          <a:prstGeom prst="rect">
            <a:avLst/>
          </a:prstGeom>
        </p:spPr>
      </p:pic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3745F2EC-708D-8E6B-7077-A1FCA579E21F}"/>
              </a:ext>
            </a:extLst>
          </p:cNvPr>
          <p:cNvSpPr/>
          <p:nvPr/>
        </p:nvSpPr>
        <p:spPr>
          <a:xfrm>
            <a:off x="295500" y="1708069"/>
            <a:ext cx="5434502" cy="453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Missões NIB (2024 – 2033)</a:t>
            </a:r>
          </a:p>
        </p:txBody>
      </p:sp>
      <p:graphicFrame>
        <p:nvGraphicFramePr>
          <p:cNvPr id="89" name="Diagrama 88">
            <a:extLst>
              <a:ext uri="{FF2B5EF4-FFF2-40B4-BE49-F238E27FC236}">
                <a16:creationId xmlns:a16="http://schemas.microsoft.com/office/drawing/2014/main" id="{53EF0224-79D0-B11B-DCDB-243556C2A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838622"/>
              </p:ext>
            </p:extLst>
          </p:nvPr>
        </p:nvGraphicFramePr>
        <p:xfrm>
          <a:off x="5966047" y="2181352"/>
          <a:ext cx="5906417" cy="3928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1" name="Retângulo: Cantos Arredondados 90">
            <a:extLst>
              <a:ext uri="{FF2B5EF4-FFF2-40B4-BE49-F238E27FC236}">
                <a16:creationId xmlns:a16="http://schemas.microsoft.com/office/drawing/2014/main" id="{1E24F6C1-CDCD-7E98-2C4A-DB38ED661F86}"/>
              </a:ext>
            </a:extLst>
          </p:cNvPr>
          <p:cNvSpPr/>
          <p:nvPr/>
        </p:nvSpPr>
        <p:spPr>
          <a:xfrm>
            <a:off x="5966047" y="1708069"/>
            <a:ext cx="5906417" cy="453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Instrumentos: FMI (2024) e Nova Indústria Brasil</a:t>
            </a:r>
          </a:p>
        </p:txBody>
      </p:sp>
    </p:spTree>
    <p:extLst>
      <p:ext uri="{BB962C8B-B14F-4D97-AF65-F5344CB8AC3E}">
        <p14:creationId xmlns:p14="http://schemas.microsoft.com/office/powerpoint/2010/main" val="4200744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9" grpId="0">
        <p:bldAsOne/>
      </p:bldGraphic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ntendo homem&#10;&#10;Descrição gerada automaticamente">
            <a:extLst>
              <a:ext uri="{FF2B5EF4-FFF2-40B4-BE49-F238E27FC236}">
                <a16:creationId xmlns:a16="http://schemas.microsoft.com/office/drawing/2014/main" id="{954A4319-9D65-6E44-00DD-6109DC2050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8292"/>
            <a:ext cx="12192000" cy="6858000"/>
          </a:xfrm>
          <a:prstGeom prst="rect">
            <a:avLst/>
          </a:prstGeom>
          <a:effectLst>
            <a:glow rad="1905000">
              <a:schemeClr val="tx1">
                <a:alpha val="83000"/>
              </a:schemeClr>
            </a:glo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B16E15-186A-EC04-DA54-E0976DDB797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8385" y="6042602"/>
            <a:ext cx="559728" cy="41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A070ED-037B-0CF3-1C7C-99A37F85E32D}"/>
              </a:ext>
            </a:extLst>
          </p:cNvPr>
          <p:cNvSpPr txBox="1"/>
          <p:nvPr/>
        </p:nvSpPr>
        <p:spPr>
          <a:xfrm>
            <a:off x="386208" y="1903052"/>
            <a:ext cx="11623380" cy="3497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 estudo do FMI (2024) comprova a importância da indústria no contexto recente.</a:t>
            </a:r>
          </a:p>
          <a:p>
            <a:pPr marL="285750" indent="-285750">
              <a:lnSpc>
                <a:spcPts val="28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 política industrial pode induzir o setor privado a buscar novas oportunidades e expandir fronteiras tecnológicas.</a:t>
            </a:r>
          </a:p>
          <a:p>
            <a:pPr marL="285750" indent="-285750">
              <a:lnSpc>
                <a:spcPts val="28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 Brasil precisa de uma política de desenvolvimento industrial integrada às políticas de inovação e comércio exterior, bem como à política macroeconômica.</a:t>
            </a:r>
          </a:p>
          <a:p>
            <a:pPr marL="285750" indent="-285750">
              <a:lnSpc>
                <a:spcPts val="28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 ausência de uma política macroeconômica coerente com a política industrial comprometerá o crescimento econômico, a criação de empregos de qualidade e a garantia de renda adequada.</a:t>
            </a:r>
            <a:endParaRPr lang="pt-BR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B9771C7-79D9-E4AA-4B5B-F26CE0CA301D}"/>
              </a:ext>
            </a:extLst>
          </p:cNvPr>
          <p:cNvSpPr txBox="1">
            <a:spLocks/>
          </p:cNvSpPr>
          <p:nvPr/>
        </p:nvSpPr>
        <p:spPr>
          <a:xfrm>
            <a:off x="476401" y="555299"/>
            <a:ext cx="11533187" cy="384721"/>
          </a:xfrm>
          <a:prstGeom prst="rect">
            <a:avLst/>
          </a:prstGeom>
          <a:effectLst>
            <a:glow rad="1905000">
              <a:schemeClr val="tx1">
                <a:alpha val="1000"/>
              </a:schemeClr>
            </a:glow>
          </a:effectLst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5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Em meio a mudanças geopolíticas e grandes desafios globais...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E3E095-534C-F279-AC11-9641E1D55DC5}"/>
              </a:ext>
            </a:extLst>
          </p:cNvPr>
          <p:cNvSpPr txBox="1"/>
          <p:nvPr/>
        </p:nvSpPr>
        <p:spPr>
          <a:xfrm>
            <a:off x="623562" y="1026037"/>
            <a:ext cx="108500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Revitalização da indústria nacional é uma urgência</a:t>
            </a:r>
            <a:endParaRPr lang="pt-BR" sz="20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46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8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16419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4517" y="2963334"/>
            <a:ext cx="1722967" cy="9313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4;p1">
            <a:extLst>
              <a:ext uri="{FF2B5EF4-FFF2-40B4-BE49-F238E27FC236}">
                <a16:creationId xmlns:a16="http://schemas.microsoft.com/office/drawing/2014/main" id="{ECF771A9-B420-6D2C-42B3-A5F3B7BD5595}"/>
              </a:ext>
            </a:extLst>
          </p:cNvPr>
          <p:cNvSpPr txBox="1"/>
          <p:nvPr/>
        </p:nvSpPr>
        <p:spPr>
          <a:xfrm>
            <a:off x="3856206" y="5353178"/>
            <a:ext cx="49643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Segoe UI Light" panose="020B0502040204020203" pitchFamily="34" charset="0"/>
                <a:ea typeface="Trebuchet MS"/>
                <a:cs typeface="Segoe UI Light" panose="020B0502040204020203" pitchFamily="34" charset="0"/>
                <a:sym typeface="Trebuchet MS"/>
              </a:rPr>
              <a:t>Gerência de Estudos Econômicos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Trebuchet MS"/>
              </a:rPr>
              <a:t>Jonathas Goulart</a:t>
            </a:r>
            <a:endParaRPr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0CA4B18-B942-A050-4149-9F779B27F1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pic>
        <p:nvPicPr>
          <p:cNvPr id="20" name="Imagem 19" descr="Forma, Círculo&#10;&#10;Descrição gerada automaticamente">
            <a:extLst>
              <a:ext uri="{FF2B5EF4-FFF2-40B4-BE49-F238E27FC236}">
                <a16:creationId xmlns:a16="http://schemas.microsoft.com/office/drawing/2014/main" id="{14400311-3EDC-C585-6A4E-846EA7F8B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71880" y="1102360"/>
            <a:ext cx="4653280" cy="4653280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F99A04DD-49C6-6144-381C-C53C819DA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72" y="2380817"/>
            <a:ext cx="7285383" cy="115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Política Industrial é fundamental para o desenvolvimento econômico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2FACC2AC-6949-E3DD-49DB-BAAE95E83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08" y="3720312"/>
            <a:ext cx="7285383" cy="48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Foi assim na história e continua assim no presente</a:t>
            </a:r>
          </a:p>
        </p:txBody>
      </p:sp>
      <p:pic>
        <p:nvPicPr>
          <p:cNvPr id="23" name="Picture 10">
            <a:extLst>
              <a:ext uri="{FF2B5EF4-FFF2-40B4-BE49-F238E27FC236}">
                <a16:creationId xmlns:a16="http://schemas.microsoft.com/office/drawing/2014/main" id="{BC5F51B1-5A6A-33E1-8A63-2830D2C1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759" y="6002432"/>
            <a:ext cx="575880" cy="4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7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11916B33-46AE-25F6-5D8F-0EB9083F8C24}"/>
              </a:ext>
            </a:extLst>
          </p:cNvPr>
          <p:cNvSpPr txBox="1"/>
          <p:nvPr/>
        </p:nvSpPr>
        <p:spPr>
          <a:xfrm>
            <a:off x="771144" y="2949557"/>
            <a:ext cx="10552413" cy="413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ts val="2800"/>
              </a:lnSpc>
              <a:spcAft>
                <a:spcPts val="1200"/>
              </a:spcAft>
            </a:pPr>
            <a:r>
              <a:rPr lang="pt-BR" dirty="0">
                <a:latin typeface="Segoe UI Light" panose="020B0502040204020203" pitchFamily="34" charset="0"/>
                <a:cs typeface="Segoe UI Light" panose="020B0502040204020203" pitchFamily="34" charset="0"/>
              </a:rPr>
              <a:t>Lento crescimento econômico subsequente à </a:t>
            </a:r>
            <a:r>
              <a:rPr lang="pt-B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crise financeira global</a:t>
            </a:r>
            <a:r>
              <a:rPr lang="pt-BR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23DE29-BB1B-C6FA-2C8D-D339C7E6856E}"/>
              </a:ext>
            </a:extLst>
          </p:cNvPr>
          <p:cNvSpPr txBox="1"/>
          <p:nvPr/>
        </p:nvSpPr>
        <p:spPr>
          <a:xfrm>
            <a:off x="522209" y="1165344"/>
            <a:ext cx="10804589" cy="1496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 acordo com o estudo do </a:t>
            </a:r>
            <a:r>
              <a:rPr lang="pt-BR" sz="2000" b="1" dirty="0">
                <a:solidFill>
                  <a:srgbClr val="154CB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FMI</a:t>
            </a:r>
            <a:r>
              <a:rPr lang="pt-B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intitulado </a:t>
            </a:r>
            <a:r>
              <a:rPr lang="pt-BR" sz="2000" b="1" i="1" dirty="0">
                <a:solidFill>
                  <a:srgbClr val="154CB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</a:t>
            </a:r>
            <a:r>
              <a:rPr lang="pt-BR" sz="2000" b="1" i="1" dirty="0" err="1">
                <a:solidFill>
                  <a:srgbClr val="154CB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Return</a:t>
            </a:r>
            <a:r>
              <a:rPr lang="pt-BR" sz="2000" b="1" i="1" dirty="0">
                <a:solidFill>
                  <a:srgbClr val="154CB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sz="2000" b="1" i="1" dirty="0" err="1">
                <a:solidFill>
                  <a:srgbClr val="154CB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of</a:t>
            </a:r>
            <a:r>
              <a:rPr lang="pt-BR" sz="2000" b="1" i="1" dirty="0">
                <a:solidFill>
                  <a:srgbClr val="154CB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Industrial </a:t>
            </a:r>
            <a:r>
              <a:rPr lang="pt-BR" sz="2000" b="1" i="1" dirty="0" err="1">
                <a:solidFill>
                  <a:srgbClr val="154CB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Policy</a:t>
            </a:r>
            <a:r>
              <a:rPr lang="pt-BR" sz="2000" b="1" i="1" dirty="0">
                <a:solidFill>
                  <a:srgbClr val="154CB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in Data” </a:t>
            </a:r>
            <a:r>
              <a:rPr lang="pt-B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(Simon </a:t>
            </a:r>
            <a:r>
              <a:rPr lang="pt-B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Evenett</a:t>
            </a:r>
            <a:r>
              <a:rPr lang="pt-B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Adam </a:t>
            </a:r>
            <a:r>
              <a:rPr lang="pt-B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Jakubik</a:t>
            </a:r>
            <a:r>
              <a:rPr lang="pt-B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Fernando Martín e Michele Ruta), publicado em 2024, o crescente destaque no </a:t>
            </a:r>
            <a:r>
              <a:rPr lang="pt-BR" sz="2000" b="1" dirty="0">
                <a:solidFill>
                  <a:srgbClr val="154CB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debate público</a:t>
            </a:r>
            <a:r>
              <a:rPr lang="pt-B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nos últimos anos tem sido impulsionado por uma série de </a:t>
            </a:r>
            <a:r>
              <a:rPr lang="pt-BR" sz="2000" b="1" dirty="0">
                <a:solidFill>
                  <a:srgbClr val="154CB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choques interconectados</a:t>
            </a:r>
            <a:r>
              <a:rPr lang="pt-BR" sz="20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  <a:endParaRPr lang="pt-B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8A8B99-2FA3-FD4D-6632-B7419C4B2412}"/>
              </a:ext>
            </a:extLst>
          </p:cNvPr>
          <p:cNvSpPr txBox="1"/>
          <p:nvPr/>
        </p:nvSpPr>
        <p:spPr>
          <a:xfrm>
            <a:off x="11853446" y="5085069"/>
            <a:ext cx="338554" cy="163640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Fotos: Marten Bjork. Freepik</a:t>
            </a:r>
            <a:endParaRPr lang="pt-BR" sz="1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45A676-272E-3B7F-29B4-3570DBF64A4B}"/>
              </a:ext>
            </a:extLst>
          </p:cNvPr>
          <p:cNvSpPr txBox="1"/>
          <p:nvPr/>
        </p:nvSpPr>
        <p:spPr>
          <a:xfrm>
            <a:off x="1" y="19528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154CB5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O retorno da política industrial no mundo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83C8CAE-F834-2529-DEB3-C56F4AB8DF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8385" y="6042602"/>
            <a:ext cx="559728" cy="414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420A18-455E-986B-0B28-997F4B413546}"/>
              </a:ext>
            </a:extLst>
          </p:cNvPr>
          <p:cNvSpPr txBox="1"/>
          <p:nvPr/>
        </p:nvSpPr>
        <p:spPr>
          <a:xfrm>
            <a:off x="771145" y="3761607"/>
            <a:ext cx="10552412" cy="413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ts val="2800"/>
              </a:lnSpc>
              <a:spcAft>
                <a:spcPts val="1200"/>
              </a:spcAft>
            </a:pPr>
            <a:r>
              <a:rPr lang="pt-B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Disrupções</a:t>
            </a:r>
            <a:r>
              <a:rPr lang="pt-BR" dirty="0">
                <a:latin typeface="Segoe UI Light" panose="020B0502040204020203" pitchFamily="34" charset="0"/>
                <a:cs typeface="Segoe UI Light" panose="020B0502040204020203" pitchFamily="34" charset="0"/>
              </a:rPr>
              <a:t> causadas pela pandemia de </a:t>
            </a:r>
            <a:r>
              <a:rPr lang="pt-B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covid-19</a:t>
            </a:r>
            <a:r>
              <a:rPr lang="pt-BR" dirty="0">
                <a:latin typeface="Segoe UI Light" panose="020B0502040204020203" pitchFamily="34" charset="0"/>
                <a:cs typeface="Segoe UI Light" panose="020B0502040204020203" pitchFamily="34" charset="0"/>
              </a:rPr>
              <a:t> nas </a:t>
            </a:r>
            <a:r>
              <a:rPr lang="pt-B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cadeias de produção</a:t>
            </a:r>
            <a:r>
              <a:rPr lang="pt-BR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13AF0A50-0B34-00B0-5BC8-63B28859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6" y="2873905"/>
            <a:ext cx="565200" cy="565200"/>
          </a:xfrm>
          <a:prstGeom prst="rect">
            <a:avLst/>
          </a:prstGeom>
        </p:spPr>
      </p:pic>
      <p:pic>
        <p:nvPicPr>
          <p:cNvPr id="9" name="Imagem 8" descr="Forma&#10;&#10;Descrição gerada automaticamente com confiança baixa">
            <a:extLst>
              <a:ext uri="{FF2B5EF4-FFF2-40B4-BE49-F238E27FC236}">
                <a16:creationId xmlns:a16="http://schemas.microsoft.com/office/drawing/2014/main" id="{B455D0F9-4AD5-A694-3002-96C7DF9E4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6" y="3688473"/>
            <a:ext cx="565200" cy="565200"/>
          </a:xfrm>
          <a:prstGeom prst="rect">
            <a:avLst/>
          </a:prstGeom>
        </p:spPr>
      </p:pic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36B8AF9D-F88B-B39B-57A1-9D63C1E10EC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6" y="4460665"/>
            <a:ext cx="565200" cy="5652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088E7516-510F-81D6-0D1B-E4B280412FD9}"/>
              </a:ext>
            </a:extLst>
          </p:cNvPr>
          <p:cNvSpPr txBox="1"/>
          <p:nvPr/>
        </p:nvSpPr>
        <p:spPr>
          <a:xfrm>
            <a:off x="771145" y="4531555"/>
            <a:ext cx="10552412" cy="413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ts val="2800"/>
              </a:lnSpc>
              <a:spcAft>
                <a:spcPts val="1200"/>
              </a:spcAft>
            </a:pPr>
            <a:r>
              <a:rPr lang="pt-BR" dirty="0">
                <a:latin typeface="Segoe UI Light" panose="020B0502040204020203" pitchFamily="34" charset="0"/>
                <a:cs typeface="Segoe UI Light" panose="020B0502040204020203" pitchFamily="34" charset="0"/>
              </a:rPr>
              <a:t>Intensificação das </a:t>
            </a:r>
            <a:r>
              <a:rPr lang="pt-B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tensões e conflitos geopolíticos </a:t>
            </a:r>
            <a:r>
              <a:rPr lang="pt-BR" dirty="0">
                <a:latin typeface="Segoe UI Light" panose="020B0502040204020203" pitchFamily="34" charset="0"/>
                <a:cs typeface="Segoe UI Light" panose="020B0502040204020203" pitchFamily="34" charset="0"/>
              </a:rPr>
              <a:t>em meio à </a:t>
            </a:r>
            <a:r>
              <a:rPr lang="pt-B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competição tecnológica</a:t>
            </a:r>
            <a:r>
              <a:rPr lang="pt-BR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pic>
        <p:nvPicPr>
          <p:cNvPr id="18" name="Gráfico 17" descr="Planta estrutura de tópicos">
            <a:extLst>
              <a:ext uri="{FF2B5EF4-FFF2-40B4-BE49-F238E27FC236}">
                <a16:creationId xmlns:a16="http://schemas.microsoft.com/office/drawing/2014/main" id="{3BD3AB79-D31F-F223-1367-CA71E2005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2246" y="5280153"/>
            <a:ext cx="565200" cy="5652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EC0FE20F-3268-7DD5-2FB3-524DBE774EFA}"/>
              </a:ext>
            </a:extLst>
          </p:cNvPr>
          <p:cNvSpPr txBox="1"/>
          <p:nvPr/>
        </p:nvSpPr>
        <p:spPr>
          <a:xfrm>
            <a:off x="771145" y="5355805"/>
            <a:ext cx="10552412" cy="413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ts val="2800"/>
              </a:lnSpc>
              <a:spcAft>
                <a:spcPts val="1200"/>
              </a:spcAft>
            </a:pPr>
            <a:r>
              <a:rPr lang="pt-BR" dirty="0">
                <a:latin typeface="Segoe UI Light" panose="020B0502040204020203" pitchFamily="34" charset="0"/>
                <a:cs typeface="Segoe UI Light" panose="020B0502040204020203" pitchFamily="34" charset="0"/>
              </a:rPr>
              <a:t>Demandas crescentes para a </a:t>
            </a:r>
            <a:r>
              <a:rPr lang="pt-B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mitigação das mudanças climáticas</a:t>
            </a:r>
            <a:r>
              <a:rPr lang="pt-BR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CC8993A5-B0A1-68E8-DE37-447C7AEDE545}"/>
              </a:ext>
            </a:extLst>
          </p:cNvPr>
          <p:cNvSpPr/>
          <p:nvPr/>
        </p:nvSpPr>
        <p:spPr>
          <a:xfrm>
            <a:off x="679526" y="4403515"/>
            <a:ext cx="9462973" cy="1496948"/>
          </a:xfrm>
          <a:prstGeom prst="roundRect">
            <a:avLst/>
          </a:prstGeom>
          <a:solidFill>
            <a:schemeClr val="tx1">
              <a:lumMod val="50000"/>
              <a:lumOff val="5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7DED279E-29AB-3624-CE9B-57A485F3925E}"/>
              </a:ext>
            </a:extLst>
          </p:cNvPr>
          <p:cNvSpPr/>
          <p:nvPr/>
        </p:nvSpPr>
        <p:spPr>
          <a:xfrm>
            <a:off x="10672388" y="4821340"/>
            <a:ext cx="1350335" cy="688760"/>
          </a:xfrm>
          <a:prstGeom prst="roundRect">
            <a:avLst/>
          </a:prstGeom>
          <a:solidFill>
            <a:schemeClr val="tx1">
              <a:lumMod val="50000"/>
              <a:lumOff val="5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Países Avançados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87A4001D-DB23-C4FB-81E0-A19439E0302B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10142499" y="5165720"/>
            <a:ext cx="52988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8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35BA00D8-A7FC-D94F-8DDD-32A8ECEB6C0A}"/>
              </a:ext>
            </a:extLst>
          </p:cNvPr>
          <p:cNvSpPr txBox="1">
            <a:spLocks/>
          </p:cNvSpPr>
          <p:nvPr/>
        </p:nvSpPr>
        <p:spPr>
          <a:xfrm>
            <a:off x="476401" y="555299"/>
            <a:ext cx="11533187" cy="3847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5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Política Industrial contemporânea tornou-se mais complexa do que no passado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6BD81EB0-25F1-515D-9373-4A47C69646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8385" y="6042602"/>
            <a:ext cx="559728" cy="414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AE22836-9BE9-507C-D5B1-1AE3FD473FD9}"/>
              </a:ext>
            </a:extLst>
          </p:cNvPr>
          <p:cNvSpPr/>
          <p:nvPr/>
        </p:nvSpPr>
        <p:spPr>
          <a:xfrm>
            <a:off x="5849408" y="2176106"/>
            <a:ext cx="1932517" cy="20815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CD1F5B9-3CD4-2EB6-CEF5-25A7FB7F7D44}"/>
              </a:ext>
            </a:extLst>
          </p:cNvPr>
          <p:cNvSpPr/>
          <p:nvPr/>
        </p:nvSpPr>
        <p:spPr>
          <a:xfrm>
            <a:off x="7895019" y="2176875"/>
            <a:ext cx="1933200" cy="208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55946BD-3E85-1A2F-6E19-E857A2F60A61}"/>
              </a:ext>
            </a:extLst>
          </p:cNvPr>
          <p:cNvSpPr/>
          <p:nvPr/>
        </p:nvSpPr>
        <p:spPr>
          <a:xfrm>
            <a:off x="9941313" y="2176875"/>
            <a:ext cx="1933200" cy="208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D108188-7118-DDF5-1569-C8FC9797BFF7}"/>
              </a:ext>
            </a:extLst>
          </p:cNvPr>
          <p:cNvSpPr txBox="1">
            <a:spLocks/>
          </p:cNvSpPr>
          <p:nvPr/>
        </p:nvSpPr>
        <p:spPr>
          <a:xfrm>
            <a:off x="5847901" y="3304896"/>
            <a:ext cx="193251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349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pt-BR" altLang="en-US" sz="1400" dirty="0">
                <a:latin typeface="Segoe UI Light" panose="020B0502040204020203" pitchFamily="34" charset="0"/>
                <a:ea typeface="ＭＳ Ｐゴシック" panose="020B0600070205080204" pitchFamily="34" charset="-128"/>
                <a:cs typeface="Segoe UI Light" panose="020B0502040204020203" pitchFamily="34" charset="0"/>
              </a:rPr>
              <a:t>Transição para uma estrutura produtiva </a:t>
            </a:r>
            <a:r>
              <a:rPr lang="pt-BR" altLang="en-US" sz="1400" b="1" dirty="0">
                <a:latin typeface="Segoe UI Light" panose="020B0502040204020203" pitchFamily="34" charset="0"/>
                <a:ea typeface="ＭＳ Ｐゴシック" panose="020B0600070205080204" pitchFamily="34" charset="-128"/>
                <a:cs typeface="Segoe UI Light" panose="020B0502040204020203" pitchFamily="34" charset="0"/>
              </a:rPr>
              <a:t>ambientalmente sustentável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F923DC-1CFE-358B-A72C-7BB3E39E7D79}"/>
              </a:ext>
            </a:extLst>
          </p:cNvPr>
          <p:cNvSpPr txBox="1">
            <a:spLocks/>
          </p:cNvSpPr>
          <p:nvPr/>
        </p:nvSpPr>
        <p:spPr>
          <a:xfrm>
            <a:off x="7985355" y="3401820"/>
            <a:ext cx="175033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t-BR"/>
            </a:defPPr>
            <a:lvl1pPr marR="0" indent="0" defTabSz="434975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effectLst/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  <a:lvl2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/>
            </a:lvl2pPr>
            <a:lvl3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/>
            </a:lvl3pPr>
            <a:lvl4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/>
            </a:lvl4pPr>
            <a:lvl5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9pPr>
          </a:lstStyle>
          <a:p>
            <a:pPr algn="ctr"/>
            <a:r>
              <a:rPr lang="pt-BR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Construção de </a:t>
            </a:r>
            <a:r>
              <a:rPr lang="pt-BR" alt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cadeias de suprimentos resilientes</a:t>
            </a:r>
            <a:endParaRPr lang="pt-BR" alt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009380F-9ECF-FEC3-9615-02C6496EEA57}"/>
              </a:ext>
            </a:extLst>
          </p:cNvPr>
          <p:cNvSpPr/>
          <p:nvPr/>
        </p:nvSpPr>
        <p:spPr>
          <a:xfrm>
            <a:off x="8861619" y="4381653"/>
            <a:ext cx="1933200" cy="208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9D8432F-2800-1938-0F1D-38E02A39BBA7}"/>
              </a:ext>
            </a:extLst>
          </p:cNvPr>
          <p:cNvSpPr txBox="1">
            <a:spLocks/>
          </p:cNvSpPr>
          <p:nvPr/>
        </p:nvSpPr>
        <p:spPr>
          <a:xfrm>
            <a:off x="10160200" y="3399308"/>
            <a:ext cx="149542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t-BR"/>
            </a:defPPr>
            <a:lvl1pPr marR="0" indent="0" defTabSz="434975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effectLst/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1pPr>
            <a:lvl2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/>
            </a:lvl2pPr>
            <a:lvl3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/>
            </a:lvl3pPr>
            <a:lvl4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/>
            </a:lvl4pPr>
            <a:lvl5pPr indent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9pPr>
          </a:lstStyle>
          <a:p>
            <a:pPr algn="ctr"/>
            <a:r>
              <a:rPr lang="pt-BR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Geração de </a:t>
            </a:r>
            <a:r>
              <a:rPr lang="pt-BR" alt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empregos de qualidade</a:t>
            </a:r>
            <a:r>
              <a:rPr lang="pt-BR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386B4FE-B054-E60A-C600-AEC969BCE1FE}"/>
              </a:ext>
            </a:extLst>
          </p:cNvPr>
          <p:cNvSpPr txBox="1"/>
          <p:nvPr/>
        </p:nvSpPr>
        <p:spPr>
          <a:xfrm>
            <a:off x="9016602" y="5684373"/>
            <a:ext cx="1623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Garantia da </a:t>
            </a:r>
            <a:r>
              <a:rPr lang="pt-BR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segurança nacional</a:t>
            </a:r>
          </a:p>
        </p:txBody>
      </p:sp>
      <p:pic>
        <p:nvPicPr>
          <p:cNvPr id="23" name="Imagem 22" descr="Ícone, Código QR&#10;&#10;Descrição gerada automaticamente">
            <a:extLst>
              <a:ext uri="{FF2B5EF4-FFF2-40B4-BE49-F238E27FC236}">
                <a16:creationId xmlns:a16="http://schemas.microsoft.com/office/drawing/2014/main" id="{FF9616E1-568A-B118-8AC4-AB97E4CD6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45" y="2414696"/>
            <a:ext cx="838155" cy="777600"/>
          </a:xfrm>
          <a:prstGeom prst="rect">
            <a:avLst/>
          </a:prstGeom>
        </p:spPr>
      </p:pic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F6CD5309-69AD-A5E2-1A92-133401179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72" y="2417580"/>
            <a:ext cx="772088" cy="777600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958502E0-2E04-F596-5D3C-393E726A1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59" y="4619122"/>
            <a:ext cx="772088" cy="777600"/>
          </a:xfrm>
          <a:prstGeom prst="rect">
            <a:avLst/>
          </a:prstGeom>
        </p:spPr>
      </p:pic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DFAABA54-6F71-7233-EF6D-4F4BAD5C2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13" y="2414696"/>
            <a:ext cx="777600" cy="7776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7A9772D-0E24-6F08-4F1C-55E9154B7124}"/>
              </a:ext>
            </a:extLst>
          </p:cNvPr>
          <p:cNvSpPr/>
          <p:nvPr/>
        </p:nvSpPr>
        <p:spPr>
          <a:xfrm>
            <a:off x="6813818" y="4381653"/>
            <a:ext cx="1933200" cy="208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DDCA430-6B6B-3858-3621-6D1E290063BF}"/>
              </a:ext>
            </a:extLst>
          </p:cNvPr>
          <p:cNvSpPr txBox="1">
            <a:spLocks/>
          </p:cNvSpPr>
          <p:nvPr/>
        </p:nvSpPr>
        <p:spPr>
          <a:xfrm>
            <a:off x="7059508" y="5725117"/>
            <a:ext cx="144181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349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pt-BR" altLang="en-US" sz="1400" dirty="0">
                <a:latin typeface="Segoe UI Light" panose="020B0502040204020203" pitchFamily="34" charset="0"/>
                <a:ea typeface="ＭＳ Ｐゴシック" panose="020B0600070205080204" pitchFamily="34" charset="-128"/>
                <a:cs typeface="Segoe UI Light" panose="020B0502040204020203" pitchFamily="34" charset="0"/>
              </a:rPr>
              <a:t>Provisão de s</a:t>
            </a:r>
            <a:r>
              <a:rPr lang="pt-BR" altLang="en-US" sz="1400" b="1" dirty="0">
                <a:latin typeface="Segoe UI Light" panose="020B0502040204020203" pitchFamily="34" charset="0"/>
                <a:ea typeface="ＭＳ Ｐゴシック" panose="020B0600070205080204" pitchFamily="34" charset="-128"/>
                <a:cs typeface="Segoe UI Light" panose="020B0502040204020203" pitchFamily="34" charset="0"/>
              </a:rPr>
              <a:t>erviços públicos</a:t>
            </a: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744016F4-5F04-6D8D-DE69-6419E1C2B6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73" y="4619474"/>
            <a:ext cx="772088" cy="7776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595F397-CE28-53CB-67D3-D96C0DE462E2}"/>
              </a:ext>
            </a:extLst>
          </p:cNvPr>
          <p:cNvSpPr txBox="1"/>
          <p:nvPr/>
        </p:nvSpPr>
        <p:spPr>
          <a:xfrm>
            <a:off x="476401" y="2356002"/>
            <a:ext cx="4860000" cy="2533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Qualquer </a:t>
            </a:r>
            <a:r>
              <a:rPr lang="pt-BR" dirty="0">
                <a:highlight>
                  <a:srgbClr val="FFF2CC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intervenção governamental </a:t>
            </a:r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direcionada com o </a:t>
            </a:r>
            <a:r>
              <a:rPr lang="pt-BR" dirty="0">
                <a:highlight>
                  <a:srgbClr val="FFF2CC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objetivo de desenvolver ou apoiar firmas, setores ou atividades econômicas domésticas</a:t>
            </a:r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específicas, a fim de </a:t>
            </a:r>
            <a:r>
              <a:rPr lang="pt-BR" dirty="0">
                <a:highlight>
                  <a:srgbClr val="FFF2CC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alcançar objetivos nacionais </a:t>
            </a:r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econômicos,  sociais, ambientais ou de segurança.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C66168D-20F0-E4FC-A382-2B7F92DAA8AD}"/>
              </a:ext>
            </a:extLst>
          </p:cNvPr>
          <p:cNvSpPr/>
          <p:nvPr/>
        </p:nvSpPr>
        <p:spPr>
          <a:xfrm>
            <a:off x="1661055" y="1551487"/>
            <a:ext cx="2490692" cy="453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Definição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21F3059B-EB05-2FCD-BA24-B1B9A27F348E}"/>
              </a:ext>
            </a:extLst>
          </p:cNvPr>
          <p:cNvSpPr/>
          <p:nvPr/>
        </p:nvSpPr>
        <p:spPr>
          <a:xfrm>
            <a:off x="6903489" y="1506379"/>
            <a:ext cx="4226226" cy="546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Objetivos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32C9F44-213B-5B6B-A14B-DE63D5476CE8}"/>
              </a:ext>
            </a:extLst>
          </p:cNvPr>
          <p:cNvCxnSpPr/>
          <p:nvPr/>
        </p:nvCxnSpPr>
        <p:spPr>
          <a:xfrm>
            <a:off x="476401" y="2021312"/>
            <a:ext cx="4860000" cy="0"/>
          </a:xfrm>
          <a:prstGeom prst="line">
            <a:avLst/>
          </a:prstGeom>
          <a:ln w="603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726867E0-A627-A8E7-29AF-AA6D4F63BD2D}"/>
              </a:ext>
            </a:extLst>
          </p:cNvPr>
          <p:cNvCxnSpPr/>
          <p:nvPr/>
        </p:nvCxnSpPr>
        <p:spPr>
          <a:xfrm>
            <a:off x="5870939" y="2021312"/>
            <a:ext cx="5904000" cy="0"/>
          </a:xfrm>
          <a:prstGeom prst="line">
            <a:avLst/>
          </a:prstGeom>
          <a:ln w="603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5507537-CA2D-5B52-8861-E4E81B61E7BA}"/>
              </a:ext>
            </a:extLst>
          </p:cNvPr>
          <p:cNvSpPr txBox="1"/>
          <p:nvPr/>
        </p:nvSpPr>
        <p:spPr>
          <a:xfrm>
            <a:off x="492420" y="6422392"/>
            <a:ext cx="466446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Fonte: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FMI (2024)</a:t>
            </a:r>
          </a:p>
        </p:txBody>
      </p:sp>
    </p:spTree>
    <p:extLst>
      <p:ext uri="{BB962C8B-B14F-4D97-AF65-F5344CB8AC3E}">
        <p14:creationId xmlns:p14="http://schemas.microsoft.com/office/powerpoint/2010/main" val="101447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4" grpId="0"/>
      <p:bldP spid="17" grpId="0"/>
      <p:bldP spid="19" grpId="0" animBg="1"/>
      <p:bldP spid="20" grpId="0"/>
      <p:bldP spid="22" grpId="0"/>
      <p:bldP spid="2" grpId="0" animBg="1"/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35BA00D8-A7FC-D94F-8DDD-32A8ECEB6C0A}"/>
              </a:ext>
            </a:extLst>
          </p:cNvPr>
          <p:cNvSpPr txBox="1">
            <a:spLocks/>
          </p:cNvSpPr>
          <p:nvPr/>
        </p:nvSpPr>
        <p:spPr>
          <a:xfrm>
            <a:off x="476401" y="555299"/>
            <a:ext cx="11533187" cy="3847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5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Instrumentos de Política Industrial</a:t>
            </a:r>
          </a:p>
        </p:txBody>
      </p:sp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6BD81EB0-25F1-515D-9373-4A47C69646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8385" y="6042602"/>
            <a:ext cx="559728" cy="414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5507537-CA2D-5B52-8861-E4E81B61E7BA}"/>
              </a:ext>
            </a:extLst>
          </p:cNvPr>
          <p:cNvSpPr txBox="1"/>
          <p:nvPr/>
        </p:nvSpPr>
        <p:spPr>
          <a:xfrm>
            <a:off x="492420" y="6422392"/>
            <a:ext cx="466446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Fonte: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FMI (2024)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00E70DE-F72B-174A-89DA-2EAD4C355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073849"/>
              </p:ext>
            </p:extLst>
          </p:nvPr>
        </p:nvGraphicFramePr>
        <p:xfrm>
          <a:off x="492420" y="1166648"/>
          <a:ext cx="11075693" cy="471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578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F05927F-BD1A-4203-A9A7-22DFFE1E50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511851"/>
              </p:ext>
            </p:extLst>
          </p:nvPr>
        </p:nvGraphicFramePr>
        <p:xfrm>
          <a:off x="6082070" y="2560658"/>
          <a:ext cx="5111998" cy="304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BDCA18C-D3DA-2504-752A-C2240E273B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7875"/>
              </p:ext>
            </p:extLst>
          </p:nvPr>
        </p:nvGraphicFramePr>
        <p:xfrm>
          <a:off x="427240" y="2539392"/>
          <a:ext cx="5540374" cy="318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itle 2">
            <a:extLst>
              <a:ext uri="{FF2B5EF4-FFF2-40B4-BE49-F238E27FC236}">
                <a16:creationId xmlns:a16="http://schemas.microsoft.com/office/drawing/2014/main" id="{35BA00D8-A7FC-D94F-8DDD-32A8ECEB6C0A}"/>
              </a:ext>
            </a:extLst>
          </p:cNvPr>
          <p:cNvSpPr txBox="1">
            <a:spLocks/>
          </p:cNvSpPr>
          <p:nvPr/>
        </p:nvSpPr>
        <p:spPr>
          <a:xfrm>
            <a:off x="476401" y="555299"/>
            <a:ext cx="11533187" cy="3847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5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Panorama das Economias: Avançados e Emergentes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6BD81EB0-25F1-515D-9373-4A47C69646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8385" y="6042602"/>
            <a:ext cx="559728" cy="414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5507537-CA2D-5B52-8861-E4E81B61E7BA}"/>
              </a:ext>
            </a:extLst>
          </p:cNvPr>
          <p:cNvSpPr txBox="1"/>
          <p:nvPr/>
        </p:nvSpPr>
        <p:spPr>
          <a:xfrm>
            <a:off x="492420" y="6422392"/>
            <a:ext cx="466446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Fonte: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FMI (2024)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6A2D087-A688-95B4-F144-9DD56976EBDD}"/>
              </a:ext>
            </a:extLst>
          </p:cNvPr>
          <p:cNvSpPr txBox="1">
            <a:spLocks/>
          </p:cNvSpPr>
          <p:nvPr/>
        </p:nvSpPr>
        <p:spPr>
          <a:xfrm>
            <a:off x="476401" y="1384896"/>
            <a:ext cx="1153318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349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pt-BR" altLang="en-US" sz="1600" b="1" dirty="0">
                <a:latin typeface="Segoe UI Semibold" panose="020B0702040204020203" pitchFamily="34" charset="0"/>
                <a:ea typeface="ＭＳ Ｐゴシック" panose="020B0600070205080204" pitchFamily="34" charset="-128"/>
                <a:cs typeface="Segoe UI Semibold" panose="020B0702040204020203" pitchFamily="34" charset="0"/>
              </a:rPr>
              <a:t>Distribuição das medias de política industrial por instrumento e grupo de países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3F36854-CCED-01FE-0A80-3272F55C9496}"/>
              </a:ext>
            </a:extLst>
          </p:cNvPr>
          <p:cNvCxnSpPr>
            <a:cxnSpLocks/>
          </p:cNvCxnSpPr>
          <p:nvPr/>
        </p:nvCxnSpPr>
        <p:spPr>
          <a:xfrm rot="5400000">
            <a:off x="3916917" y="3885427"/>
            <a:ext cx="37800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D622656-38EE-4946-C205-7D76AC4F6185}"/>
              </a:ext>
            </a:extLst>
          </p:cNvPr>
          <p:cNvSpPr/>
          <p:nvPr/>
        </p:nvSpPr>
        <p:spPr>
          <a:xfrm>
            <a:off x="427240" y="1856789"/>
            <a:ext cx="5112000" cy="453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Avançados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3369F21-1CA5-5FF9-A481-3338285C2705}"/>
              </a:ext>
            </a:extLst>
          </p:cNvPr>
          <p:cNvSpPr/>
          <p:nvPr/>
        </p:nvSpPr>
        <p:spPr>
          <a:xfrm>
            <a:off x="6096000" y="1816150"/>
            <a:ext cx="5087436" cy="546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54CB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Emergentes e em Desenvolvimento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3EE4677-578E-3140-C121-5E2CECCD1463}"/>
              </a:ext>
            </a:extLst>
          </p:cNvPr>
          <p:cNvCxnSpPr/>
          <p:nvPr/>
        </p:nvCxnSpPr>
        <p:spPr>
          <a:xfrm>
            <a:off x="427240" y="2331081"/>
            <a:ext cx="5112000" cy="0"/>
          </a:xfrm>
          <a:prstGeom prst="line">
            <a:avLst/>
          </a:prstGeom>
          <a:ln w="603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C3659DC-6A46-0061-03A4-C2DA50D695DA}"/>
              </a:ext>
            </a:extLst>
          </p:cNvPr>
          <p:cNvCxnSpPr/>
          <p:nvPr/>
        </p:nvCxnSpPr>
        <p:spPr>
          <a:xfrm>
            <a:off x="6071437" y="2331081"/>
            <a:ext cx="5112000" cy="0"/>
          </a:xfrm>
          <a:prstGeom prst="line">
            <a:avLst/>
          </a:prstGeom>
          <a:ln w="60325">
            <a:solidFill>
              <a:srgbClr val="154CB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7B63747-EB8C-A8AB-A837-94C97F0F1B97}"/>
              </a:ext>
            </a:extLst>
          </p:cNvPr>
          <p:cNvSpPr/>
          <p:nvPr/>
        </p:nvSpPr>
        <p:spPr>
          <a:xfrm>
            <a:off x="427240" y="2674935"/>
            <a:ext cx="10756195" cy="835179"/>
          </a:xfrm>
          <a:prstGeom prst="round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059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35BA00D8-A7FC-D94F-8DDD-32A8ECEB6C0A}"/>
              </a:ext>
            </a:extLst>
          </p:cNvPr>
          <p:cNvSpPr txBox="1">
            <a:spLocks/>
          </p:cNvSpPr>
          <p:nvPr/>
        </p:nvSpPr>
        <p:spPr>
          <a:xfrm>
            <a:off x="476401" y="555299"/>
            <a:ext cx="11533187" cy="3847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5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Panorama das Economias: Avançados e Emergentes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6BD81EB0-25F1-515D-9373-4A47C69646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8385" y="6042602"/>
            <a:ext cx="559728" cy="414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5507537-CA2D-5B52-8861-E4E81B61E7BA}"/>
              </a:ext>
            </a:extLst>
          </p:cNvPr>
          <p:cNvSpPr txBox="1"/>
          <p:nvPr/>
        </p:nvSpPr>
        <p:spPr>
          <a:xfrm>
            <a:off x="492420" y="6422392"/>
            <a:ext cx="466446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Fonte: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FMI (2024)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3F36854-CCED-01FE-0A80-3272F55C9496}"/>
              </a:ext>
            </a:extLst>
          </p:cNvPr>
          <p:cNvCxnSpPr>
            <a:cxnSpLocks/>
          </p:cNvCxnSpPr>
          <p:nvPr/>
        </p:nvCxnSpPr>
        <p:spPr>
          <a:xfrm rot="5400000">
            <a:off x="4528917" y="3828601"/>
            <a:ext cx="25560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D622656-38EE-4946-C205-7D76AC4F6185}"/>
              </a:ext>
            </a:extLst>
          </p:cNvPr>
          <p:cNvSpPr/>
          <p:nvPr/>
        </p:nvSpPr>
        <p:spPr>
          <a:xfrm>
            <a:off x="427240" y="2411963"/>
            <a:ext cx="5112000" cy="453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Avançados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3369F21-1CA5-5FF9-A481-3338285C2705}"/>
              </a:ext>
            </a:extLst>
          </p:cNvPr>
          <p:cNvSpPr/>
          <p:nvPr/>
        </p:nvSpPr>
        <p:spPr>
          <a:xfrm>
            <a:off x="6096000" y="2371324"/>
            <a:ext cx="5087436" cy="546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154CB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Emergentes e em Desenvolvimento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3EE4677-578E-3140-C121-5E2CECCD1463}"/>
              </a:ext>
            </a:extLst>
          </p:cNvPr>
          <p:cNvCxnSpPr/>
          <p:nvPr/>
        </p:nvCxnSpPr>
        <p:spPr>
          <a:xfrm>
            <a:off x="427240" y="2886255"/>
            <a:ext cx="5112000" cy="0"/>
          </a:xfrm>
          <a:prstGeom prst="line">
            <a:avLst/>
          </a:prstGeom>
          <a:ln w="603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C3659DC-6A46-0061-03A4-C2DA50D695DA}"/>
              </a:ext>
            </a:extLst>
          </p:cNvPr>
          <p:cNvCxnSpPr/>
          <p:nvPr/>
        </p:nvCxnSpPr>
        <p:spPr>
          <a:xfrm>
            <a:off x="6071437" y="2886255"/>
            <a:ext cx="5112000" cy="0"/>
          </a:xfrm>
          <a:prstGeom prst="line">
            <a:avLst/>
          </a:prstGeom>
          <a:ln w="60325">
            <a:solidFill>
              <a:srgbClr val="154CB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5A861A-AAAB-9541-DFD5-09FBB443B9B2}"/>
              </a:ext>
            </a:extLst>
          </p:cNvPr>
          <p:cNvSpPr txBox="1"/>
          <p:nvPr/>
        </p:nvSpPr>
        <p:spPr>
          <a:xfrm>
            <a:off x="623562" y="1026037"/>
            <a:ext cx="10850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154CB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Limitação do espaço fiscal 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 </a:t>
            </a:r>
            <a:r>
              <a:rPr lang="pt-BR" dirty="0">
                <a:solidFill>
                  <a:srgbClr val="154CB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capacidade produtiva mais restrita 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marcam as diferenças</a:t>
            </a:r>
            <a:endParaRPr lang="pt-BR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6017B4-381C-C44A-3A40-3EDBBEA23A6A}"/>
              </a:ext>
            </a:extLst>
          </p:cNvPr>
          <p:cNvSpPr txBox="1"/>
          <p:nvPr/>
        </p:nvSpPr>
        <p:spPr>
          <a:xfrm>
            <a:off x="492420" y="3270989"/>
            <a:ext cx="502541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pt-BR" sz="15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Benefícios financeiros diretos </a:t>
            </a:r>
          </a:p>
          <a:p>
            <a:pPr>
              <a:spcAft>
                <a:spcPts val="2400"/>
              </a:spcAft>
            </a:pPr>
            <a:r>
              <a:rPr lang="pt-BR" sz="15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Empréstimos governamentais </a:t>
            </a:r>
          </a:p>
          <a:p>
            <a:pPr>
              <a:spcAft>
                <a:spcPts val="2400"/>
              </a:spcAft>
            </a:pPr>
            <a:r>
              <a:rPr lang="pt-BR" sz="15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Outras formas de auxílios governamentais</a:t>
            </a:r>
            <a:endParaRPr lang="pt-BR" sz="1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3E54B1A-9034-9DBA-0811-1C1693ADCB2F}"/>
              </a:ext>
            </a:extLst>
          </p:cNvPr>
          <p:cNvSpPr txBox="1"/>
          <p:nvPr/>
        </p:nvSpPr>
        <p:spPr>
          <a:xfrm>
            <a:off x="6048578" y="3107011"/>
            <a:ext cx="50874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pt-BR" sz="15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Tarifas de importação </a:t>
            </a:r>
          </a:p>
          <a:p>
            <a:pPr>
              <a:spcAft>
                <a:spcPts val="2400"/>
              </a:spcAft>
            </a:pPr>
            <a:r>
              <a:rPr lang="pt-BR" sz="15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Empréstimos governamentais </a:t>
            </a:r>
          </a:p>
          <a:p>
            <a:pPr>
              <a:spcAft>
                <a:spcPts val="2400"/>
              </a:spcAft>
            </a:pPr>
            <a:r>
              <a:rPr lang="pt-BR" sz="15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Alívio tributário</a:t>
            </a:r>
            <a:r>
              <a:rPr lang="pt-BR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>
              <a:spcAft>
                <a:spcPts val="2400"/>
              </a:spcAft>
            </a:pPr>
            <a:r>
              <a:rPr lang="pt-BR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Restrições comerciais sobre exportações e importações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C78F28C-B310-D85C-AD5B-0328CBC8AE67}"/>
              </a:ext>
            </a:extLst>
          </p:cNvPr>
          <p:cNvSpPr txBox="1">
            <a:spLocks/>
          </p:cNvSpPr>
          <p:nvPr/>
        </p:nvSpPr>
        <p:spPr>
          <a:xfrm>
            <a:off x="427241" y="1956615"/>
            <a:ext cx="107561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349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pt-BR" altLang="en-US" sz="1600" b="1" dirty="0">
                <a:latin typeface="Segoe UI Semibold" panose="020B0702040204020203" pitchFamily="34" charset="0"/>
                <a:ea typeface="ＭＳ Ｐゴシック" panose="020B0600070205080204" pitchFamily="34" charset="-128"/>
                <a:cs typeface="Segoe UI Semibold" panose="020B0702040204020203" pitchFamily="34" charset="0"/>
              </a:rPr>
              <a:t>Instrumentos específicos mais utilizados</a:t>
            </a:r>
          </a:p>
        </p:txBody>
      </p:sp>
    </p:spTree>
    <p:extLst>
      <p:ext uri="{BB962C8B-B14F-4D97-AF65-F5344CB8AC3E}">
        <p14:creationId xmlns:p14="http://schemas.microsoft.com/office/powerpoint/2010/main" val="373035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C216943B-9CB8-42DF-A4EE-9DD1A75464D9}"/>
              </a:ext>
            </a:extLst>
          </p:cNvPr>
          <p:cNvSpPr txBox="1"/>
          <p:nvPr/>
        </p:nvSpPr>
        <p:spPr>
          <a:xfrm>
            <a:off x="1659421" y="1663940"/>
            <a:ext cx="482964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Trebuchet MS" panose="020B0603020202020204" pitchFamily="34" charset="0"/>
              </a:rPr>
              <a:t>Distribuição das Medidas de Política Industrial</a:t>
            </a:r>
          </a:p>
          <a:p>
            <a:pPr algn="ctr"/>
            <a:r>
              <a:rPr lang="pt-BR" sz="1300" dirty="0">
                <a:latin typeface="Trebuchet MS" panose="020B0603020202020204" pitchFamily="34" charset="0"/>
              </a:rPr>
              <a:t>(Países Avançados e Emergentes)</a:t>
            </a:r>
            <a:endParaRPr lang="pt-BR" sz="1300" dirty="0">
              <a:solidFill>
                <a:srgbClr val="0A3FD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B4BE560-276A-4053-9F85-39D8CF08C5D3}"/>
              </a:ext>
            </a:extLst>
          </p:cNvPr>
          <p:cNvSpPr txBox="1"/>
          <p:nvPr/>
        </p:nvSpPr>
        <p:spPr>
          <a:xfrm>
            <a:off x="6749983" y="2044083"/>
            <a:ext cx="5034454" cy="3371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Em 2023, ocorreu um </a:t>
            </a:r>
            <a:r>
              <a:rPr lang="pt-BR" sz="1600" b="1" dirty="0">
                <a:latin typeface="Trebuchet MS" panose="020B0603020202020204" pitchFamily="34" charset="0"/>
              </a:rPr>
              <a:t>aumento dessas medidas</a:t>
            </a:r>
            <a:r>
              <a:rPr lang="pt-BR" sz="1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1600" dirty="0">
                <a:latin typeface="Trebuchet MS" panose="020B0603020202020204" pitchFamily="34" charset="0"/>
              </a:rPr>
              <a:t>tanto em economias</a:t>
            </a:r>
            <a:r>
              <a:rPr lang="pt-BR" sz="1600" b="1" dirty="0">
                <a:latin typeface="Trebuchet MS" panose="020B0603020202020204" pitchFamily="34" charset="0"/>
              </a:rPr>
              <a:t> avançadas</a:t>
            </a:r>
            <a:r>
              <a:rPr lang="pt-BR" sz="1600" dirty="0">
                <a:latin typeface="Trebuchet MS" panose="020B0603020202020204" pitchFamily="34" charset="0"/>
              </a:rPr>
              <a:t> quanto em economias </a:t>
            </a:r>
            <a:r>
              <a:rPr lang="pt-BR" sz="1600" b="1" dirty="0">
                <a:latin typeface="Trebuchet MS" panose="020B0603020202020204" pitchFamily="34" charset="0"/>
              </a:rPr>
              <a:t>emergentes</a:t>
            </a:r>
            <a:r>
              <a:rPr lang="pt-BR" sz="1600" dirty="0">
                <a:latin typeface="Trebuchet MS" panose="020B0603020202020204" pitchFamily="34" charset="0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latin typeface="Trebuchet MS" panose="020B0603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Os </a:t>
            </a:r>
            <a:r>
              <a:rPr lang="pt-BR" sz="1600" b="1" dirty="0">
                <a:latin typeface="Trebuchet MS" panose="020B0603020202020204" pitchFamily="34" charset="0"/>
              </a:rPr>
              <a:t>países avançados</a:t>
            </a:r>
            <a:r>
              <a:rPr lang="pt-BR" sz="1600" dirty="0">
                <a:latin typeface="Trebuchet MS" panose="020B0603020202020204" pitchFamily="34" charset="0"/>
              </a:rPr>
              <a:t> foram os </a:t>
            </a:r>
            <a:r>
              <a:rPr lang="pt-BR" sz="1600" b="1" dirty="0">
                <a:latin typeface="Trebuchet MS" panose="020B0603020202020204" pitchFamily="34" charset="0"/>
              </a:rPr>
              <a:t>principais implementadores</a:t>
            </a:r>
            <a:r>
              <a:rPr lang="pt-BR" sz="1600" dirty="0">
                <a:latin typeface="Trebuchet MS" panose="020B0603020202020204" pitchFamily="34" charset="0"/>
              </a:rPr>
              <a:t> dessas práticas em 2023.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latin typeface="Trebuchet MS" panose="020B0603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As medidas se concentram mais na </a:t>
            </a:r>
            <a:r>
              <a:rPr lang="pt-BR" sz="1600" b="1" dirty="0">
                <a:latin typeface="Trebuchet MS" panose="020B0603020202020204" pitchFamily="34" charset="0"/>
              </a:rPr>
              <a:t>China</a:t>
            </a:r>
            <a:r>
              <a:rPr lang="pt-BR" sz="1600" dirty="0">
                <a:latin typeface="Trebuchet MS" panose="020B0603020202020204" pitchFamily="34" charset="0"/>
              </a:rPr>
              <a:t>, </a:t>
            </a:r>
            <a:r>
              <a:rPr lang="pt-BR" sz="1600" b="1" dirty="0">
                <a:latin typeface="Trebuchet MS" panose="020B0603020202020204" pitchFamily="34" charset="0"/>
              </a:rPr>
              <a:t>União Europeia</a:t>
            </a:r>
            <a:r>
              <a:rPr lang="pt-BR" sz="1600" dirty="0">
                <a:latin typeface="Trebuchet MS" panose="020B0603020202020204" pitchFamily="34" charset="0"/>
              </a:rPr>
              <a:t> e </a:t>
            </a:r>
            <a:r>
              <a:rPr lang="pt-BR" sz="1600" b="1" dirty="0">
                <a:latin typeface="Trebuchet MS" panose="020B0603020202020204" pitchFamily="34" charset="0"/>
              </a:rPr>
              <a:t>Estados Unidos</a:t>
            </a:r>
            <a:r>
              <a:rPr lang="pt-BR" sz="16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4B7AEEE-0180-4412-9F6C-87C2944DC52A}"/>
              </a:ext>
            </a:extLst>
          </p:cNvPr>
          <p:cNvSpPr txBox="1"/>
          <p:nvPr/>
        </p:nvSpPr>
        <p:spPr>
          <a:xfrm>
            <a:off x="5459805" y="3452642"/>
            <a:ext cx="748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+1,3%</a:t>
            </a:r>
            <a:endParaRPr lang="pt-BR" sz="12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8C1DE8B-114F-4E44-8B2C-863489E0CBB2}"/>
              </a:ext>
            </a:extLst>
          </p:cNvPr>
          <p:cNvSpPr txBox="1"/>
          <p:nvPr/>
        </p:nvSpPr>
        <p:spPr>
          <a:xfrm>
            <a:off x="5464085" y="3043290"/>
            <a:ext cx="748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4F8E73"/>
                </a:solidFill>
                <a:latin typeface="Trebuchet MS" panose="020B0603020202020204" pitchFamily="34" charset="0"/>
              </a:rPr>
              <a:t>+6,5%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AC647E4-6368-45E6-8558-1A56B0087D70}"/>
              </a:ext>
            </a:extLst>
          </p:cNvPr>
          <p:cNvSpPr txBox="1"/>
          <p:nvPr/>
        </p:nvSpPr>
        <p:spPr>
          <a:xfrm>
            <a:off x="5443179" y="3983585"/>
            <a:ext cx="623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F54D8"/>
                </a:solidFill>
                <a:latin typeface="Trebuchet MS" panose="020B0603020202020204" pitchFamily="34" charset="0"/>
              </a:rPr>
              <a:t>-0,5%</a:t>
            </a:r>
            <a:endParaRPr lang="pt-BR" sz="1200" dirty="0">
              <a:solidFill>
                <a:srgbClr val="0F54D8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B16E15-186A-EC04-DA54-E0976DDB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8385" y="6042602"/>
            <a:ext cx="559728" cy="414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2473DD6-B14D-058D-43BA-FAED05D2A4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1" b="6569"/>
          <a:stretch/>
        </p:blipFill>
        <p:spPr>
          <a:xfrm>
            <a:off x="1186651" y="2154237"/>
            <a:ext cx="5371243" cy="3366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324A715-B57C-F98F-C309-2B9C20746979}"/>
              </a:ext>
            </a:extLst>
          </p:cNvPr>
          <p:cNvSpPr txBox="1"/>
          <p:nvPr/>
        </p:nvSpPr>
        <p:spPr>
          <a:xfrm>
            <a:off x="2656029" y="2412975"/>
            <a:ext cx="6618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rebuchet MS" panose="020B0603020202020204" pitchFamily="34" charset="0"/>
              </a:rPr>
              <a:t>Total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755198-31AE-1EDA-FDC2-9B06636BC44D}"/>
              </a:ext>
            </a:extLst>
          </p:cNvPr>
          <p:cNvSpPr txBox="1"/>
          <p:nvPr/>
        </p:nvSpPr>
        <p:spPr>
          <a:xfrm>
            <a:off x="3964792" y="2422807"/>
            <a:ext cx="6618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rebuchet MS" panose="020B0603020202020204" pitchFamily="34" charset="0"/>
              </a:rPr>
              <a:t>EMED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9D675D0-9E0B-1F59-6FAE-4BEB9C1375A0}"/>
              </a:ext>
            </a:extLst>
          </p:cNvPr>
          <p:cNvSpPr txBox="1"/>
          <p:nvPr/>
        </p:nvSpPr>
        <p:spPr>
          <a:xfrm>
            <a:off x="2451593" y="5519538"/>
            <a:ext cx="2242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Data de implementação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B0630A-4E68-2B51-2948-8385199587F4}"/>
              </a:ext>
            </a:extLst>
          </p:cNvPr>
          <p:cNvSpPr txBox="1"/>
          <p:nvPr/>
        </p:nvSpPr>
        <p:spPr>
          <a:xfrm>
            <a:off x="1362739" y="5268502"/>
            <a:ext cx="54635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Jan-23         Mar-23         Mai-23          Jul-23          Set-23         Nov-23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2CBFC70-9F0A-59B2-00A2-BFBA8138E29A}"/>
              </a:ext>
            </a:extLst>
          </p:cNvPr>
          <p:cNvSpPr txBox="1"/>
          <p:nvPr/>
        </p:nvSpPr>
        <p:spPr>
          <a:xfrm rot="16200000">
            <a:off x="-95968" y="3609197"/>
            <a:ext cx="2242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Nº Medidas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2E615A5-E7B4-1366-FCB7-B0B80913C224}"/>
              </a:ext>
            </a:extLst>
          </p:cNvPr>
          <p:cNvSpPr txBox="1">
            <a:spLocks/>
          </p:cNvSpPr>
          <p:nvPr/>
        </p:nvSpPr>
        <p:spPr>
          <a:xfrm>
            <a:off x="476401" y="555299"/>
            <a:ext cx="11533187" cy="3847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5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Panorama das Economias: Avançados e Emergentes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5C18C8-639E-288D-1080-BA8F090CF001}"/>
              </a:ext>
            </a:extLst>
          </p:cNvPr>
          <p:cNvSpPr txBox="1"/>
          <p:nvPr/>
        </p:nvSpPr>
        <p:spPr>
          <a:xfrm>
            <a:off x="623562" y="1026037"/>
            <a:ext cx="10850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adoção de medidas industriais tem sido desigual entre os países</a:t>
            </a:r>
            <a:endParaRPr lang="pt-BR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F3ACD3-0549-C8A3-AA93-EBDB22E41449}"/>
              </a:ext>
            </a:extLst>
          </p:cNvPr>
          <p:cNvSpPr txBox="1"/>
          <p:nvPr/>
        </p:nvSpPr>
        <p:spPr>
          <a:xfrm>
            <a:off x="1777555" y="6422392"/>
            <a:ext cx="811341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Nota</a:t>
            </a:r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EMED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= Economias de mercados emergentes e em desenvolvimento; </a:t>
            </a:r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Total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= soma das medidas de economias avançadas e </a:t>
            </a:r>
            <a:r>
              <a:rPr lang="pt-BR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EMEDs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180BD4-0F65-A9D3-4A90-F7D60D6E9455}"/>
              </a:ext>
            </a:extLst>
          </p:cNvPr>
          <p:cNvSpPr txBox="1"/>
          <p:nvPr/>
        </p:nvSpPr>
        <p:spPr>
          <a:xfrm>
            <a:off x="492420" y="6422392"/>
            <a:ext cx="466446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Fonte: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FMI (2024)</a:t>
            </a:r>
          </a:p>
        </p:txBody>
      </p:sp>
    </p:spTree>
    <p:extLst>
      <p:ext uri="{BB962C8B-B14F-4D97-AF65-F5344CB8AC3E}">
        <p14:creationId xmlns:p14="http://schemas.microsoft.com/office/powerpoint/2010/main" val="162905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B16E15-186A-EC04-DA54-E0976DDB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8385" y="6042602"/>
            <a:ext cx="559728" cy="414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2E615A5-E7B4-1366-FCB7-B0B80913C224}"/>
              </a:ext>
            </a:extLst>
          </p:cNvPr>
          <p:cNvSpPr txBox="1">
            <a:spLocks/>
          </p:cNvSpPr>
          <p:nvPr/>
        </p:nvSpPr>
        <p:spPr>
          <a:xfrm>
            <a:off x="476401" y="555299"/>
            <a:ext cx="11533187" cy="3847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kern="1200" smtClean="0">
                <a:solidFill>
                  <a:srgbClr val="39323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pt-BR" sz="25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Panorama das políticas industriais: Setores e Instrumentos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5C18C8-639E-288D-1080-BA8F090CF001}"/>
              </a:ext>
            </a:extLst>
          </p:cNvPr>
          <p:cNvSpPr txBox="1"/>
          <p:nvPr/>
        </p:nvSpPr>
        <p:spPr>
          <a:xfrm>
            <a:off x="623562" y="1026037"/>
            <a:ext cx="10850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 foco da políticas industrial se modificou ao longo de 2023 em termos de setores/produtos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294599D-E22E-B379-2FD6-53C708AA4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60" y="2085975"/>
            <a:ext cx="4868098" cy="37459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084DBFB-4F64-020A-DB0A-DEF193037FBD}"/>
              </a:ext>
            </a:extLst>
          </p:cNvPr>
          <p:cNvSpPr txBox="1"/>
          <p:nvPr/>
        </p:nvSpPr>
        <p:spPr>
          <a:xfrm>
            <a:off x="1133475" y="5829612"/>
            <a:ext cx="48041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Nota</a:t>
            </a:r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estoque cumulativo de medidas. Para aquelas medidas cobrindo múltiplos setores, a cada setor é atribuído o mesmo peso.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A6352A2-279A-CEA2-AF57-F5482FBEFACA}"/>
              </a:ext>
            </a:extLst>
          </p:cNvPr>
          <p:cNvSpPr txBox="1"/>
          <p:nvPr/>
        </p:nvSpPr>
        <p:spPr>
          <a:xfrm>
            <a:off x="492420" y="6422392"/>
            <a:ext cx="466446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Fonte: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 FMI (2024)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F6A34EC-2741-242F-9BC9-E3F645189D83}"/>
              </a:ext>
            </a:extLst>
          </p:cNvPr>
          <p:cNvSpPr txBox="1"/>
          <p:nvPr/>
        </p:nvSpPr>
        <p:spPr>
          <a:xfrm>
            <a:off x="6096000" y="2081051"/>
            <a:ext cx="5969876" cy="3755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Durante a fase inicial da pandemia de COVID-19, produtos médicos foram extremamente importantes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latin typeface="Trebuchet MS" panose="020B060302020202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Em 2023, ocorreu uma mudança de foco:</a:t>
            </a:r>
          </a:p>
          <a:p>
            <a:pPr marL="351450" lvl="1" indent="-1714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600" b="1" dirty="0">
                <a:latin typeface="Trebuchet MS" panose="020B0603020202020204" pitchFamily="34" charset="0"/>
              </a:rPr>
              <a:t>Produtos com uso militar/civil (25,7%)</a:t>
            </a:r>
          </a:p>
          <a:p>
            <a:pPr marL="351450" lvl="1" indent="-1714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600" dirty="0">
                <a:highlight>
                  <a:srgbClr val="FFFFFF"/>
                </a:highlight>
                <a:latin typeface="Trebuchet MS" panose="020B0603020202020204" pitchFamily="34" charset="0"/>
              </a:rPr>
              <a:t>Tecnologias de </a:t>
            </a:r>
            <a:r>
              <a:rPr lang="pt-BR" sz="1600" b="1" dirty="0">
                <a:highlight>
                  <a:srgbClr val="FFFFFF"/>
                </a:highlight>
                <a:latin typeface="Trebuchet MS" panose="020B0603020202020204" pitchFamily="34" charset="0"/>
              </a:rPr>
              <a:t>baixo carbono </a:t>
            </a:r>
            <a:r>
              <a:rPr lang="pt-BR" sz="1600" dirty="0">
                <a:highlight>
                  <a:srgbClr val="FFFFFF"/>
                </a:highlight>
                <a:latin typeface="Trebuchet MS" panose="020B0603020202020204" pitchFamily="34" charset="0"/>
              </a:rPr>
              <a:t>(15,3%)</a:t>
            </a:r>
          </a:p>
          <a:p>
            <a:pPr marL="351450" lvl="1" indent="-1714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600" dirty="0">
                <a:highlight>
                  <a:srgbClr val="FFFFFF"/>
                </a:highlight>
                <a:latin typeface="Trebuchet MS" panose="020B0603020202020204" pitchFamily="34" charset="0"/>
              </a:rPr>
              <a:t>Produtos médicos (12,0%)</a:t>
            </a:r>
          </a:p>
          <a:p>
            <a:pPr marL="351450" lvl="1" indent="-1714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600" dirty="0">
                <a:highlight>
                  <a:srgbClr val="FFFFFF"/>
                </a:highlight>
                <a:latin typeface="Trebuchet MS" panose="020B0603020202020204" pitchFamily="34" charset="0"/>
              </a:rPr>
              <a:t>Aço e alumínio (10,1%) </a:t>
            </a:r>
          </a:p>
          <a:p>
            <a:pPr marL="351450" lvl="1" indent="-1714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1600" b="1" dirty="0">
                <a:highlight>
                  <a:srgbClr val="FFFFFF"/>
                </a:highlight>
                <a:latin typeface="Trebuchet MS" panose="020B0603020202020204" pitchFamily="34" charset="0"/>
              </a:rPr>
              <a:t>Semicondutores</a:t>
            </a:r>
            <a:r>
              <a:rPr lang="pt-BR" sz="1600" dirty="0">
                <a:highlight>
                  <a:srgbClr val="FFFFFF"/>
                </a:highlight>
                <a:latin typeface="Trebuchet MS" panose="020B0603020202020204" pitchFamily="34" charset="0"/>
              </a:rPr>
              <a:t> (8,6%)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B950479-CE1B-AE2C-05EC-622F02AF24BB}"/>
              </a:ext>
            </a:extLst>
          </p:cNvPr>
          <p:cNvSpPr txBox="1"/>
          <p:nvPr/>
        </p:nvSpPr>
        <p:spPr>
          <a:xfrm>
            <a:off x="1266352" y="1778198"/>
            <a:ext cx="4829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Trebuchet MS" panose="020B0603020202020204" pitchFamily="34" charset="0"/>
              </a:rPr>
              <a:t>Distribuição das Medidas de Política Industrial por Setor</a:t>
            </a:r>
            <a:endParaRPr lang="pt-BR" sz="1300" dirty="0">
              <a:solidFill>
                <a:srgbClr val="0A3FD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3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>
              <a:lumMod val="65000"/>
              <a:lumOff val="35000"/>
            </a:schemeClr>
          </a:solidFill>
        </a:ln>
      </a:spPr>
      <a:bodyPr rtlCol="0" anchor="ctr"/>
      <a:lstStyle>
        <a:defPPr algn="ctr">
          <a:defRPr sz="2000" b="1" dirty="0" smtClean="0">
            <a:solidFill>
              <a:schemeClr val="tx1">
                <a:lumMod val="95000"/>
                <a:lumOff val="5000"/>
              </a:schemeClr>
            </a:solidFill>
            <a:latin typeface="Segoe UI Semibold" panose="020B0702040204020203" pitchFamily="34" charset="0"/>
            <a:cs typeface="Segoe UI Semibold" panose="020B0702040204020203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8900</TotalTime>
  <Words>2271</Words>
  <Application>Microsoft Office PowerPoint</Application>
  <PresentationFormat>Widescreen</PresentationFormat>
  <Paragraphs>235</Paragraphs>
  <Slides>15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9" baseType="lpstr">
      <vt:lpstr>-apple-system</vt:lpstr>
      <vt:lpstr>Arial</vt:lpstr>
      <vt:lpstr>Calibri</vt:lpstr>
      <vt:lpstr>Calibri Light</vt:lpstr>
      <vt:lpstr>Courier New</vt:lpstr>
      <vt:lpstr>FuturaPT-Book</vt:lpstr>
      <vt:lpstr>FuturaPT-Demi</vt:lpstr>
      <vt:lpstr>Segoe UI</vt:lpstr>
      <vt:lpstr>Segoe UI Light</vt:lpstr>
      <vt:lpstr>Segoe UI Semibold</vt:lpstr>
      <vt:lpstr>Segoe UI Semilight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 Felipe de Araujo Lima Afonso</dc:creator>
  <cp:lastModifiedBy>Adriana Cabrera Baca</cp:lastModifiedBy>
  <cp:revision>329</cp:revision>
  <dcterms:created xsi:type="dcterms:W3CDTF">2023-09-10T15:10:54Z</dcterms:created>
  <dcterms:modified xsi:type="dcterms:W3CDTF">2024-05-20T15:10:52Z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c88f678-0b6e-4995-8ab3-bcc8062be905_Enabled">
    <vt:lpwstr>true</vt:lpwstr>
  </property>
  <property fmtid="{D5CDD505-2E9C-101B-9397-08002B2CF9AE}" pid="3" name="MSIP_Label_5c88f678-0b6e-4995-8ab3-bcc8062be905_SetDate">
    <vt:lpwstr>2023-09-10T15:11:59Z</vt:lpwstr>
  </property>
  <property fmtid="{D5CDD505-2E9C-101B-9397-08002B2CF9AE}" pid="4" name="MSIP_Label_5c88f678-0b6e-4995-8ab3-bcc8062be905_Method">
    <vt:lpwstr>Standard</vt:lpwstr>
  </property>
  <property fmtid="{D5CDD505-2E9C-101B-9397-08002B2CF9AE}" pid="5" name="MSIP_Label_5c88f678-0b6e-4995-8ab3-bcc8062be905_Name">
    <vt:lpwstr>Ostensivo</vt:lpwstr>
  </property>
  <property fmtid="{D5CDD505-2E9C-101B-9397-08002B2CF9AE}" pid="6" name="MSIP_Label_5c88f678-0b6e-4995-8ab3-bcc8062be905_SiteId">
    <vt:lpwstr>d0c698d4-e4ea-4ee9-a79d-f2d7a78399c8</vt:lpwstr>
  </property>
  <property fmtid="{D5CDD505-2E9C-101B-9397-08002B2CF9AE}" pid="7" name="MSIP_Label_5c88f678-0b6e-4995-8ab3-bcc8062be905_ActionId">
    <vt:lpwstr>d1273200-1555-40ac-8fe4-7caafa899cfa</vt:lpwstr>
  </property>
  <property fmtid="{D5CDD505-2E9C-101B-9397-08002B2CF9AE}" pid="8" name="MSIP_Label_5c88f678-0b6e-4995-8ab3-bcc8062be905_ContentBits">
    <vt:lpwstr>0</vt:lpwstr>
  </property>
</Properties>
</file>